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media/image2.svg" ContentType="image/svg+xml"/>
  <Override PartName="/ppt/media/image3.svg" ContentType="image/svg+xml"/>
  <Override PartName="/ppt/media/image4.svg" ContentType="image/svg+xml"/>
  <Override PartName="/ppt/media/image5.svg" ContentType="image/svg+xml"/>
  <Override PartName="/ppt/media/image6.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381" r:id="rId3"/>
    <p:sldId id="258" r:id="rId4"/>
    <p:sldId id="282" r:id="rId5"/>
    <p:sldId id="283" r:id="rId6"/>
    <p:sldId id="302" r:id="rId7"/>
    <p:sldId id="303" r:id="rId8"/>
    <p:sldId id="347" r:id="rId9"/>
    <p:sldId id="305" r:id="rId10"/>
    <p:sldId id="382" r:id="rId11"/>
    <p:sldId id="346" r:id="rId12"/>
    <p:sldId id="383" r:id="rId13"/>
    <p:sldId id="385" r:id="rId14"/>
    <p:sldId id="263" r:id="rId15"/>
    <p:sldId id="349" r:id="rId16"/>
    <p:sldId id="290" r:id="rId17"/>
    <p:sldId id="292" r:id="rId18"/>
    <p:sldId id="293" r:id="rId19"/>
    <p:sldId id="294" r:id="rId20"/>
    <p:sldId id="274" r:id="rId21"/>
    <p:sldId id="296" r:id="rId22"/>
    <p:sldId id="297" r:id="rId23"/>
    <p:sldId id="298" r:id="rId24"/>
    <p:sldId id="299" r:id="rId25"/>
    <p:sldId id="384" r:id="rId26"/>
    <p:sldId id="308" r:id="rId27"/>
    <p:sldId id="309" r:id="rId28"/>
    <p:sldId id="311" r:id="rId29"/>
    <p:sldId id="425" r:id="rId30"/>
    <p:sldId id="314" r:id="rId31"/>
    <p:sldId id="316" r:id="rId32"/>
    <p:sldId id="315" r:id="rId33"/>
    <p:sldId id="307" r:id="rId34"/>
    <p:sldId id="317" r:id="rId35"/>
    <p:sldId id="429" r:id="rId36"/>
    <p:sldId id="321" r:id="rId37"/>
    <p:sldId id="387" r:id="rId3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8FAF"/>
    <a:srgbClr val="7C7C7C"/>
    <a:srgbClr val="2E74B6"/>
    <a:srgbClr val="404040"/>
    <a:srgbClr val="4472C4"/>
    <a:srgbClr val="9DC3E6"/>
    <a:srgbClr val="E3D5C9"/>
    <a:srgbClr val="FFFFFF"/>
    <a:srgbClr val="2E73B6"/>
    <a:srgbClr val="4F80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19" autoAdjust="0"/>
    <p:restoredTop sz="94660"/>
  </p:normalViewPr>
  <p:slideViewPr>
    <p:cSldViewPr snapToGrid="0">
      <p:cViewPr varScale="1">
        <p:scale>
          <a:sx n="67" d="100"/>
          <a:sy n="67" d="100"/>
        </p:scale>
        <p:origin x="57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2.xml"/><Relationship Id="rId39" Type="http://schemas.openxmlformats.org/officeDocument/2006/relationships/notesMaster" Target="notesMasters/notesMaster1.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78817D-45B5-4E7A-A5C2-B870199A272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E815B6-6F5A-4550-A43C-60F38E96369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tags" Target="../tags/tag56.xml"/><Relationship Id="rId8" Type="http://schemas.openxmlformats.org/officeDocument/2006/relationships/tags" Target="../tags/tag55.xml"/><Relationship Id="rId7" Type="http://schemas.openxmlformats.org/officeDocument/2006/relationships/tags" Target="../tags/tag54.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2" Type="http://schemas.openxmlformats.org/officeDocument/2006/relationships/slideLayout" Target="../slideLayouts/slideLayout2.xml"/><Relationship Id="rId21" Type="http://schemas.openxmlformats.org/officeDocument/2006/relationships/tags" Target="../tags/tag68.xml"/><Relationship Id="rId20" Type="http://schemas.openxmlformats.org/officeDocument/2006/relationships/tags" Target="../tags/tag67.xml"/><Relationship Id="rId2" Type="http://schemas.openxmlformats.org/officeDocument/2006/relationships/tags" Target="../tags/tag49.xml"/><Relationship Id="rId19" Type="http://schemas.openxmlformats.org/officeDocument/2006/relationships/tags" Target="../tags/tag66.xml"/><Relationship Id="rId18" Type="http://schemas.openxmlformats.org/officeDocument/2006/relationships/tags" Target="../tags/tag65.xml"/><Relationship Id="rId17" Type="http://schemas.openxmlformats.org/officeDocument/2006/relationships/tags" Target="../tags/tag64.xml"/><Relationship Id="rId16" Type="http://schemas.openxmlformats.org/officeDocument/2006/relationships/tags" Target="../tags/tag63.xml"/><Relationship Id="rId15" Type="http://schemas.openxmlformats.org/officeDocument/2006/relationships/tags" Target="../tags/tag62.xml"/><Relationship Id="rId14" Type="http://schemas.openxmlformats.org/officeDocument/2006/relationships/tags" Target="../tags/tag61.xml"/><Relationship Id="rId13" Type="http://schemas.openxmlformats.org/officeDocument/2006/relationships/tags" Target="../tags/tag60.xml"/><Relationship Id="rId12" Type="http://schemas.openxmlformats.org/officeDocument/2006/relationships/tags" Target="../tags/tag59.xml"/><Relationship Id="rId11" Type="http://schemas.openxmlformats.org/officeDocument/2006/relationships/tags" Target="../tags/tag58.xml"/><Relationship Id="rId10" Type="http://schemas.openxmlformats.org/officeDocument/2006/relationships/tags" Target="../tags/tag57.xml"/><Relationship Id="rId1" Type="http://schemas.openxmlformats.org/officeDocument/2006/relationships/tags" Target="../tags/tag4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9" Type="http://schemas.openxmlformats.org/officeDocument/2006/relationships/tags" Target="../tags/tag77.xml"/><Relationship Id="rId8" Type="http://schemas.openxmlformats.org/officeDocument/2006/relationships/tags" Target="../tags/tag76.xml"/><Relationship Id="rId7" Type="http://schemas.openxmlformats.org/officeDocument/2006/relationships/tags" Target="../tags/tag75.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1" Type="http://schemas.openxmlformats.org/officeDocument/2006/relationships/slideLayout" Target="../slideLayouts/slideLayout2.xml"/><Relationship Id="rId10" Type="http://schemas.openxmlformats.org/officeDocument/2006/relationships/tags" Target="../tags/tag78.xml"/><Relationship Id="rId1" Type="http://schemas.openxmlformats.org/officeDocument/2006/relationships/tags" Target="../tags/tag69.xml"/></Relationships>
</file>

<file path=ppt/slides/_rels/slide13.xml.rels><?xml version="1.0" encoding="UTF-8" standalone="yes"?>
<Relationships xmlns="http://schemas.openxmlformats.org/package/2006/relationships"><Relationship Id="rId9" Type="http://schemas.openxmlformats.org/officeDocument/2006/relationships/image" Target="../media/image4.svg"/><Relationship Id="rId8" Type="http://schemas.openxmlformats.org/officeDocument/2006/relationships/image" Target="../media/image10.png"/><Relationship Id="rId7" Type="http://schemas.openxmlformats.org/officeDocument/2006/relationships/image" Target="../media/image3.svg"/><Relationship Id="rId6" Type="http://schemas.openxmlformats.org/officeDocument/2006/relationships/image" Target="../media/image9.png"/><Relationship Id="rId5" Type="http://schemas.openxmlformats.org/officeDocument/2006/relationships/image" Target="../media/image2.svg"/><Relationship Id="rId4" Type="http://schemas.openxmlformats.org/officeDocument/2006/relationships/image" Target="../media/image8.png"/><Relationship Id="rId3" Type="http://schemas.openxmlformats.org/officeDocument/2006/relationships/image" Target="../media/image1.svg"/><Relationship Id="rId2" Type="http://schemas.openxmlformats.org/officeDocument/2006/relationships/image" Target="../media/image7.png"/><Relationship Id="rId10" Type="http://schemas.openxmlformats.org/officeDocument/2006/relationships/slideLayout" Target="../slideLayouts/slideLayout2.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9" Type="http://schemas.openxmlformats.org/officeDocument/2006/relationships/tags" Target="../tags/tag87.xml"/><Relationship Id="rId8" Type="http://schemas.openxmlformats.org/officeDocument/2006/relationships/tags" Target="../tags/tag86.xml"/><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4" Type="http://schemas.openxmlformats.org/officeDocument/2006/relationships/slideLayout" Target="../slideLayouts/slideLayout2.xml"/><Relationship Id="rId33" Type="http://schemas.openxmlformats.org/officeDocument/2006/relationships/tags" Target="../tags/tag111.xml"/><Relationship Id="rId32" Type="http://schemas.openxmlformats.org/officeDocument/2006/relationships/tags" Target="../tags/tag110.xml"/><Relationship Id="rId31" Type="http://schemas.openxmlformats.org/officeDocument/2006/relationships/tags" Target="../tags/tag109.xml"/><Relationship Id="rId30" Type="http://schemas.openxmlformats.org/officeDocument/2006/relationships/tags" Target="../tags/tag108.xml"/><Relationship Id="rId3" Type="http://schemas.openxmlformats.org/officeDocument/2006/relationships/tags" Target="../tags/tag81.xml"/><Relationship Id="rId29" Type="http://schemas.openxmlformats.org/officeDocument/2006/relationships/tags" Target="../tags/tag107.xml"/><Relationship Id="rId28" Type="http://schemas.openxmlformats.org/officeDocument/2006/relationships/tags" Target="../tags/tag106.xml"/><Relationship Id="rId27" Type="http://schemas.openxmlformats.org/officeDocument/2006/relationships/tags" Target="../tags/tag105.xml"/><Relationship Id="rId26" Type="http://schemas.openxmlformats.org/officeDocument/2006/relationships/tags" Target="../tags/tag104.xml"/><Relationship Id="rId25" Type="http://schemas.openxmlformats.org/officeDocument/2006/relationships/tags" Target="../tags/tag103.xml"/><Relationship Id="rId24" Type="http://schemas.openxmlformats.org/officeDocument/2006/relationships/tags" Target="../tags/tag102.xml"/><Relationship Id="rId23" Type="http://schemas.openxmlformats.org/officeDocument/2006/relationships/tags" Target="../tags/tag101.xml"/><Relationship Id="rId22" Type="http://schemas.openxmlformats.org/officeDocument/2006/relationships/tags" Target="../tags/tag100.xml"/><Relationship Id="rId21" Type="http://schemas.openxmlformats.org/officeDocument/2006/relationships/tags" Target="../tags/tag99.xml"/><Relationship Id="rId20" Type="http://schemas.openxmlformats.org/officeDocument/2006/relationships/tags" Target="../tags/tag98.xml"/><Relationship Id="rId2" Type="http://schemas.openxmlformats.org/officeDocument/2006/relationships/tags" Target="../tags/tag80.xml"/><Relationship Id="rId19" Type="http://schemas.openxmlformats.org/officeDocument/2006/relationships/tags" Target="../tags/tag97.xml"/><Relationship Id="rId18" Type="http://schemas.openxmlformats.org/officeDocument/2006/relationships/tags" Target="../tags/tag96.xml"/><Relationship Id="rId17" Type="http://schemas.openxmlformats.org/officeDocument/2006/relationships/tags" Target="../tags/tag95.xml"/><Relationship Id="rId16" Type="http://schemas.openxmlformats.org/officeDocument/2006/relationships/tags" Target="../tags/tag94.xml"/><Relationship Id="rId15" Type="http://schemas.openxmlformats.org/officeDocument/2006/relationships/tags" Target="../tags/tag93.xml"/><Relationship Id="rId14" Type="http://schemas.openxmlformats.org/officeDocument/2006/relationships/tags" Target="../tags/tag92.xml"/><Relationship Id="rId13" Type="http://schemas.openxmlformats.org/officeDocument/2006/relationships/tags" Target="../tags/tag91.xml"/><Relationship Id="rId12" Type="http://schemas.openxmlformats.org/officeDocument/2006/relationships/tags" Target="../tags/tag90.xml"/><Relationship Id="rId11" Type="http://schemas.openxmlformats.org/officeDocument/2006/relationships/tags" Target="../tags/tag89.xml"/><Relationship Id="rId10" Type="http://schemas.openxmlformats.org/officeDocument/2006/relationships/tags" Target="../tags/tag88.xml"/><Relationship Id="rId1" Type="http://schemas.openxmlformats.org/officeDocument/2006/relationships/tags" Target="../tags/tag79.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3.png"/><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png"/><Relationship Id="rId2" Type="http://schemas.openxmlformats.org/officeDocument/2006/relationships/tags" Target="../tags/tag113.xml"/><Relationship Id="rId1" Type="http://schemas.openxmlformats.org/officeDocument/2006/relationships/tags" Target="../tags/tag11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svg"/><Relationship Id="rId3" Type="http://schemas.openxmlformats.org/officeDocument/2006/relationships/image" Target="../media/image18.png"/><Relationship Id="rId2" Type="http://schemas.openxmlformats.org/officeDocument/2006/relationships/image" Target="../media/image5.svg"/><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tags" Target="../tags/tag1.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jpeg"/><Relationship Id="rId1" Type="http://schemas.openxmlformats.org/officeDocument/2006/relationships/image" Target="../media/image21.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2.xml"/></Relationships>
</file>

<file path=ppt/slides/_rels/slide26.xml.rels><?xml version="1.0" encoding="UTF-8" standalone="yes"?>
<Relationships xmlns="http://schemas.openxmlformats.org/package/2006/relationships"><Relationship Id="rId9" Type="http://schemas.openxmlformats.org/officeDocument/2006/relationships/tags" Target="../tags/tag131.xml"/><Relationship Id="rId8" Type="http://schemas.openxmlformats.org/officeDocument/2006/relationships/tags" Target="../tags/tag130.xml"/><Relationship Id="rId7" Type="http://schemas.openxmlformats.org/officeDocument/2006/relationships/tags" Target="../tags/tag129.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tags" Target="../tags/tag125.xml"/><Relationship Id="rId29" Type="http://schemas.openxmlformats.org/officeDocument/2006/relationships/slideLayout" Target="../slideLayouts/slideLayout2.xml"/><Relationship Id="rId28" Type="http://schemas.openxmlformats.org/officeDocument/2006/relationships/tags" Target="../tags/tag150.xml"/><Relationship Id="rId27" Type="http://schemas.openxmlformats.org/officeDocument/2006/relationships/tags" Target="../tags/tag149.xml"/><Relationship Id="rId26" Type="http://schemas.openxmlformats.org/officeDocument/2006/relationships/tags" Target="../tags/tag148.xml"/><Relationship Id="rId25" Type="http://schemas.openxmlformats.org/officeDocument/2006/relationships/tags" Target="../tags/tag147.xml"/><Relationship Id="rId24" Type="http://schemas.openxmlformats.org/officeDocument/2006/relationships/tags" Target="../tags/tag146.xml"/><Relationship Id="rId23" Type="http://schemas.openxmlformats.org/officeDocument/2006/relationships/tags" Target="../tags/tag145.xml"/><Relationship Id="rId22" Type="http://schemas.openxmlformats.org/officeDocument/2006/relationships/tags" Target="../tags/tag144.xml"/><Relationship Id="rId21" Type="http://schemas.openxmlformats.org/officeDocument/2006/relationships/tags" Target="../tags/tag143.xml"/><Relationship Id="rId20" Type="http://schemas.openxmlformats.org/officeDocument/2006/relationships/tags" Target="../tags/tag142.xml"/><Relationship Id="rId2" Type="http://schemas.openxmlformats.org/officeDocument/2006/relationships/tags" Target="../tags/tag124.xml"/><Relationship Id="rId19" Type="http://schemas.openxmlformats.org/officeDocument/2006/relationships/tags" Target="../tags/tag141.xml"/><Relationship Id="rId18" Type="http://schemas.openxmlformats.org/officeDocument/2006/relationships/tags" Target="../tags/tag140.xml"/><Relationship Id="rId17" Type="http://schemas.openxmlformats.org/officeDocument/2006/relationships/tags" Target="../tags/tag139.xml"/><Relationship Id="rId16" Type="http://schemas.openxmlformats.org/officeDocument/2006/relationships/tags" Target="../tags/tag138.xml"/><Relationship Id="rId15" Type="http://schemas.openxmlformats.org/officeDocument/2006/relationships/tags" Target="../tags/tag137.xml"/><Relationship Id="rId14" Type="http://schemas.openxmlformats.org/officeDocument/2006/relationships/tags" Target="../tags/tag136.xml"/><Relationship Id="rId13" Type="http://schemas.openxmlformats.org/officeDocument/2006/relationships/tags" Target="../tags/tag135.xml"/><Relationship Id="rId12" Type="http://schemas.openxmlformats.org/officeDocument/2006/relationships/tags" Target="../tags/tag134.xml"/><Relationship Id="rId11" Type="http://schemas.openxmlformats.org/officeDocument/2006/relationships/tags" Target="../tags/tag133.xml"/><Relationship Id="rId10" Type="http://schemas.openxmlformats.org/officeDocument/2006/relationships/tags" Target="../tags/tag132.xml"/><Relationship Id="rId1" Type="http://schemas.openxmlformats.org/officeDocument/2006/relationships/tags" Target="../tags/tag123.xml"/></Relationships>
</file>

<file path=ppt/slides/_rels/slide2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tags" Target="../tags/tag155.xml"/><Relationship Id="rId4" Type="http://schemas.openxmlformats.org/officeDocument/2006/relationships/tags" Target="../tags/tag154.xml"/><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6.xml"/></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5.jpeg"/><Relationship Id="rId1"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s>
</file>

<file path=ppt/slides/_rels/slide6.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1" Type="http://schemas.openxmlformats.org/officeDocument/2006/relationships/slideLayout" Target="../slideLayouts/slideLayout2.xml"/><Relationship Id="rId10" Type="http://schemas.openxmlformats.org/officeDocument/2006/relationships/tags" Target="../tags/tag22.xml"/><Relationship Id="rId1" Type="http://schemas.openxmlformats.org/officeDocument/2006/relationships/tags" Target="../tags/tag13.xml"/></Relationships>
</file>

<file path=ppt/slides/_rels/slide7.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0" Type="http://schemas.openxmlformats.org/officeDocument/2006/relationships/slideLayout" Target="../slideLayouts/slideLayout2.xml"/><Relationship Id="rId2" Type="http://schemas.openxmlformats.org/officeDocument/2006/relationships/tags" Target="../tags/tag24.xml"/><Relationship Id="rId19" Type="http://schemas.openxmlformats.org/officeDocument/2006/relationships/tags" Target="../tags/tag41.xml"/><Relationship Id="rId18" Type="http://schemas.openxmlformats.org/officeDocument/2006/relationships/tags" Target="../tags/tag40.xml"/><Relationship Id="rId17" Type="http://schemas.openxmlformats.org/officeDocument/2006/relationships/tags" Target="../tags/tag39.xml"/><Relationship Id="rId16" Type="http://schemas.openxmlformats.org/officeDocument/2006/relationships/tags" Target="../tags/tag38.xml"/><Relationship Id="rId15" Type="http://schemas.openxmlformats.org/officeDocument/2006/relationships/tags" Target="../tags/tag37.xml"/><Relationship Id="rId14" Type="http://schemas.openxmlformats.org/officeDocument/2006/relationships/tags" Target="../tags/tag36.xml"/><Relationship Id="rId13" Type="http://schemas.openxmlformats.org/officeDocument/2006/relationships/tags" Target="../tags/tag35.xml"/><Relationship Id="rId12" Type="http://schemas.openxmlformats.org/officeDocument/2006/relationships/tags" Target="../tags/tag34.xml"/><Relationship Id="rId11" Type="http://schemas.openxmlformats.org/officeDocument/2006/relationships/tags" Target="../tags/tag33.xml"/><Relationship Id="rId10" Type="http://schemas.openxmlformats.org/officeDocument/2006/relationships/tags" Target="../tags/tag32.xml"/><Relationship Id="rId1" Type="http://schemas.openxmlformats.org/officeDocument/2006/relationships/tags" Target="../tags/tag23.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5.png"/><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sers\Administrator\Desktop\线稿 拷贝3封面尺寸_副本.jpg线稿 拷贝3封面尺寸_副本"/>
          <p:cNvPicPr>
            <a:picLocks noChangeAspect="1"/>
          </p:cNvPicPr>
          <p:nvPr/>
        </p:nvPicPr>
        <p:blipFill>
          <a:blip r:embed="rId1">
            <a:grayscl/>
          </a:blip>
          <a:srcRect/>
          <a:stretch>
            <a:fillRect/>
          </a:stretch>
        </p:blipFill>
        <p:spPr>
          <a:xfrm>
            <a:off x="-12095" y="-6233"/>
            <a:ext cx="12203953" cy="6864350"/>
          </a:xfrm>
          <a:prstGeom prst="rect">
            <a:avLst/>
          </a:prstGeom>
        </p:spPr>
      </p:pic>
      <p:sp>
        <p:nvSpPr>
          <p:cNvPr id="3" name="矩形 2"/>
          <p:cNvSpPr/>
          <p:nvPr/>
        </p:nvSpPr>
        <p:spPr>
          <a:xfrm>
            <a:off x="-11430" y="-7620"/>
            <a:ext cx="12203430" cy="6865620"/>
          </a:xfrm>
          <a:prstGeom prst="rect">
            <a:avLst/>
          </a:prstGeom>
          <a:solidFill>
            <a:srgbClr val="2E74B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25730" y="1695450"/>
            <a:ext cx="11892280" cy="1715770"/>
          </a:xfrm>
          <a:prstGeom prst="rect">
            <a:avLst/>
          </a:prstGeom>
          <a:noFill/>
        </p:spPr>
        <p:txBody>
          <a:bodyPr wrap="square" rtlCol="0">
            <a:spAutoFit/>
          </a:bodyPr>
          <a:lstStyle/>
          <a:p>
            <a:pPr algn="ctr" fontAlgn="auto">
              <a:lnSpc>
                <a:spcPct val="120000"/>
              </a:lnSpc>
            </a:pPr>
            <a:r>
              <a:rPr lang="zh-CN" altLang="zh-CN" sz="4000" b="1" kern="1000" spc="-260" dirty="0">
                <a:solidFill>
                  <a:schemeClr val="bg1"/>
                </a:solidFill>
                <a:uFillTx/>
                <a:latin typeface="微软雅黑" panose="020B0503020204020204" charset="-122"/>
                <a:ea typeface="微软雅黑" panose="020B0503020204020204" charset="-122"/>
              </a:rPr>
              <a:t>崇明区促进文化创意产业发展的扶持办法（试行）</a:t>
            </a:r>
            <a:endParaRPr lang="zh-CN" altLang="zh-CN" sz="4400" b="1" kern="1000" spc="-260" dirty="0">
              <a:solidFill>
                <a:schemeClr val="bg1"/>
              </a:solidFill>
              <a:uFillTx/>
              <a:latin typeface="微软雅黑" panose="020B0503020204020204" charset="-122"/>
              <a:ea typeface="微软雅黑" panose="020B0503020204020204" charset="-122"/>
            </a:endParaRPr>
          </a:p>
          <a:p>
            <a:pPr algn="ctr" fontAlgn="auto">
              <a:lnSpc>
                <a:spcPct val="120000"/>
              </a:lnSpc>
            </a:pPr>
            <a:r>
              <a:rPr lang="zh-CN" altLang="zh-CN" sz="4800" b="1" kern="1000" spc="-100" dirty="0">
                <a:solidFill>
                  <a:schemeClr val="bg1"/>
                </a:solidFill>
                <a:uFillTx/>
                <a:latin typeface="方正小标宋简体" panose="02000000000000000000" charset="-122"/>
                <a:ea typeface="方正小标宋简体" panose="02000000000000000000" charset="-122"/>
              </a:rPr>
              <a:t>政策解读</a:t>
            </a:r>
            <a:endParaRPr lang="zh-CN" altLang="zh-CN" sz="4800" b="1" kern="1000" spc="-100" dirty="0">
              <a:solidFill>
                <a:schemeClr val="bg1"/>
              </a:solidFill>
              <a:uFillTx/>
              <a:latin typeface="方正小标宋简体" panose="02000000000000000000" charset="-122"/>
              <a:ea typeface="方正小标宋简体" panose="02000000000000000000" charset="-122"/>
            </a:endParaRPr>
          </a:p>
        </p:txBody>
      </p:sp>
      <p:sp>
        <p:nvSpPr>
          <p:cNvPr id="13" name="文本框 12"/>
          <p:cNvSpPr txBox="1"/>
          <p:nvPr/>
        </p:nvSpPr>
        <p:spPr>
          <a:xfrm>
            <a:off x="2070100" y="4872355"/>
            <a:ext cx="8051165" cy="1014730"/>
          </a:xfrm>
          <a:prstGeom prst="rect">
            <a:avLst/>
          </a:prstGeom>
          <a:noFill/>
        </p:spPr>
        <p:txBody>
          <a:bodyPr wrap="square" rtlCol="0">
            <a:spAutoFit/>
          </a:bodyPr>
          <a:lstStyle/>
          <a:p>
            <a:pPr algn="ctr">
              <a:lnSpc>
                <a:spcPct val="150000"/>
              </a:lnSpc>
            </a:pPr>
            <a:r>
              <a:rPr lang="zh-CN" altLang="en-US" sz="2000" b="1" dirty="0">
                <a:solidFill>
                  <a:schemeClr val="bg1"/>
                </a:solidFill>
                <a:latin typeface="微软雅黑" panose="020B0503020204020204" charset="-122"/>
                <a:ea typeface="微软雅黑" panose="020B0503020204020204" charset="-122"/>
              </a:rPr>
              <a:t>上海市崇明区文化创意产业推进领导小组办公室</a:t>
            </a:r>
            <a:endParaRPr lang="zh-CN" altLang="en-US" sz="2000" b="1" dirty="0">
              <a:solidFill>
                <a:schemeClr val="bg1"/>
              </a:solidFill>
              <a:latin typeface="微软雅黑" panose="020B0503020204020204" charset="-122"/>
              <a:ea typeface="微软雅黑" panose="020B0503020204020204" charset="-122"/>
            </a:endParaRPr>
          </a:p>
          <a:p>
            <a:pPr algn="ctr">
              <a:lnSpc>
                <a:spcPct val="150000"/>
              </a:lnSpc>
            </a:pPr>
            <a:r>
              <a:rPr lang="en-US" altLang="zh-CN" sz="2000" b="1" dirty="0">
                <a:solidFill>
                  <a:schemeClr val="bg1"/>
                </a:solidFill>
                <a:latin typeface="微软雅黑" panose="020B0503020204020204" charset="-122"/>
                <a:ea typeface="微软雅黑" panose="020B0503020204020204" charset="-122"/>
              </a:rPr>
              <a:t>2022</a:t>
            </a:r>
            <a:r>
              <a:rPr lang="zh-CN" altLang="en-US" sz="2000" b="1" dirty="0">
                <a:solidFill>
                  <a:schemeClr val="bg1"/>
                </a:solidFill>
                <a:latin typeface="微软雅黑" panose="020B0503020204020204" charset="-122"/>
                <a:ea typeface="微软雅黑" panose="020B0503020204020204" charset="-122"/>
              </a:rPr>
              <a:t>年</a:t>
            </a:r>
            <a:r>
              <a:rPr lang="en-US" altLang="zh-CN" sz="2000" b="1" dirty="0">
                <a:solidFill>
                  <a:schemeClr val="bg1"/>
                </a:solidFill>
                <a:latin typeface="微软雅黑" panose="020B0503020204020204" charset="-122"/>
                <a:ea typeface="微软雅黑" panose="020B0503020204020204" charset="-122"/>
              </a:rPr>
              <a:t>6</a:t>
            </a:r>
            <a:r>
              <a:rPr lang="zh-CN" altLang="en-US" sz="2000" b="1" dirty="0">
                <a:solidFill>
                  <a:schemeClr val="bg1"/>
                </a:solidFill>
                <a:latin typeface="微软雅黑" panose="020B0503020204020204" charset="-122"/>
                <a:ea typeface="微软雅黑" panose="020B0503020204020204" charset="-122"/>
              </a:rPr>
              <a:t>月</a:t>
            </a:r>
            <a:endParaRPr lang="zh-CN" altLang="en-US" sz="2000" b="1" dirty="0">
              <a:solidFill>
                <a:schemeClr val="bg1"/>
              </a:solidFill>
              <a:latin typeface="微软雅黑" panose="020B0503020204020204" charset="-122"/>
              <a:ea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685800" y="-38735"/>
            <a:ext cx="2311400" cy="654050"/>
            <a:chOff x="8100" y="-255"/>
            <a:chExt cx="4470" cy="1030"/>
          </a:xfrm>
        </p:grpSpPr>
        <p:sp>
          <p:nvSpPr>
            <p:cNvPr id="5" name="矩形 4"/>
            <p:cNvSpPr/>
            <p:nvPr/>
          </p:nvSpPr>
          <p:spPr>
            <a:xfrm>
              <a:off x="8100" y="-255"/>
              <a:ext cx="4470" cy="68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100" y="605"/>
              <a:ext cx="4470" cy="17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12"/>
          <p:cNvSpPr txBox="1"/>
          <p:nvPr/>
        </p:nvSpPr>
        <p:spPr>
          <a:xfrm>
            <a:off x="685165" y="763270"/>
            <a:ext cx="2311400" cy="521970"/>
          </a:xfrm>
          <a:prstGeom prst="rect">
            <a:avLst/>
          </a:prstGeom>
          <a:noFill/>
        </p:spPr>
        <p:txBody>
          <a:bodyPr wrap="square" rtlCol="0">
            <a:spAutoFit/>
          </a:bodyPr>
          <a:lstStyle/>
          <a:p>
            <a:pPr algn="dist"/>
            <a:r>
              <a:rPr lang="zh-CN" altLang="en-US" sz="2800" b="1" dirty="0">
                <a:solidFill>
                  <a:srgbClr val="2E74B6"/>
                </a:solidFill>
                <a:latin typeface="方正书宋简体" panose="02000000000000000000" charset="-122"/>
                <a:ea typeface="方正书宋简体" panose="02000000000000000000" charset="-122"/>
                <a:sym typeface="+mn-ea"/>
              </a:rPr>
              <a:t>制定过程</a:t>
            </a:r>
            <a:endParaRPr lang="zh-CN" altLang="en-US" sz="2800" b="1" dirty="0">
              <a:solidFill>
                <a:srgbClr val="2E74B6"/>
              </a:solidFill>
              <a:latin typeface="方正书宋简体" panose="02000000000000000000" charset="-122"/>
              <a:ea typeface="方正书宋简体" panose="02000000000000000000" charset="-122"/>
              <a:sym typeface="+mn-ea"/>
            </a:endParaRPr>
          </a:p>
        </p:txBody>
      </p:sp>
      <p:sp>
        <p:nvSpPr>
          <p:cNvPr id="24" name="任意多边形 23"/>
          <p:cNvSpPr/>
          <p:nvPr>
            <p:custDataLst>
              <p:tags r:id="rId1"/>
            </p:custDataLst>
          </p:nvPr>
        </p:nvSpPr>
        <p:spPr>
          <a:xfrm>
            <a:off x="3328112" y="2259009"/>
            <a:ext cx="5865229" cy="1155436"/>
          </a:xfrm>
          <a:custGeom>
            <a:avLst/>
            <a:gdLst>
              <a:gd name="connsiteX0" fmla="*/ 0 w 7013359"/>
              <a:gd name="connsiteY0" fmla="*/ 1420427 h 1420427"/>
              <a:gd name="connsiteX1" fmla="*/ 1420427 w 7013359"/>
              <a:gd name="connsiteY1" fmla="*/ 790113 h 1420427"/>
              <a:gd name="connsiteX2" fmla="*/ 7013359 w 7013359"/>
              <a:gd name="connsiteY2" fmla="*/ 0 h 1420427"/>
              <a:gd name="connsiteX3" fmla="*/ 7013359 w 7013359"/>
              <a:gd name="connsiteY3" fmla="*/ 0 h 1420427"/>
              <a:gd name="connsiteX0-1" fmla="*/ 0 w 7013359"/>
              <a:gd name="connsiteY0-2" fmla="*/ 1420427 h 1420427"/>
              <a:gd name="connsiteX1-3" fmla="*/ 1313894 w 7013359"/>
              <a:gd name="connsiteY1-4" fmla="*/ 878889 h 1420427"/>
              <a:gd name="connsiteX2-5" fmla="*/ 7013359 w 7013359"/>
              <a:gd name="connsiteY2-6" fmla="*/ 0 h 1420427"/>
              <a:gd name="connsiteX3-7" fmla="*/ 7013359 w 7013359"/>
              <a:gd name="connsiteY3-8" fmla="*/ 0 h 1420427"/>
              <a:gd name="connsiteX0-9" fmla="*/ 0 w 7013359"/>
              <a:gd name="connsiteY0-10" fmla="*/ 1420427 h 1420427"/>
              <a:gd name="connsiteX1-11" fmla="*/ 1313894 w 7013359"/>
              <a:gd name="connsiteY1-12" fmla="*/ 878889 h 1420427"/>
              <a:gd name="connsiteX2-13" fmla="*/ 7013359 w 7013359"/>
              <a:gd name="connsiteY2-14" fmla="*/ 0 h 1420427"/>
              <a:gd name="connsiteX3-15" fmla="*/ 7013359 w 7013359"/>
              <a:gd name="connsiteY3-16" fmla="*/ 0 h 1420427"/>
              <a:gd name="connsiteX0-17" fmla="*/ 0 w 7013359"/>
              <a:gd name="connsiteY0-18" fmla="*/ 1420427 h 1420427"/>
              <a:gd name="connsiteX1-19" fmla="*/ 1313894 w 7013359"/>
              <a:gd name="connsiteY1-20" fmla="*/ 878889 h 1420427"/>
              <a:gd name="connsiteX2-21" fmla="*/ 2840854 w 7013359"/>
              <a:gd name="connsiteY2-22" fmla="*/ 701336 h 1420427"/>
              <a:gd name="connsiteX3-23" fmla="*/ 7013359 w 7013359"/>
              <a:gd name="connsiteY3-24" fmla="*/ 0 h 1420427"/>
              <a:gd name="connsiteX4" fmla="*/ 7013359 w 7013359"/>
              <a:gd name="connsiteY4" fmla="*/ 0 h 1420427"/>
              <a:gd name="connsiteX0-25" fmla="*/ 0 w 7013359"/>
              <a:gd name="connsiteY0-26" fmla="*/ 1420427 h 1420427"/>
              <a:gd name="connsiteX1-27" fmla="*/ 1313894 w 7013359"/>
              <a:gd name="connsiteY1-28" fmla="*/ 878889 h 1420427"/>
              <a:gd name="connsiteX2-29" fmla="*/ 2974019 w 7013359"/>
              <a:gd name="connsiteY2-30" fmla="*/ 1127464 h 1420427"/>
              <a:gd name="connsiteX3-31" fmla="*/ 7013359 w 7013359"/>
              <a:gd name="connsiteY3-32" fmla="*/ 0 h 1420427"/>
              <a:gd name="connsiteX4-33" fmla="*/ 7013359 w 7013359"/>
              <a:gd name="connsiteY4-34" fmla="*/ 0 h 1420427"/>
              <a:gd name="connsiteX0-35" fmla="*/ 0 w 7013359"/>
              <a:gd name="connsiteY0-36" fmla="*/ 1420427 h 1420427"/>
              <a:gd name="connsiteX1-37" fmla="*/ 1313894 w 7013359"/>
              <a:gd name="connsiteY1-38" fmla="*/ 878889 h 1420427"/>
              <a:gd name="connsiteX2-39" fmla="*/ 2974019 w 7013359"/>
              <a:gd name="connsiteY2-40" fmla="*/ 1127464 h 1420427"/>
              <a:gd name="connsiteX3-41" fmla="*/ 4429957 w 7013359"/>
              <a:gd name="connsiteY3-42" fmla="*/ 763480 h 1420427"/>
              <a:gd name="connsiteX4-43" fmla="*/ 7013359 w 7013359"/>
              <a:gd name="connsiteY4-44" fmla="*/ 0 h 1420427"/>
              <a:gd name="connsiteX5" fmla="*/ 7013359 w 7013359"/>
              <a:gd name="connsiteY5" fmla="*/ 0 h 1420427"/>
              <a:gd name="connsiteX0-45" fmla="*/ 0 w 7013359"/>
              <a:gd name="connsiteY0-46" fmla="*/ 1420427 h 1420427"/>
              <a:gd name="connsiteX1-47" fmla="*/ 1313894 w 7013359"/>
              <a:gd name="connsiteY1-48" fmla="*/ 878889 h 1420427"/>
              <a:gd name="connsiteX2-49" fmla="*/ 2974019 w 7013359"/>
              <a:gd name="connsiteY2-50" fmla="*/ 1127464 h 1420427"/>
              <a:gd name="connsiteX3-51" fmla="*/ 4279036 w 7013359"/>
              <a:gd name="connsiteY3-52" fmla="*/ 541538 h 1420427"/>
              <a:gd name="connsiteX4-53" fmla="*/ 7013359 w 7013359"/>
              <a:gd name="connsiteY4-54" fmla="*/ 0 h 1420427"/>
              <a:gd name="connsiteX5-55" fmla="*/ 7013359 w 7013359"/>
              <a:gd name="connsiteY5-56" fmla="*/ 0 h 1420427"/>
              <a:gd name="connsiteX0-57" fmla="*/ 0 w 7013359"/>
              <a:gd name="connsiteY0-58" fmla="*/ 1420427 h 1420427"/>
              <a:gd name="connsiteX1-59" fmla="*/ 1313894 w 7013359"/>
              <a:gd name="connsiteY1-60" fmla="*/ 878889 h 1420427"/>
              <a:gd name="connsiteX2-61" fmla="*/ 2974019 w 7013359"/>
              <a:gd name="connsiteY2-62" fmla="*/ 1127464 h 1420427"/>
              <a:gd name="connsiteX3-63" fmla="*/ 4243525 w 7013359"/>
              <a:gd name="connsiteY3-64" fmla="*/ 523783 h 1420427"/>
              <a:gd name="connsiteX4-65" fmla="*/ 7013359 w 7013359"/>
              <a:gd name="connsiteY4-66" fmla="*/ 0 h 1420427"/>
              <a:gd name="connsiteX5-67" fmla="*/ 7013359 w 7013359"/>
              <a:gd name="connsiteY5-68" fmla="*/ 0 h 1420427"/>
              <a:gd name="connsiteX0-69" fmla="*/ 0 w 7013359"/>
              <a:gd name="connsiteY0-70" fmla="*/ 1420427 h 1420427"/>
              <a:gd name="connsiteX1-71" fmla="*/ 1313894 w 7013359"/>
              <a:gd name="connsiteY1-72" fmla="*/ 878889 h 1420427"/>
              <a:gd name="connsiteX2-73" fmla="*/ 2974019 w 7013359"/>
              <a:gd name="connsiteY2-74" fmla="*/ 1127464 h 1420427"/>
              <a:gd name="connsiteX3-75" fmla="*/ 4243525 w 7013359"/>
              <a:gd name="connsiteY3-76" fmla="*/ 523783 h 1420427"/>
              <a:gd name="connsiteX4-77" fmla="*/ 5690586 w 7013359"/>
              <a:gd name="connsiteY4-78" fmla="*/ 221942 h 1420427"/>
              <a:gd name="connsiteX5-79" fmla="*/ 7013359 w 7013359"/>
              <a:gd name="connsiteY5-80" fmla="*/ 0 h 1420427"/>
              <a:gd name="connsiteX6" fmla="*/ 7013359 w 7013359"/>
              <a:gd name="connsiteY6" fmla="*/ 0 h 1420427"/>
              <a:gd name="connsiteX0-81" fmla="*/ 0 w 7013359"/>
              <a:gd name="connsiteY0-82" fmla="*/ 1420427 h 1420427"/>
              <a:gd name="connsiteX1-83" fmla="*/ 1313894 w 7013359"/>
              <a:gd name="connsiteY1-84" fmla="*/ 878889 h 1420427"/>
              <a:gd name="connsiteX2-85" fmla="*/ 2974019 w 7013359"/>
              <a:gd name="connsiteY2-86" fmla="*/ 1127464 h 1420427"/>
              <a:gd name="connsiteX3-87" fmla="*/ 4243525 w 7013359"/>
              <a:gd name="connsiteY3-88" fmla="*/ 523783 h 1420427"/>
              <a:gd name="connsiteX4-89" fmla="*/ 5734974 w 7013359"/>
              <a:gd name="connsiteY4-90" fmla="*/ 346229 h 1420427"/>
              <a:gd name="connsiteX5-91" fmla="*/ 7013359 w 7013359"/>
              <a:gd name="connsiteY5-92" fmla="*/ 0 h 1420427"/>
              <a:gd name="connsiteX6-93" fmla="*/ 7013359 w 7013359"/>
              <a:gd name="connsiteY6-94" fmla="*/ 0 h 1420427"/>
              <a:gd name="connsiteX0-95" fmla="*/ 0 w 7013359"/>
              <a:gd name="connsiteY0-96" fmla="*/ 1420427 h 1420427"/>
              <a:gd name="connsiteX1-97" fmla="*/ 1313894 w 7013359"/>
              <a:gd name="connsiteY1-98" fmla="*/ 878889 h 1420427"/>
              <a:gd name="connsiteX2-99" fmla="*/ 2974019 w 7013359"/>
              <a:gd name="connsiteY2-100" fmla="*/ 1127464 h 1420427"/>
              <a:gd name="connsiteX3-101" fmla="*/ 4243525 w 7013359"/>
              <a:gd name="connsiteY3-102" fmla="*/ 523783 h 1420427"/>
              <a:gd name="connsiteX4-103" fmla="*/ 5734974 w 7013359"/>
              <a:gd name="connsiteY4-104" fmla="*/ 346229 h 1420427"/>
              <a:gd name="connsiteX5-105" fmla="*/ 7013359 w 7013359"/>
              <a:gd name="connsiteY5-106" fmla="*/ 0 h 1420427"/>
              <a:gd name="connsiteX6-107" fmla="*/ 7013359 w 7013359"/>
              <a:gd name="connsiteY6-108" fmla="*/ 0 h 1420427"/>
              <a:gd name="connsiteX0-109" fmla="*/ 0 w 7013359"/>
              <a:gd name="connsiteY0-110" fmla="*/ 1420427 h 1420427"/>
              <a:gd name="connsiteX1-111" fmla="*/ 1340527 w 7013359"/>
              <a:gd name="connsiteY1-112" fmla="*/ 887766 h 1420427"/>
              <a:gd name="connsiteX2-113" fmla="*/ 2974019 w 7013359"/>
              <a:gd name="connsiteY2-114" fmla="*/ 1127464 h 1420427"/>
              <a:gd name="connsiteX3-115" fmla="*/ 4243525 w 7013359"/>
              <a:gd name="connsiteY3-116" fmla="*/ 523783 h 1420427"/>
              <a:gd name="connsiteX4-117" fmla="*/ 5734974 w 7013359"/>
              <a:gd name="connsiteY4-118" fmla="*/ 346229 h 1420427"/>
              <a:gd name="connsiteX5-119" fmla="*/ 7013359 w 7013359"/>
              <a:gd name="connsiteY5-120" fmla="*/ 0 h 1420427"/>
              <a:gd name="connsiteX6-121" fmla="*/ 7013359 w 7013359"/>
              <a:gd name="connsiteY6-122" fmla="*/ 0 h 1420427"/>
              <a:gd name="connsiteX0-123" fmla="*/ 0 w 7013359"/>
              <a:gd name="connsiteY0-124" fmla="*/ 1420427 h 1420427"/>
              <a:gd name="connsiteX1-125" fmla="*/ 1340527 w 7013359"/>
              <a:gd name="connsiteY1-126" fmla="*/ 887766 h 1420427"/>
              <a:gd name="connsiteX2-127" fmla="*/ 2807332 w 7013359"/>
              <a:gd name="connsiteY2-128" fmla="*/ 1132227 h 1420427"/>
              <a:gd name="connsiteX3-129" fmla="*/ 4243525 w 7013359"/>
              <a:gd name="connsiteY3-130" fmla="*/ 523783 h 1420427"/>
              <a:gd name="connsiteX4-131" fmla="*/ 5734974 w 7013359"/>
              <a:gd name="connsiteY4-132" fmla="*/ 346229 h 1420427"/>
              <a:gd name="connsiteX5-133" fmla="*/ 7013359 w 7013359"/>
              <a:gd name="connsiteY5-134" fmla="*/ 0 h 1420427"/>
              <a:gd name="connsiteX6-135" fmla="*/ 7013359 w 7013359"/>
              <a:gd name="connsiteY6-136" fmla="*/ 0 h 1420427"/>
              <a:gd name="connsiteX0-137" fmla="*/ 0 w 7013359"/>
              <a:gd name="connsiteY0-138" fmla="*/ 1420427 h 1420427"/>
              <a:gd name="connsiteX1-139" fmla="*/ 1340527 w 7013359"/>
              <a:gd name="connsiteY1-140" fmla="*/ 887766 h 1420427"/>
              <a:gd name="connsiteX2-141" fmla="*/ 2807332 w 7013359"/>
              <a:gd name="connsiteY2-142" fmla="*/ 1132227 h 1420427"/>
              <a:gd name="connsiteX3-143" fmla="*/ 4281625 w 7013359"/>
              <a:gd name="connsiteY3-144" fmla="*/ 533308 h 1420427"/>
              <a:gd name="connsiteX4-145" fmla="*/ 5734974 w 7013359"/>
              <a:gd name="connsiteY4-146" fmla="*/ 346229 h 1420427"/>
              <a:gd name="connsiteX5-147" fmla="*/ 7013359 w 7013359"/>
              <a:gd name="connsiteY5-148" fmla="*/ 0 h 1420427"/>
              <a:gd name="connsiteX6-149" fmla="*/ 7013359 w 7013359"/>
              <a:gd name="connsiteY6-150" fmla="*/ 0 h 1420427"/>
              <a:gd name="connsiteX0-151" fmla="*/ 0 w 7013359"/>
              <a:gd name="connsiteY0-152" fmla="*/ 1420427 h 1420427"/>
              <a:gd name="connsiteX1-153" fmla="*/ 1340527 w 7013359"/>
              <a:gd name="connsiteY1-154" fmla="*/ 887766 h 1420427"/>
              <a:gd name="connsiteX2-155" fmla="*/ 2807332 w 7013359"/>
              <a:gd name="connsiteY2-156" fmla="*/ 1132227 h 1420427"/>
              <a:gd name="connsiteX3-157" fmla="*/ 4281625 w 7013359"/>
              <a:gd name="connsiteY3-158" fmla="*/ 533308 h 1420427"/>
              <a:gd name="connsiteX4-159" fmla="*/ 5734974 w 7013359"/>
              <a:gd name="connsiteY4-160" fmla="*/ 346229 h 1420427"/>
              <a:gd name="connsiteX5-161" fmla="*/ 7013359 w 7013359"/>
              <a:gd name="connsiteY5-162" fmla="*/ 0 h 1420427"/>
              <a:gd name="connsiteX6-163" fmla="*/ 7013359 w 7013359"/>
              <a:gd name="connsiteY6-164" fmla="*/ 0 h 1420427"/>
              <a:gd name="connsiteX0-165" fmla="*/ 0 w 7013359"/>
              <a:gd name="connsiteY0-166" fmla="*/ 1420427 h 1420427"/>
              <a:gd name="connsiteX1-167" fmla="*/ 1340527 w 7013359"/>
              <a:gd name="connsiteY1-168" fmla="*/ 887766 h 1420427"/>
              <a:gd name="connsiteX2-169" fmla="*/ 2807332 w 7013359"/>
              <a:gd name="connsiteY2-170" fmla="*/ 1132227 h 1420427"/>
              <a:gd name="connsiteX3-171" fmla="*/ 4262575 w 7013359"/>
              <a:gd name="connsiteY3-172" fmla="*/ 538070 h 1420427"/>
              <a:gd name="connsiteX4-173" fmla="*/ 5734974 w 7013359"/>
              <a:gd name="connsiteY4-174" fmla="*/ 346229 h 1420427"/>
              <a:gd name="connsiteX5-175" fmla="*/ 7013359 w 7013359"/>
              <a:gd name="connsiteY5-176" fmla="*/ 0 h 1420427"/>
              <a:gd name="connsiteX6-177" fmla="*/ 7013359 w 7013359"/>
              <a:gd name="connsiteY6-178" fmla="*/ 0 h 1420427"/>
              <a:gd name="connsiteX0-179" fmla="*/ 0 w 7013359"/>
              <a:gd name="connsiteY0-180" fmla="*/ 1420427 h 1420427"/>
              <a:gd name="connsiteX1-181" fmla="*/ 1340527 w 7013359"/>
              <a:gd name="connsiteY1-182" fmla="*/ 887766 h 1420427"/>
              <a:gd name="connsiteX2-183" fmla="*/ 2807332 w 7013359"/>
              <a:gd name="connsiteY2-184" fmla="*/ 1132227 h 1420427"/>
              <a:gd name="connsiteX3-185" fmla="*/ 4276863 w 7013359"/>
              <a:gd name="connsiteY3-186" fmla="*/ 530927 h 1420427"/>
              <a:gd name="connsiteX4-187" fmla="*/ 5734974 w 7013359"/>
              <a:gd name="connsiteY4-188" fmla="*/ 346229 h 1420427"/>
              <a:gd name="connsiteX5-189" fmla="*/ 7013359 w 7013359"/>
              <a:gd name="connsiteY5-190" fmla="*/ 0 h 1420427"/>
              <a:gd name="connsiteX6-191" fmla="*/ 7013359 w 7013359"/>
              <a:gd name="connsiteY6-192" fmla="*/ 0 h 1420427"/>
              <a:gd name="connsiteX0-193" fmla="*/ 0 w 7013359"/>
              <a:gd name="connsiteY0-194" fmla="*/ 1420427 h 1420427"/>
              <a:gd name="connsiteX1-195" fmla="*/ 1340527 w 7013359"/>
              <a:gd name="connsiteY1-196" fmla="*/ 887766 h 1420427"/>
              <a:gd name="connsiteX2-197" fmla="*/ 2807332 w 7013359"/>
              <a:gd name="connsiteY2-198" fmla="*/ 1132227 h 1420427"/>
              <a:gd name="connsiteX3-199" fmla="*/ 4276863 w 7013359"/>
              <a:gd name="connsiteY3-200" fmla="*/ 530927 h 1420427"/>
              <a:gd name="connsiteX4-201" fmla="*/ 5734974 w 7013359"/>
              <a:gd name="connsiteY4-202" fmla="*/ 346229 h 1420427"/>
              <a:gd name="connsiteX5-203" fmla="*/ 7013359 w 7013359"/>
              <a:gd name="connsiteY5-204" fmla="*/ 0 h 1420427"/>
              <a:gd name="connsiteX6-205" fmla="*/ 7013359 w 7013359"/>
              <a:gd name="connsiteY6-206" fmla="*/ 0 h 1420427"/>
              <a:gd name="connsiteX0-207" fmla="*/ 0 w 7013359"/>
              <a:gd name="connsiteY0-208" fmla="*/ 1420427 h 1420427"/>
              <a:gd name="connsiteX1-209" fmla="*/ 1340527 w 7013359"/>
              <a:gd name="connsiteY1-210" fmla="*/ 887766 h 1420427"/>
              <a:gd name="connsiteX2-211" fmla="*/ 2807332 w 7013359"/>
              <a:gd name="connsiteY2-212" fmla="*/ 1132227 h 1420427"/>
              <a:gd name="connsiteX3-213" fmla="*/ 4276863 w 7013359"/>
              <a:gd name="connsiteY3-214" fmla="*/ 530927 h 1420427"/>
              <a:gd name="connsiteX4-215" fmla="*/ 5734974 w 7013359"/>
              <a:gd name="connsiteY4-216" fmla="*/ 346229 h 1420427"/>
              <a:gd name="connsiteX5-217" fmla="*/ 7013359 w 7013359"/>
              <a:gd name="connsiteY5-218" fmla="*/ 0 h 1420427"/>
              <a:gd name="connsiteX6-219" fmla="*/ 7013359 w 7013359"/>
              <a:gd name="connsiteY6-220" fmla="*/ 0 h 1420427"/>
              <a:gd name="connsiteX0-221" fmla="*/ 0 w 7013359"/>
              <a:gd name="connsiteY0-222" fmla="*/ 1420427 h 1420427"/>
              <a:gd name="connsiteX1-223" fmla="*/ 1340527 w 7013359"/>
              <a:gd name="connsiteY1-224" fmla="*/ 887766 h 1420427"/>
              <a:gd name="connsiteX2-225" fmla="*/ 2807332 w 7013359"/>
              <a:gd name="connsiteY2-226" fmla="*/ 1132227 h 1420427"/>
              <a:gd name="connsiteX3-227" fmla="*/ 4276863 w 7013359"/>
              <a:gd name="connsiteY3-228" fmla="*/ 530927 h 1420427"/>
              <a:gd name="connsiteX4-229" fmla="*/ 5734974 w 7013359"/>
              <a:gd name="connsiteY4-230" fmla="*/ 346229 h 1420427"/>
              <a:gd name="connsiteX5-231" fmla="*/ 7013359 w 7013359"/>
              <a:gd name="connsiteY5-232" fmla="*/ 0 h 1420427"/>
              <a:gd name="connsiteX6-233" fmla="*/ 7013359 w 7013359"/>
              <a:gd name="connsiteY6-234" fmla="*/ 0 h 1420427"/>
              <a:gd name="connsiteX0-235" fmla="*/ 0 w 7013359"/>
              <a:gd name="connsiteY0-236" fmla="*/ 1420427 h 1420427"/>
              <a:gd name="connsiteX1-237" fmla="*/ 1340527 w 7013359"/>
              <a:gd name="connsiteY1-238" fmla="*/ 887766 h 1420427"/>
              <a:gd name="connsiteX2-239" fmla="*/ 2807332 w 7013359"/>
              <a:gd name="connsiteY2-240" fmla="*/ 1132227 h 1420427"/>
              <a:gd name="connsiteX3-241" fmla="*/ 4276863 w 7013359"/>
              <a:gd name="connsiteY3-242" fmla="*/ 530927 h 1420427"/>
              <a:gd name="connsiteX4-243" fmla="*/ 5734974 w 7013359"/>
              <a:gd name="connsiteY4-244" fmla="*/ 346229 h 1420427"/>
              <a:gd name="connsiteX5-245" fmla="*/ 7013359 w 7013359"/>
              <a:gd name="connsiteY5-246" fmla="*/ 0 h 1420427"/>
              <a:gd name="connsiteX6-247" fmla="*/ 7013359 w 7013359"/>
              <a:gd name="connsiteY6-248" fmla="*/ 0 h 1420427"/>
              <a:gd name="connsiteX0-249" fmla="*/ 0 w 7013359"/>
              <a:gd name="connsiteY0-250" fmla="*/ 1420427 h 1420427"/>
              <a:gd name="connsiteX1-251" fmla="*/ 1340527 w 7013359"/>
              <a:gd name="connsiteY1-252" fmla="*/ 887766 h 1420427"/>
              <a:gd name="connsiteX2-253" fmla="*/ 2807332 w 7013359"/>
              <a:gd name="connsiteY2-254" fmla="*/ 1132227 h 1420427"/>
              <a:gd name="connsiteX3-255" fmla="*/ 4276863 w 7013359"/>
              <a:gd name="connsiteY3-256" fmla="*/ 530927 h 1420427"/>
              <a:gd name="connsiteX4-257" fmla="*/ 5734974 w 7013359"/>
              <a:gd name="connsiteY4-258" fmla="*/ 346229 h 1420427"/>
              <a:gd name="connsiteX5-259" fmla="*/ 7013359 w 7013359"/>
              <a:gd name="connsiteY5-260" fmla="*/ 0 h 1420427"/>
              <a:gd name="connsiteX6-261" fmla="*/ 7013359 w 7013359"/>
              <a:gd name="connsiteY6-262" fmla="*/ 0 h 1420427"/>
              <a:gd name="connsiteX0-263" fmla="*/ 0 w 7013359"/>
              <a:gd name="connsiteY0-264" fmla="*/ 1420427 h 1420427"/>
              <a:gd name="connsiteX1-265" fmla="*/ 1340527 w 7013359"/>
              <a:gd name="connsiteY1-266" fmla="*/ 887766 h 1420427"/>
              <a:gd name="connsiteX2-267" fmla="*/ 2807332 w 7013359"/>
              <a:gd name="connsiteY2-268" fmla="*/ 1132227 h 1420427"/>
              <a:gd name="connsiteX3-269" fmla="*/ 4276863 w 7013359"/>
              <a:gd name="connsiteY3-270" fmla="*/ 530927 h 1420427"/>
              <a:gd name="connsiteX4-271" fmla="*/ 5734974 w 7013359"/>
              <a:gd name="connsiteY4-272" fmla="*/ 346229 h 1420427"/>
              <a:gd name="connsiteX5-273" fmla="*/ 7013359 w 7013359"/>
              <a:gd name="connsiteY5-274" fmla="*/ 0 h 1420427"/>
              <a:gd name="connsiteX6-275" fmla="*/ 7013359 w 7013359"/>
              <a:gd name="connsiteY6-276" fmla="*/ 0 h 1420427"/>
              <a:gd name="connsiteX0-277" fmla="*/ 0 w 7013359"/>
              <a:gd name="connsiteY0-278" fmla="*/ 1420427 h 1420427"/>
              <a:gd name="connsiteX1-279" fmla="*/ 1340527 w 7013359"/>
              <a:gd name="connsiteY1-280" fmla="*/ 887766 h 1420427"/>
              <a:gd name="connsiteX2-281" fmla="*/ 2807332 w 7013359"/>
              <a:gd name="connsiteY2-282" fmla="*/ 1132227 h 1420427"/>
              <a:gd name="connsiteX3-283" fmla="*/ 4276863 w 7013359"/>
              <a:gd name="connsiteY3-284" fmla="*/ 530927 h 1420427"/>
              <a:gd name="connsiteX4-285" fmla="*/ 5734974 w 7013359"/>
              <a:gd name="connsiteY4-286" fmla="*/ 585926 h 1420427"/>
              <a:gd name="connsiteX5-287" fmla="*/ 7013359 w 7013359"/>
              <a:gd name="connsiteY5-288" fmla="*/ 0 h 1420427"/>
              <a:gd name="connsiteX6-289" fmla="*/ 7013359 w 7013359"/>
              <a:gd name="connsiteY6-290" fmla="*/ 0 h 1420427"/>
              <a:gd name="connsiteX0-291" fmla="*/ 0 w 7013359"/>
              <a:gd name="connsiteY0-292" fmla="*/ 1420427 h 1420427"/>
              <a:gd name="connsiteX1-293" fmla="*/ 1340527 w 7013359"/>
              <a:gd name="connsiteY1-294" fmla="*/ 887766 h 1420427"/>
              <a:gd name="connsiteX2-295" fmla="*/ 2807332 w 7013359"/>
              <a:gd name="connsiteY2-296" fmla="*/ 1132227 h 1420427"/>
              <a:gd name="connsiteX3-297" fmla="*/ 4276863 w 7013359"/>
              <a:gd name="connsiteY3-298" fmla="*/ 530927 h 1420427"/>
              <a:gd name="connsiteX4-299" fmla="*/ 5734974 w 7013359"/>
              <a:gd name="connsiteY4-300" fmla="*/ 585926 h 1420427"/>
              <a:gd name="connsiteX5-301" fmla="*/ 7013359 w 7013359"/>
              <a:gd name="connsiteY5-302" fmla="*/ 0 h 1420427"/>
              <a:gd name="connsiteX6-303" fmla="*/ 7013359 w 7013359"/>
              <a:gd name="connsiteY6-304" fmla="*/ 0 h 1420427"/>
              <a:gd name="connsiteX0-305" fmla="*/ 0 w 7013359"/>
              <a:gd name="connsiteY0-306" fmla="*/ 1420427 h 1420427"/>
              <a:gd name="connsiteX1-307" fmla="*/ 1340527 w 7013359"/>
              <a:gd name="connsiteY1-308" fmla="*/ 887766 h 1420427"/>
              <a:gd name="connsiteX2-309" fmla="*/ 2807332 w 7013359"/>
              <a:gd name="connsiteY2-310" fmla="*/ 1132227 h 1420427"/>
              <a:gd name="connsiteX3-311" fmla="*/ 4276863 w 7013359"/>
              <a:gd name="connsiteY3-312" fmla="*/ 530927 h 1420427"/>
              <a:gd name="connsiteX4-313" fmla="*/ 5734974 w 7013359"/>
              <a:gd name="connsiteY4-314" fmla="*/ 585926 h 1420427"/>
              <a:gd name="connsiteX5-315" fmla="*/ 7013359 w 7013359"/>
              <a:gd name="connsiteY5-316" fmla="*/ 0 h 1420427"/>
              <a:gd name="connsiteX6-317" fmla="*/ 7013359 w 7013359"/>
              <a:gd name="connsiteY6-318" fmla="*/ 0 h 1420427"/>
              <a:gd name="connsiteX0-319" fmla="*/ 0 w 7013359"/>
              <a:gd name="connsiteY0-320" fmla="*/ 1420427 h 1420427"/>
              <a:gd name="connsiteX1-321" fmla="*/ 1340527 w 7013359"/>
              <a:gd name="connsiteY1-322" fmla="*/ 887766 h 1420427"/>
              <a:gd name="connsiteX2-323" fmla="*/ 2807332 w 7013359"/>
              <a:gd name="connsiteY2-324" fmla="*/ 1132227 h 1420427"/>
              <a:gd name="connsiteX3-325" fmla="*/ 4276863 w 7013359"/>
              <a:gd name="connsiteY3-326" fmla="*/ 530927 h 1420427"/>
              <a:gd name="connsiteX4-327" fmla="*/ 5734974 w 7013359"/>
              <a:gd name="connsiteY4-328" fmla="*/ 585926 h 1420427"/>
              <a:gd name="connsiteX5-329" fmla="*/ 7013359 w 7013359"/>
              <a:gd name="connsiteY5-330" fmla="*/ 0 h 1420427"/>
              <a:gd name="connsiteX6-331" fmla="*/ 7013359 w 7013359"/>
              <a:gd name="connsiteY6-332" fmla="*/ 0 h 1420427"/>
              <a:gd name="connsiteX0-333" fmla="*/ 0 w 7013359"/>
              <a:gd name="connsiteY0-334" fmla="*/ 1420427 h 1420427"/>
              <a:gd name="connsiteX1-335" fmla="*/ 1340527 w 7013359"/>
              <a:gd name="connsiteY1-336" fmla="*/ 887766 h 1420427"/>
              <a:gd name="connsiteX2-337" fmla="*/ 2807332 w 7013359"/>
              <a:gd name="connsiteY2-338" fmla="*/ 1132227 h 1420427"/>
              <a:gd name="connsiteX3-339" fmla="*/ 4276863 w 7013359"/>
              <a:gd name="connsiteY3-340" fmla="*/ 530927 h 1420427"/>
              <a:gd name="connsiteX4-341" fmla="*/ 5734974 w 7013359"/>
              <a:gd name="connsiteY4-342" fmla="*/ 585926 h 1420427"/>
              <a:gd name="connsiteX5-343" fmla="*/ 7013359 w 7013359"/>
              <a:gd name="connsiteY5-344" fmla="*/ 0 h 1420427"/>
              <a:gd name="connsiteX6-345" fmla="*/ 7013359 w 7013359"/>
              <a:gd name="connsiteY6-346" fmla="*/ 0 h 1420427"/>
              <a:gd name="connsiteX0-347" fmla="*/ 0 w 7013359"/>
              <a:gd name="connsiteY0-348" fmla="*/ 1420427 h 1420427"/>
              <a:gd name="connsiteX1-349" fmla="*/ 1340527 w 7013359"/>
              <a:gd name="connsiteY1-350" fmla="*/ 887766 h 1420427"/>
              <a:gd name="connsiteX2-351" fmla="*/ 2807332 w 7013359"/>
              <a:gd name="connsiteY2-352" fmla="*/ 1132227 h 1420427"/>
              <a:gd name="connsiteX3-353" fmla="*/ 4276863 w 7013359"/>
              <a:gd name="connsiteY3-354" fmla="*/ 530927 h 1420427"/>
              <a:gd name="connsiteX4-355" fmla="*/ 5734974 w 7013359"/>
              <a:gd name="connsiteY4-356" fmla="*/ 585926 h 1420427"/>
              <a:gd name="connsiteX5-357" fmla="*/ 7013359 w 7013359"/>
              <a:gd name="connsiteY5-358" fmla="*/ 0 h 1420427"/>
              <a:gd name="connsiteX6-359" fmla="*/ 7013359 w 7013359"/>
              <a:gd name="connsiteY6-360" fmla="*/ 0 h 1420427"/>
              <a:gd name="connsiteX0-361" fmla="*/ 0 w 7013359"/>
              <a:gd name="connsiteY0-362" fmla="*/ 1420427 h 1420427"/>
              <a:gd name="connsiteX1-363" fmla="*/ 1340527 w 7013359"/>
              <a:gd name="connsiteY1-364" fmla="*/ 887766 h 1420427"/>
              <a:gd name="connsiteX2-365" fmla="*/ 2807332 w 7013359"/>
              <a:gd name="connsiteY2-366" fmla="*/ 1132227 h 1420427"/>
              <a:gd name="connsiteX3-367" fmla="*/ 4276863 w 7013359"/>
              <a:gd name="connsiteY3-368" fmla="*/ 530927 h 1420427"/>
              <a:gd name="connsiteX4-369" fmla="*/ 5734974 w 7013359"/>
              <a:gd name="connsiteY4-370" fmla="*/ 585926 h 1420427"/>
              <a:gd name="connsiteX5-371" fmla="*/ 7013359 w 7013359"/>
              <a:gd name="connsiteY5-372" fmla="*/ 0 h 1420427"/>
              <a:gd name="connsiteX6-373" fmla="*/ 7013359 w 7013359"/>
              <a:gd name="connsiteY6-374" fmla="*/ 0 h 1420427"/>
              <a:gd name="connsiteX0-375" fmla="*/ 0 w 7013359"/>
              <a:gd name="connsiteY0-376" fmla="*/ 1420427 h 1420427"/>
              <a:gd name="connsiteX1-377" fmla="*/ 1340527 w 7013359"/>
              <a:gd name="connsiteY1-378" fmla="*/ 887766 h 1420427"/>
              <a:gd name="connsiteX2-379" fmla="*/ 2807332 w 7013359"/>
              <a:gd name="connsiteY2-380" fmla="*/ 1132227 h 1420427"/>
              <a:gd name="connsiteX3-381" fmla="*/ 4276863 w 7013359"/>
              <a:gd name="connsiteY3-382" fmla="*/ 530927 h 1420427"/>
              <a:gd name="connsiteX4-383" fmla="*/ 5734974 w 7013359"/>
              <a:gd name="connsiteY4-384" fmla="*/ 585926 h 1420427"/>
              <a:gd name="connsiteX5-385" fmla="*/ 7013359 w 7013359"/>
              <a:gd name="connsiteY5-386" fmla="*/ 0 h 1420427"/>
              <a:gd name="connsiteX0-387" fmla="*/ 0 w 5734974"/>
              <a:gd name="connsiteY0-388" fmla="*/ 903680 h 903680"/>
              <a:gd name="connsiteX1-389" fmla="*/ 1340527 w 5734974"/>
              <a:gd name="connsiteY1-390" fmla="*/ 371019 h 903680"/>
              <a:gd name="connsiteX2-391" fmla="*/ 2807332 w 5734974"/>
              <a:gd name="connsiteY2-392" fmla="*/ 615480 h 903680"/>
              <a:gd name="connsiteX3-393" fmla="*/ 4276863 w 5734974"/>
              <a:gd name="connsiteY3-394" fmla="*/ 14180 h 903680"/>
              <a:gd name="connsiteX4-395" fmla="*/ 5734974 w 5734974"/>
              <a:gd name="connsiteY4-396" fmla="*/ 69179 h 903680"/>
              <a:gd name="connsiteX0-397" fmla="*/ 0 w 5734974"/>
              <a:gd name="connsiteY0-398" fmla="*/ 1129776 h 1129776"/>
              <a:gd name="connsiteX1-399" fmla="*/ 1340527 w 5734974"/>
              <a:gd name="connsiteY1-400" fmla="*/ 597115 h 1129776"/>
              <a:gd name="connsiteX2-401" fmla="*/ 2807332 w 5734974"/>
              <a:gd name="connsiteY2-402" fmla="*/ 841576 h 1129776"/>
              <a:gd name="connsiteX3-403" fmla="*/ 4276863 w 5734974"/>
              <a:gd name="connsiteY3-404" fmla="*/ 240276 h 1129776"/>
              <a:gd name="connsiteX4-405" fmla="*/ 5734974 w 5734974"/>
              <a:gd name="connsiteY4-406" fmla="*/ 0 h 1129776"/>
              <a:gd name="connsiteX0-407" fmla="*/ 0 w 5734974"/>
              <a:gd name="connsiteY0-408" fmla="*/ 1131360 h 1131360"/>
              <a:gd name="connsiteX1-409" fmla="*/ 1340527 w 5734974"/>
              <a:gd name="connsiteY1-410" fmla="*/ 598699 h 1131360"/>
              <a:gd name="connsiteX2-411" fmla="*/ 2807332 w 5734974"/>
              <a:gd name="connsiteY2-412" fmla="*/ 843160 h 1131360"/>
              <a:gd name="connsiteX3-413" fmla="*/ 4276863 w 5734974"/>
              <a:gd name="connsiteY3-414" fmla="*/ 241860 h 1131360"/>
              <a:gd name="connsiteX4-415" fmla="*/ 5734974 w 5734974"/>
              <a:gd name="connsiteY4-416" fmla="*/ 1584 h 1131360"/>
              <a:gd name="connsiteX0-417" fmla="*/ 0 w 5734974"/>
              <a:gd name="connsiteY0-418" fmla="*/ 1131360 h 1131360"/>
              <a:gd name="connsiteX1-419" fmla="*/ 1835827 w 5734974"/>
              <a:gd name="connsiteY1-420" fmla="*/ 598699 h 1131360"/>
              <a:gd name="connsiteX2-421" fmla="*/ 2807332 w 5734974"/>
              <a:gd name="connsiteY2-422" fmla="*/ 843160 h 1131360"/>
              <a:gd name="connsiteX3-423" fmla="*/ 4276863 w 5734974"/>
              <a:gd name="connsiteY3-424" fmla="*/ 241860 h 1131360"/>
              <a:gd name="connsiteX4-425" fmla="*/ 5734974 w 5734974"/>
              <a:gd name="connsiteY4-426" fmla="*/ 1584 h 1131360"/>
              <a:gd name="connsiteX0-427" fmla="*/ 0 w 5734974"/>
              <a:gd name="connsiteY0-428" fmla="*/ 1131360 h 1131360"/>
              <a:gd name="connsiteX1-429" fmla="*/ 1835827 w 5734974"/>
              <a:gd name="connsiteY1-430" fmla="*/ 598699 h 1131360"/>
              <a:gd name="connsiteX2-431" fmla="*/ 3759832 w 5734974"/>
              <a:gd name="connsiteY2-432" fmla="*/ 843160 h 1131360"/>
              <a:gd name="connsiteX3-433" fmla="*/ 4276863 w 5734974"/>
              <a:gd name="connsiteY3-434" fmla="*/ 241860 h 1131360"/>
              <a:gd name="connsiteX4-435" fmla="*/ 5734974 w 5734974"/>
              <a:gd name="connsiteY4-436" fmla="*/ 1584 h 1131360"/>
              <a:gd name="connsiteX0-437" fmla="*/ 0 w 5734974"/>
              <a:gd name="connsiteY0-438" fmla="*/ 1129776 h 1129776"/>
              <a:gd name="connsiteX1-439" fmla="*/ 1835827 w 5734974"/>
              <a:gd name="connsiteY1-440" fmla="*/ 597115 h 1129776"/>
              <a:gd name="connsiteX2-441" fmla="*/ 3759832 w 5734974"/>
              <a:gd name="connsiteY2-442" fmla="*/ 841576 h 1129776"/>
              <a:gd name="connsiteX3-443" fmla="*/ 5734974 w 5734974"/>
              <a:gd name="connsiteY3-444" fmla="*/ 0 h 1129776"/>
              <a:gd name="connsiteX0-445" fmla="*/ 0 w 5734974"/>
              <a:gd name="connsiteY0-446" fmla="*/ 1129776 h 1129776"/>
              <a:gd name="connsiteX1-447" fmla="*/ 1821540 w 5734974"/>
              <a:gd name="connsiteY1-448" fmla="*/ 592352 h 1129776"/>
              <a:gd name="connsiteX2-449" fmla="*/ 3759832 w 5734974"/>
              <a:gd name="connsiteY2-450" fmla="*/ 841576 h 1129776"/>
              <a:gd name="connsiteX3-451" fmla="*/ 5734974 w 5734974"/>
              <a:gd name="connsiteY3-452" fmla="*/ 0 h 1129776"/>
              <a:gd name="connsiteX0-453" fmla="*/ 0 w 5734974"/>
              <a:gd name="connsiteY0-454" fmla="*/ 1129776 h 1129776"/>
              <a:gd name="connsiteX1-455" fmla="*/ 1821540 w 5734974"/>
              <a:gd name="connsiteY1-456" fmla="*/ 592352 h 1129776"/>
              <a:gd name="connsiteX2-457" fmla="*/ 3783644 w 5734974"/>
              <a:gd name="connsiteY2-458" fmla="*/ 846338 h 1129776"/>
              <a:gd name="connsiteX3-459" fmla="*/ 5734974 w 5734974"/>
              <a:gd name="connsiteY3-460" fmla="*/ 0 h 1129776"/>
              <a:gd name="connsiteX0-461" fmla="*/ 0 w 5734974"/>
              <a:gd name="connsiteY0-462" fmla="*/ 1129776 h 1129776"/>
              <a:gd name="connsiteX1-463" fmla="*/ 1821540 w 5734974"/>
              <a:gd name="connsiteY1-464" fmla="*/ 592352 h 1129776"/>
              <a:gd name="connsiteX2-465" fmla="*/ 3783644 w 5734974"/>
              <a:gd name="connsiteY2-466" fmla="*/ 846338 h 1129776"/>
              <a:gd name="connsiteX3-467" fmla="*/ 5734974 w 5734974"/>
              <a:gd name="connsiteY3-468" fmla="*/ 0 h 1129776"/>
              <a:gd name="connsiteX0-469" fmla="*/ 0 w 5734974"/>
              <a:gd name="connsiteY0-470" fmla="*/ 1129776 h 1129776"/>
              <a:gd name="connsiteX1-471" fmla="*/ 1821540 w 5734974"/>
              <a:gd name="connsiteY1-472" fmla="*/ 592352 h 1129776"/>
              <a:gd name="connsiteX2-473" fmla="*/ 3783644 w 5734974"/>
              <a:gd name="connsiteY2-474" fmla="*/ 846338 h 1129776"/>
              <a:gd name="connsiteX3-475" fmla="*/ 5734974 w 5734974"/>
              <a:gd name="connsiteY3-476" fmla="*/ 0 h 1129776"/>
              <a:gd name="connsiteX0-477" fmla="*/ 0 w 5734974"/>
              <a:gd name="connsiteY0-478" fmla="*/ 1129776 h 1129776"/>
              <a:gd name="connsiteX1-479" fmla="*/ 1821540 w 5734974"/>
              <a:gd name="connsiteY1-480" fmla="*/ 592352 h 1129776"/>
              <a:gd name="connsiteX2-481" fmla="*/ 3783644 w 5734974"/>
              <a:gd name="connsiteY2-482" fmla="*/ 846338 h 1129776"/>
              <a:gd name="connsiteX3-483" fmla="*/ 5734974 w 5734974"/>
              <a:gd name="connsiteY3-484" fmla="*/ 0 h 1129776"/>
            </a:gdLst>
            <a:ahLst/>
            <a:cxnLst>
              <a:cxn ang="0">
                <a:pos x="connsiteX0-477" y="connsiteY0-478"/>
              </a:cxn>
              <a:cxn ang="0">
                <a:pos x="connsiteX1-479" y="connsiteY1-480"/>
              </a:cxn>
              <a:cxn ang="0">
                <a:pos x="connsiteX2-481" y="connsiteY2-482"/>
              </a:cxn>
              <a:cxn ang="0">
                <a:pos x="connsiteX3-483" y="connsiteY3-484"/>
              </a:cxn>
            </a:cxnLst>
            <a:rect l="l" t="t" r="r" b="b"/>
            <a:pathLst>
              <a:path w="5734974" h="1129776">
                <a:moveTo>
                  <a:pt x="0" y="1129776"/>
                </a:moveTo>
                <a:cubicBezTo>
                  <a:pt x="125767" y="932988"/>
                  <a:pt x="1190933" y="639592"/>
                  <a:pt x="1821540" y="592352"/>
                </a:cubicBezTo>
                <a:cubicBezTo>
                  <a:pt x="2452147" y="545112"/>
                  <a:pt x="3139871" y="1021263"/>
                  <a:pt x="3783644" y="846338"/>
                </a:cubicBezTo>
                <a:cubicBezTo>
                  <a:pt x="4427417" y="671413"/>
                  <a:pt x="5018158" y="70023"/>
                  <a:pt x="5734974" y="0"/>
                </a:cubicBezTo>
              </a:path>
            </a:pathLst>
          </a:custGeom>
          <a:noFill/>
          <a:ln w="19050">
            <a:solidFill>
              <a:sysClr val="window" lastClr="FFFFFF">
                <a:lumMod val="75000"/>
              </a:sysClr>
            </a:solidFill>
            <a:prstDash val="sysDash"/>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 name="椭圆 2"/>
          <p:cNvSpPr/>
          <p:nvPr>
            <p:custDataLst>
              <p:tags r:id="rId2"/>
            </p:custDataLst>
          </p:nvPr>
        </p:nvSpPr>
        <p:spPr>
          <a:xfrm>
            <a:off x="3021681" y="3378632"/>
            <a:ext cx="363677" cy="363677"/>
          </a:xfrm>
          <a:prstGeom prst="ellipse">
            <a:avLst/>
          </a:prstGeom>
          <a:solidFill>
            <a:sysClr val="window" lastClr="FFFFFF"/>
          </a:solidFill>
          <a:ln w="38100">
            <a:solidFill>
              <a:sysClr val="window" lastClr="FFFFFF">
                <a:lumMod val="75000"/>
              </a:sys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47500" lnSpcReduction="20000"/>
          </a:bodyPr>
          <a:lstStyle/>
          <a:p>
            <a:pPr algn="ctr">
              <a:lnSpc>
                <a:spcPct val="140000"/>
              </a:lnSpc>
            </a:pPr>
            <a:endParaRPr lang="zh-CN" altLang="en-US">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2" name="椭圆 1"/>
          <p:cNvSpPr/>
          <p:nvPr>
            <p:custDataLst>
              <p:tags r:id="rId3"/>
            </p:custDataLst>
          </p:nvPr>
        </p:nvSpPr>
        <p:spPr>
          <a:xfrm>
            <a:off x="3140201" y="3497152"/>
            <a:ext cx="126637" cy="126637"/>
          </a:xfrm>
          <a:prstGeom prst="ellipse">
            <a:avLst/>
          </a:prstGeom>
          <a:solidFill>
            <a:srgbClr val="1F74AD"/>
          </a:solidFill>
          <a:ln w="38100">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25000" lnSpcReduction="20000"/>
          </a:bodyPr>
          <a:lstStyle/>
          <a:p>
            <a:pPr algn="ctr">
              <a:lnSpc>
                <a:spcPct val="140000"/>
              </a:lnSpc>
            </a:pPr>
            <a:endParaRPr lang="zh-CN" altLang="en-US">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8" name="椭圆 7"/>
          <p:cNvSpPr/>
          <p:nvPr>
            <p:custDataLst>
              <p:tags r:id="rId4"/>
            </p:custDataLst>
          </p:nvPr>
        </p:nvSpPr>
        <p:spPr>
          <a:xfrm>
            <a:off x="5016889" y="2688605"/>
            <a:ext cx="363677" cy="363677"/>
          </a:xfrm>
          <a:prstGeom prst="ellipse">
            <a:avLst/>
          </a:prstGeom>
          <a:solidFill>
            <a:sysClr val="window" lastClr="FFFFFF"/>
          </a:solidFill>
          <a:ln w="38100">
            <a:solidFill>
              <a:sysClr val="window" lastClr="FFFFFF">
                <a:lumMod val="75000"/>
              </a:sys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47500" lnSpcReduction="20000"/>
          </a:bodyPr>
          <a:lstStyle/>
          <a:p>
            <a:pPr algn="ctr">
              <a:lnSpc>
                <a:spcPct val="140000"/>
              </a:lnSpc>
            </a:pPr>
            <a:endParaRPr lang="zh-CN" altLang="en-US">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9" name="椭圆 8"/>
          <p:cNvSpPr/>
          <p:nvPr>
            <p:custDataLst>
              <p:tags r:id="rId5"/>
            </p:custDataLst>
          </p:nvPr>
        </p:nvSpPr>
        <p:spPr>
          <a:xfrm>
            <a:off x="5135409" y="2807125"/>
            <a:ext cx="126637" cy="126637"/>
          </a:xfrm>
          <a:prstGeom prst="ellipse">
            <a:avLst/>
          </a:prstGeom>
          <a:solidFill>
            <a:srgbClr val="3498DB"/>
          </a:solidFill>
          <a:ln w="38100">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25000" lnSpcReduction="20000"/>
          </a:bodyPr>
          <a:lstStyle/>
          <a:p>
            <a:pPr algn="ctr">
              <a:lnSpc>
                <a:spcPct val="140000"/>
              </a:lnSpc>
            </a:pPr>
            <a:endParaRPr lang="zh-CN" altLang="en-US">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10" name="椭圆 9"/>
          <p:cNvSpPr/>
          <p:nvPr>
            <p:custDataLst>
              <p:tags r:id="rId6"/>
            </p:custDataLst>
          </p:nvPr>
        </p:nvSpPr>
        <p:spPr>
          <a:xfrm>
            <a:off x="7012097" y="2938680"/>
            <a:ext cx="363677" cy="363677"/>
          </a:xfrm>
          <a:prstGeom prst="ellipse">
            <a:avLst/>
          </a:prstGeom>
          <a:solidFill>
            <a:sysClr val="window" lastClr="FFFFFF"/>
          </a:solidFill>
          <a:ln w="38100">
            <a:solidFill>
              <a:sysClr val="window" lastClr="FFFFFF">
                <a:lumMod val="75000"/>
              </a:sys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47500" lnSpcReduction="20000"/>
          </a:bodyPr>
          <a:lstStyle/>
          <a:p>
            <a:pPr algn="ctr">
              <a:lnSpc>
                <a:spcPct val="140000"/>
              </a:lnSpc>
            </a:pPr>
            <a:endParaRPr lang="zh-CN" altLang="en-US">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11" name="椭圆 10"/>
          <p:cNvSpPr/>
          <p:nvPr>
            <p:custDataLst>
              <p:tags r:id="rId7"/>
            </p:custDataLst>
          </p:nvPr>
        </p:nvSpPr>
        <p:spPr>
          <a:xfrm>
            <a:off x="7130617" y="3057200"/>
            <a:ext cx="126637" cy="126637"/>
          </a:xfrm>
          <a:prstGeom prst="ellipse">
            <a:avLst/>
          </a:prstGeom>
          <a:solidFill>
            <a:srgbClr val="1AA3AA"/>
          </a:solidFill>
          <a:ln w="38100">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25000" lnSpcReduction="20000"/>
          </a:bodyPr>
          <a:lstStyle/>
          <a:p>
            <a:pPr algn="ctr">
              <a:lnSpc>
                <a:spcPct val="140000"/>
              </a:lnSpc>
            </a:pPr>
            <a:endParaRPr lang="zh-CN" altLang="en-US">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8"/>
            </p:custDataLst>
          </p:nvPr>
        </p:nvSpPr>
        <p:spPr>
          <a:xfrm>
            <a:off x="9007303" y="2068086"/>
            <a:ext cx="363677" cy="363677"/>
          </a:xfrm>
          <a:prstGeom prst="ellipse">
            <a:avLst/>
          </a:prstGeom>
          <a:solidFill>
            <a:sysClr val="window" lastClr="FFFFFF"/>
          </a:solidFill>
          <a:ln w="38100">
            <a:solidFill>
              <a:sysClr val="window" lastClr="FFFFFF">
                <a:lumMod val="75000"/>
              </a:sys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47500" lnSpcReduction="20000"/>
          </a:bodyPr>
          <a:lstStyle/>
          <a:p>
            <a:pPr algn="ctr">
              <a:lnSpc>
                <a:spcPct val="140000"/>
              </a:lnSpc>
            </a:pPr>
            <a:endParaRPr lang="zh-CN" altLang="en-US">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14" name="椭圆 13"/>
          <p:cNvSpPr/>
          <p:nvPr>
            <p:custDataLst>
              <p:tags r:id="rId9"/>
            </p:custDataLst>
          </p:nvPr>
        </p:nvSpPr>
        <p:spPr>
          <a:xfrm>
            <a:off x="9125823" y="2186606"/>
            <a:ext cx="126637" cy="126637"/>
          </a:xfrm>
          <a:prstGeom prst="ellipse">
            <a:avLst/>
          </a:prstGeom>
          <a:solidFill>
            <a:srgbClr val="69A35B"/>
          </a:solidFill>
          <a:ln w="38100">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25000" lnSpcReduction="20000"/>
          </a:bodyPr>
          <a:lstStyle/>
          <a:p>
            <a:pPr algn="ctr">
              <a:lnSpc>
                <a:spcPct val="140000"/>
              </a:lnSpc>
            </a:pPr>
            <a:endParaRPr lang="zh-CN" altLang="en-US">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15" name="矩形 14"/>
          <p:cNvSpPr/>
          <p:nvPr>
            <p:custDataLst>
              <p:tags r:id="rId10"/>
            </p:custDataLst>
          </p:nvPr>
        </p:nvSpPr>
        <p:spPr>
          <a:xfrm>
            <a:off x="2164677" y="4018985"/>
            <a:ext cx="2077685" cy="440149"/>
          </a:xfrm>
          <a:prstGeom prst="rect">
            <a:avLst/>
          </a:prstGeom>
          <a:ln>
            <a:noFill/>
          </a:ln>
        </p:spPr>
        <p:style>
          <a:lnRef idx="2">
            <a:srgbClr val="1F74AD">
              <a:shade val="50000"/>
            </a:srgbClr>
          </a:lnRef>
          <a:fillRef idx="1">
            <a:srgbClr val="1F74AD"/>
          </a:fillRef>
          <a:effectRef idx="0">
            <a:srgbClr val="1F74AD"/>
          </a:effectRef>
          <a:fontRef idx="minor">
            <a:sysClr val="window" lastClr="FFFFFF"/>
          </a:fontRef>
        </p:style>
        <p:txBody>
          <a:bodyPr lIns="36000" rIns="36000" rtlCol="0" anchor="ctr">
            <a:noAutofit/>
          </a:bodyPr>
          <a:lstStyle/>
          <a:p>
            <a:pPr algn="ctr">
              <a:lnSpc>
                <a:spcPct val="120000"/>
              </a:lnSpc>
            </a:pPr>
            <a:endParaRPr lang="en-US" altLang="zh-CN" dirty="0">
              <a:solidFill>
                <a:sysClr val="window" lastClr="FFFFFF"/>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6" name="矩形 15"/>
          <p:cNvSpPr/>
          <p:nvPr>
            <p:custDataLst>
              <p:tags r:id="rId11"/>
            </p:custDataLst>
          </p:nvPr>
        </p:nvSpPr>
        <p:spPr>
          <a:xfrm>
            <a:off x="2012950" y="4547234"/>
            <a:ext cx="2549525" cy="1803401"/>
          </a:xfrm>
          <a:prstGeom prst="rect">
            <a:avLst/>
          </a:prstGeom>
        </p:spPr>
        <p:txBody>
          <a:bodyPr wrap="square" lIns="90000" rIns="90000" anchor="t" anchorCtr="0">
            <a:noAutofit/>
          </a:bodyPr>
          <a:lstStyle/>
          <a:p>
            <a:pPr algn="just" fontAlgn="auto">
              <a:lnSpc>
                <a:spcPct val="130000"/>
              </a:lnSpc>
            </a:pPr>
            <a:r>
              <a:rPr lang="zh-CN" altLang="en-US" spc="15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梳理2017年至今区级文创扶持资金拨付情况，实地走访文创企业，分析上一轮政策实施情况</a:t>
            </a:r>
            <a:endParaRPr lang="zh-CN" altLang="en-US" spc="15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17" name="文本框 16"/>
          <p:cNvSpPr txBox="1"/>
          <p:nvPr>
            <p:custDataLst>
              <p:tags r:id="rId12"/>
            </p:custDataLst>
          </p:nvPr>
        </p:nvSpPr>
        <p:spPr>
          <a:xfrm>
            <a:off x="2259117" y="4018985"/>
            <a:ext cx="1888805" cy="440149"/>
          </a:xfrm>
          <a:prstGeom prst="rect">
            <a:avLst/>
          </a:prstGeom>
          <a:noFill/>
        </p:spPr>
        <p:txBody>
          <a:bodyPr wrap="square" rtlCol="0" anchor="ctr">
            <a:normAutofit/>
          </a:bodyPr>
          <a:lstStyle/>
          <a:p>
            <a:pPr algn="ctr">
              <a:lnSpc>
                <a:spcPct val="120000"/>
              </a:lnSpc>
            </a:pPr>
            <a:r>
              <a:rPr lang="en-US" altLang="zh-CN" sz="2000" b="1" spc="300" dirty="0">
                <a:solidFill>
                  <a:sysClr val="window" lastClr="FFFFFF"/>
                </a:solidFill>
                <a:latin typeface="微软雅黑" panose="020B0503020204020204" charset="-122"/>
                <a:ea typeface="微软雅黑" panose="020B0503020204020204" charset="-122"/>
                <a:sym typeface="Arial" panose="020B0604020202020204" pitchFamily="34" charset="0"/>
              </a:rPr>
              <a:t>2021</a:t>
            </a:r>
            <a:r>
              <a:rPr lang="zh-CN" altLang="en-US" sz="2000" b="1" spc="300" dirty="0">
                <a:solidFill>
                  <a:sysClr val="window" lastClr="FFFFFF"/>
                </a:solidFill>
                <a:latin typeface="微软雅黑" panose="020B0503020204020204" charset="-122"/>
                <a:ea typeface="微软雅黑" panose="020B0503020204020204" charset="-122"/>
                <a:sym typeface="Arial" panose="020B0604020202020204" pitchFamily="34" charset="0"/>
              </a:rPr>
              <a:t>年</a:t>
            </a:r>
            <a:r>
              <a:rPr lang="en-US" altLang="zh-CN" sz="2000" b="1" spc="300" dirty="0">
                <a:solidFill>
                  <a:sysClr val="window" lastClr="FFFFFF"/>
                </a:solidFill>
                <a:latin typeface="微软雅黑" panose="020B0503020204020204" charset="-122"/>
                <a:ea typeface="微软雅黑" panose="020B0503020204020204" charset="-122"/>
                <a:sym typeface="Arial" panose="020B0604020202020204" pitchFamily="34" charset="0"/>
              </a:rPr>
              <a:t>7</a:t>
            </a:r>
            <a:r>
              <a:rPr lang="zh-CN" altLang="en-US" sz="2000" b="1" spc="300" dirty="0">
                <a:solidFill>
                  <a:sysClr val="window" lastClr="FFFFFF"/>
                </a:solidFill>
                <a:latin typeface="微软雅黑" panose="020B0503020204020204" charset="-122"/>
                <a:ea typeface="微软雅黑" panose="020B0503020204020204" charset="-122"/>
                <a:sym typeface="Arial" panose="020B0604020202020204" pitchFamily="34" charset="0"/>
              </a:rPr>
              <a:t>月</a:t>
            </a:r>
            <a:endParaRPr lang="zh-CN" altLang="en-US" sz="2000" b="1" spc="300" dirty="0">
              <a:solidFill>
                <a:sysClr val="window" lastClr="FFFFFF"/>
              </a:solidFill>
              <a:latin typeface="微软雅黑" panose="020B0503020204020204" charset="-122"/>
              <a:ea typeface="微软雅黑" panose="020B0503020204020204" charset="-122"/>
              <a:sym typeface="Arial" panose="020B0604020202020204" pitchFamily="34" charset="0"/>
            </a:endParaRPr>
          </a:p>
        </p:txBody>
      </p:sp>
      <p:sp>
        <p:nvSpPr>
          <p:cNvPr id="18" name="矩形 17"/>
          <p:cNvSpPr/>
          <p:nvPr>
            <p:custDataLst>
              <p:tags r:id="rId13"/>
            </p:custDataLst>
          </p:nvPr>
        </p:nvSpPr>
        <p:spPr>
          <a:xfrm>
            <a:off x="6155094" y="3746209"/>
            <a:ext cx="2077685" cy="440149"/>
          </a:xfrm>
          <a:prstGeom prst="rect">
            <a:avLst/>
          </a:prstGeom>
          <a:solidFill>
            <a:srgbClr val="1AA3AA"/>
          </a:solidFill>
          <a:ln>
            <a:noFill/>
          </a:ln>
        </p:spPr>
        <p:style>
          <a:lnRef idx="2">
            <a:srgbClr val="1F74AD">
              <a:shade val="50000"/>
            </a:srgbClr>
          </a:lnRef>
          <a:fillRef idx="1">
            <a:srgbClr val="1F74AD"/>
          </a:fillRef>
          <a:effectRef idx="0">
            <a:srgbClr val="1F74AD"/>
          </a:effectRef>
          <a:fontRef idx="minor">
            <a:sysClr val="window" lastClr="FFFFFF"/>
          </a:fontRef>
        </p:style>
        <p:txBody>
          <a:bodyPr lIns="36000" rIns="36000" rtlCol="0" anchor="ctr">
            <a:noAutofit/>
          </a:bodyPr>
          <a:lstStyle/>
          <a:p>
            <a:pPr algn="ctr">
              <a:lnSpc>
                <a:spcPct val="120000"/>
              </a:lnSpc>
            </a:pPr>
            <a:endParaRPr lang="en-US" altLang="zh-CN" dirty="0">
              <a:solidFill>
                <a:sysClr val="window" lastClr="FFFFFF"/>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9" name="文本框 18"/>
          <p:cNvSpPr txBox="1"/>
          <p:nvPr>
            <p:custDataLst>
              <p:tags r:id="rId14"/>
            </p:custDataLst>
          </p:nvPr>
        </p:nvSpPr>
        <p:spPr>
          <a:xfrm>
            <a:off x="6249535" y="3746209"/>
            <a:ext cx="1888805" cy="440149"/>
          </a:xfrm>
          <a:prstGeom prst="rect">
            <a:avLst/>
          </a:prstGeom>
          <a:noFill/>
        </p:spPr>
        <p:txBody>
          <a:bodyPr wrap="square" rtlCol="0" anchor="ctr">
            <a:normAutofit/>
          </a:bodyPr>
          <a:lstStyle/>
          <a:p>
            <a:pPr algn="ctr">
              <a:lnSpc>
                <a:spcPct val="120000"/>
              </a:lnSpc>
            </a:pPr>
            <a:r>
              <a:rPr lang="en-US" altLang="zh-CN" sz="2000" b="1" spc="300" dirty="0">
                <a:solidFill>
                  <a:sysClr val="window" lastClr="FFFFFF"/>
                </a:solidFill>
                <a:latin typeface="微软雅黑" panose="020B0503020204020204" charset="-122"/>
                <a:ea typeface="微软雅黑" panose="020B0503020204020204" charset="-122"/>
                <a:sym typeface="Arial" panose="020B0604020202020204" pitchFamily="34" charset="0"/>
              </a:rPr>
              <a:t>2021</a:t>
            </a:r>
            <a:r>
              <a:rPr lang="zh-CN" altLang="en-US" sz="2000" b="1" spc="300" dirty="0">
                <a:solidFill>
                  <a:sysClr val="window" lastClr="FFFFFF"/>
                </a:solidFill>
                <a:latin typeface="微软雅黑" panose="020B0503020204020204" charset="-122"/>
                <a:ea typeface="微软雅黑" panose="020B0503020204020204" charset="-122"/>
                <a:sym typeface="Arial" panose="020B0604020202020204" pitchFamily="34" charset="0"/>
              </a:rPr>
              <a:t>年</a:t>
            </a:r>
            <a:r>
              <a:rPr lang="en-US" altLang="zh-CN" sz="2000" b="1" spc="300" dirty="0">
                <a:solidFill>
                  <a:sysClr val="window" lastClr="FFFFFF"/>
                </a:solidFill>
                <a:latin typeface="微软雅黑" panose="020B0503020204020204" charset="-122"/>
                <a:ea typeface="微软雅黑" panose="020B0503020204020204" charset="-122"/>
                <a:sym typeface="Arial" panose="020B0604020202020204" pitchFamily="34" charset="0"/>
              </a:rPr>
              <a:t>9</a:t>
            </a:r>
            <a:r>
              <a:rPr lang="zh-CN" altLang="en-US" sz="2000" b="1" spc="300" dirty="0">
                <a:solidFill>
                  <a:sysClr val="window" lastClr="FFFFFF"/>
                </a:solidFill>
                <a:latin typeface="微软雅黑" panose="020B0503020204020204" charset="-122"/>
                <a:ea typeface="微软雅黑" panose="020B0503020204020204" charset="-122"/>
                <a:sym typeface="Arial" panose="020B0604020202020204" pitchFamily="34" charset="0"/>
              </a:rPr>
              <a:t>月</a:t>
            </a:r>
            <a:endParaRPr lang="zh-CN" altLang="en-US" sz="2000" b="1" spc="300" dirty="0">
              <a:solidFill>
                <a:sysClr val="window" lastClr="FFFFFF"/>
              </a:solidFill>
              <a:latin typeface="微软雅黑" panose="020B0503020204020204" charset="-122"/>
              <a:ea typeface="微软雅黑" panose="020B0503020204020204" charset="-122"/>
              <a:sym typeface="Arial" panose="020B0604020202020204" pitchFamily="34" charset="0"/>
            </a:endParaRPr>
          </a:p>
        </p:txBody>
      </p:sp>
      <p:sp>
        <p:nvSpPr>
          <p:cNvPr id="26" name="矩形 25"/>
          <p:cNvSpPr/>
          <p:nvPr>
            <p:custDataLst>
              <p:tags r:id="rId15"/>
            </p:custDataLst>
          </p:nvPr>
        </p:nvSpPr>
        <p:spPr>
          <a:xfrm>
            <a:off x="6155055" y="4206875"/>
            <a:ext cx="2077720" cy="1494790"/>
          </a:xfrm>
          <a:prstGeom prst="rect">
            <a:avLst/>
          </a:prstGeom>
        </p:spPr>
        <p:txBody>
          <a:bodyPr wrap="square" lIns="90000" rIns="90000" anchor="t" anchorCtr="0">
            <a:noAutofit/>
          </a:bodyPr>
          <a:lstStyle/>
          <a:p>
            <a:pPr algn="just" fontAlgn="auto">
              <a:lnSpc>
                <a:spcPct val="130000"/>
              </a:lnSpc>
            </a:pPr>
            <a:r>
              <a:rPr lang="zh-CN" altLang="en-US" spc="15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区文创领导小组专题审议《扶持办法》，修改完善形成《送审稿》</a:t>
            </a:r>
            <a:endParaRPr lang="zh-CN" altLang="en-US" spc="15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lgn="just">
              <a:lnSpc>
                <a:spcPct val="120000"/>
              </a:lnSpc>
            </a:pPr>
            <a:endParaRPr lang="zh-CN" altLang="en-US" sz="1600" spc="15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35" name="矩形 34"/>
          <p:cNvSpPr/>
          <p:nvPr>
            <p:custDataLst>
              <p:tags r:id="rId16"/>
            </p:custDataLst>
          </p:nvPr>
        </p:nvSpPr>
        <p:spPr>
          <a:xfrm>
            <a:off x="4159974" y="1286527"/>
            <a:ext cx="2077685" cy="440149"/>
          </a:xfrm>
          <a:prstGeom prst="rect">
            <a:avLst/>
          </a:pr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lIns="36000" rIns="36000" rtlCol="0" anchor="ctr">
            <a:noAutofit/>
          </a:bodyPr>
          <a:lstStyle/>
          <a:p>
            <a:pPr algn="ctr">
              <a:lnSpc>
                <a:spcPct val="120000"/>
              </a:lnSpc>
            </a:pPr>
            <a:endParaRPr lang="en-US" altLang="zh-CN" sz="2000" dirty="0">
              <a:solidFill>
                <a:sysClr val="window" lastClr="FFFFFF"/>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6" name="文本框 35"/>
          <p:cNvSpPr txBox="1"/>
          <p:nvPr>
            <p:custDataLst>
              <p:tags r:id="rId17"/>
            </p:custDataLst>
          </p:nvPr>
        </p:nvSpPr>
        <p:spPr>
          <a:xfrm>
            <a:off x="4242349" y="1275277"/>
            <a:ext cx="1888805" cy="440149"/>
          </a:xfrm>
          <a:prstGeom prst="rect">
            <a:avLst/>
          </a:prstGeom>
          <a:noFill/>
        </p:spPr>
        <p:txBody>
          <a:bodyPr wrap="square" rtlCol="0" anchor="ctr">
            <a:normAutofit/>
          </a:bodyPr>
          <a:lstStyle/>
          <a:p>
            <a:pPr algn="ctr">
              <a:lnSpc>
                <a:spcPct val="120000"/>
              </a:lnSpc>
            </a:pPr>
            <a:r>
              <a:rPr lang="en-US" altLang="zh-CN" sz="2000" b="1" spc="300" dirty="0">
                <a:solidFill>
                  <a:sysClr val="window" lastClr="FFFFFF"/>
                </a:solidFill>
                <a:latin typeface="微软雅黑" panose="020B0503020204020204" charset="-122"/>
                <a:ea typeface="微软雅黑" panose="020B0503020204020204" charset="-122"/>
                <a:sym typeface="Arial" panose="020B0604020202020204" pitchFamily="34" charset="0"/>
              </a:rPr>
              <a:t>2021</a:t>
            </a:r>
            <a:r>
              <a:rPr lang="zh-CN" altLang="en-US" sz="2000" b="1" spc="300" dirty="0">
                <a:solidFill>
                  <a:sysClr val="window" lastClr="FFFFFF"/>
                </a:solidFill>
                <a:latin typeface="微软雅黑" panose="020B0503020204020204" charset="-122"/>
                <a:ea typeface="微软雅黑" panose="020B0503020204020204" charset="-122"/>
                <a:sym typeface="Arial" panose="020B0604020202020204" pitchFamily="34" charset="0"/>
              </a:rPr>
              <a:t>年</a:t>
            </a:r>
            <a:r>
              <a:rPr lang="en-US" altLang="zh-CN" sz="2000" b="1" spc="300" dirty="0">
                <a:solidFill>
                  <a:sysClr val="window" lastClr="FFFFFF"/>
                </a:solidFill>
                <a:latin typeface="微软雅黑" panose="020B0503020204020204" charset="-122"/>
                <a:ea typeface="微软雅黑" panose="020B0503020204020204" charset="-122"/>
                <a:sym typeface="Arial" panose="020B0604020202020204" pitchFamily="34" charset="0"/>
              </a:rPr>
              <a:t>8</a:t>
            </a:r>
            <a:r>
              <a:rPr lang="zh-CN" altLang="en-US" sz="2000" b="1" spc="300" dirty="0">
                <a:solidFill>
                  <a:sysClr val="window" lastClr="FFFFFF"/>
                </a:solidFill>
                <a:latin typeface="微软雅黑" panose="020B0503020204020204" charset="-122"/>
                <a:ea typeface="微软雅黑" panose="020B0503020204020204" charset="-122"/>
                <a:sym typeface="Arial" panose="020B0604020202020204" pitchFamily="34" charset="0"/>
              </a:rPr>
              <a:t>月</a:t>
            </a:r>
            <a:endParaRPr lang="zh-CN" altLang="en-US" sz="2000" b="1" spc="300" dirty="0">
              <a:solidFill>
                <a:sysClr val="window" lastClr="FFFFFF"/>
              </a:solidFill>
              <a:latin typeface="微软雅黑" panose="020B0503020204020204" charset="-122"/>
              <a:ea typeface="微软雅黑" panose="020B0503020204020204" charset="-122"/>
              <a:sym typeface="Arial" panose="020B0604020202020204" pitchFamily="34" charset="0"/>
            </a:endParaRPr>
          </a:p>
        </p:txBody>
      </p:sp>
      <p:sp>
        <p:nvSpPr>
          <p:cNvPr id="37" name="矩形 36"/>
          <p:cNvSpPr/>
          <p:nvPr>
            <p:custDataLst>
              <p:tags r:id="rId18"/>
            </p:custDataLst>
          </p:nvPr>
        </p:nvSpPr>
        <p:spPr>
          <a:xfrm>
            <a:off x="3828261" y="1827416"/>
            <a:ext cx="2614295" cy="760910"/>
          </a:xfrm>
          <a:prstGeom prst="rect">
            <a:avLst/>
          </a:prstGeom>
        </p:spPr>
        <p:txBody>
          <a:bodyPr wrap="square" lIns="90000" rIns="90000" anchor="t" anchorCtr="0">
            <a:normAutofit fontScale="25000" lnSpcReduction="20000"/>
          </a:bodyPr>
          <a:lstStyle/>
          <a:p>
            <a:pPr algn="just" fontAlgn="auto">
              <a:lnSpc>
                <a:spcPct val="150000"/>
              </a:lnSpc>
            </a:pPr>
            <a:r>
              <a:rPr lang="zh-CN" altLang="en-US" sz="720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rPr>
              <a:t>形成《扶持办法》初稿，征求部门意见</a:t>
            </a:r>
            <a:endParaRPr lang="zh-CN" altLang="en-US" sz="720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endParaRPr>
          </a:p>
          <a:p>
            <a:pPr algn="just" fontAlgn="auto">
              <a:lnSpc>
                <a:spcPct val="130000"/>
              </a:lnSpc>
            </a:pPr>
            <a:endParaRPr lang="zh-CN" altLang="en-US" sz="1600" dirty="0">
              <a:solidFill>
                <a:schemeClr val="tx1"/>
              </a:solidFill>
              <a:latin typeface="微软雅黑" panose="020B0503020204020204" charset="-122"/>
              <a:ea typeface="微软雅黑" panose="020B0503020204020204" charset="-122"/>
              <a:cs typeface="Arial" panose="020B0604020202020204" pitchFamily="34" charset="0"/>
            </a:endParaRPr>
          </a:p>
          <a:p>
            <a:pPr algn="just">
              <a:lnSpc>
                <a:spcPct val="120000"/>
              </a:lnSpc>
            </a:pPr>
            <a:endParaRPr lang="zh-CN" altLang="en-US" sz="1600" spc="150" dirty="0">
              <a:solidFill>
                <a:schemeClr val="tx1"/>
              </a:solidFill>
              <a:latin typeface="微软雅黑" panose="020B0503020204020204" charset="-122"/>
              <a:ea typeface="微软雅黑" panose="020B0503020204020204" charset="-122"/>
              <a:cs typeface="Arial" panose="020B0604020202020204" pitchFamily="34" charset="0"/>
              <a:sym typeface="Arial" panose="020B0604020202020204" pitchFamily="34" charset="0"/>
            </a:endParaRPr>
          </a:p>
        </p:txBody>
      </p:sp>
      <p:sp>
        <p:nvSpPr>
          <p:cNvPr id="38" name="矩形 37"/>
          <p:cNvSpPr/>
          <p:nvPr>
            <p:custDataLst>
              <p:tags r:id="rId19"/>
            </p:custDataLst>
          </p:nvPr>
        </p:nvSpPr>
        <p:spPr>
          <a:xfrm>
            <a:off x="8150299" y="828708"/>
            <a:ext cx="2146226" cy="426095"/>
          </a:xfrm>
          <a:prstGeom prst="rect">
            <a:avLst/>
          </a:prstGeom>
          <a:solidFill>
            <a:srgbClr val="69A35B"/>
          </a:solidFill>
          <a:ln>
            <a:noFill/>
          </a:ln>
        </p:spPr>
        <p:style>
          <a:lnRef idx="2">
            <a:srgbClr val="1F74AD">
              <a:shade val="50000"/>
            </a:srgbClr>
          </a:lnRef>
          <a:fillRef idx="1">
            <a:srgbClr val="1F74AD"/>
          </a:fillRef>
          <a:effectRef idx="0">
            <a:srgbClr val="1F74AD"/>
          </a:effectRef>
          <a:fontRef idx="minor">
            <a:sysClr val="window" lastClr="FFFFFF"/>
          </a:fontRef>
        </p:style>
        <p:txBody>
          <a:bodyPr lIns="36000" rIns="36000" rtlCol="0" anchor="ctr">
            <a:noAutofit/>
          </a:bodyPr>
          <a:lstStyle/>
          <a:p>
            <a:pPr algn="ctr">
              <a:lnSpc>
                <a:spcPct val="120000"/>
              </a:lnSpc>
            </a:pPr>
            <a:endParaRPr lang="en-US" altLang="zh-CN" dirty="0">
              <a:solidFill>
                <a:sysClr val="window" lastClr="FFFFFF"/>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9" name="文本框 38"/>
          <p:cNvSpPr txBox="1"/>
          <p:nvPr>
            <p:custDataLst>
              <p:tags r:id="rId20"/>
            </p:custDataLst>
          </p:nvPr>
        </p:nvSpPr>
        <p:spPr>
          <a:xfrm>
            <a:off x="8191500" y="765810"/>
            <a:ext cx="1995170" cy="521970"/>
          </a:xfrm>
          <a:prstGeom prst="rect">
            <a:avLst/>
          </a:prstGeom>
          <a:noFill/>
        </p:spPr>
        <p:txBody>
          <a:bodyPr wrap="square" rtlCol="0" anchor="ctr">
            <a:noAutofit/>
          </a:bodyPr>
          <a:lstStyle/>
          <a:p>
            <a:pPr algn="ctr">
              <a:lnSpc>
                <a:spcPct val="120000"/>
              </a:lnSpc>
            </a:pPr>
            <a:r>
              <a:rPr lang="en-US" altLang="zh-CN" sz="2000" b="1" spc="300" dirty="0">
                <a:solidFill>
                  <a:sysClr val="window" lastClr="FFFFFF"/>
                </a:solidFill>
                <a:latin typeface="微软雅黑" panose="020B0503020204020204" charset="-122"/>
                <a:ea typeface="微软雅黑" panose="020B0503020204020204" charset="-122"/>
                <a:sym typeface="Arial" panose="020B0604020202020204" pitchFamily="34" charset="0"/>
              </a:rPr>
              <a:t>2021</a:t>
            </a:r>
            <a:r>
              <a:rPr lang="zh-CN" altLang="en-US" sz="2000" b="1" spc="300" dirty="0">
                <a:solidFill>
                  <a:sysClr val="window" lastClr="FFFFFF"/>
                </a:solidFill>
                <a:latin typeface="微软雅黑" panose="020B0503020204020204" charset="-122"/>
                <a:ea typeface="微软雅黑" panose="020B0503020204020204" charset="-122"/>
                <a:sym typeface="Arial" panose="020B0604020202020204" pitchFamily="34" charset="0"/>
              </a:rPr>
              <a:t>年</a:t>
            </a:r>
            <a:r>
              <a:rPr lang="en-US" altLang="zh-CN" sz="2000" b="1" spc="300" dirty="0">
                <a:solidFill>
                  <a:sysClr val="window" lastClr="FFFFFF"/>
                </a:solidFill>
                <a:latin typeface="微软雅黑" panose="020B0503020204020204" charset="-122"/>
                <a:ea typeface="微软雅黑" panose="020B0503020204020204" charset="-122"/>
                <a:sym typeface="Arial" panose="020B0604020202020204" pitchFamily="34" charset="0"/>
              </a:rPr>
              <a:t>12</a:t>
            </a:r>
            <a:r>
              <a:rPr lang="zh-CN" altLang="en-US" sz="2000" b="1" spc="300" dirty="0">
                <a:solidFill>
                  <a:sysClr val="window" lastClr="FFFFFF"/>
                </a:solidFill>
                <a:latin typeface="微软雅黑" panose="020B0503020204020204" charset="-122"/>
                <a:ea typeface="微软雅黑" panose="020B0503020204020204" charset="-122"/>
                <a:sym typeface="Arial" panose="020B0604020202020204" pitchFamily="34" charset="0"/>
              </a:rPr>
              <a:t>月</a:t>
            </a:r>
            <a:endParaRPr lang="zh-CN" altLang="en-US" sz="2000" b="1" spc="300" dirty="0">
              <a:solidFill>
                <a:sysClr val="window" lastClr="FFFFFF"/>
              </a:solidFill>
              <a:latin typeface="微软雅黑" panose="020B0503020204020204" charset="-122"/>
              <a:ea typeface="微软雅黑" panose="020B0503020204020204" charset="-122"/>
              <a:sym typeface="Arial" panose="020B0604020202020204" pitchFamily="34" charset="0"/>
            </a:endParaRPr>
          </a:p>
        </p:txBody>
      </p:sp>
      <p:sp>
        <p:nvSpPr>
          <p:cNvPr id="40" name="矩形 39"/>
          <p:cNvSpPr/>
          <p:nvPr>
            <p:custDataLst>
              <p:tags r:id="rId21"/>
            </p:custDataLst>
          </p:nvPr>
        </p:nvSpPr>
        <p:spPr>
          <a:xfrm>
            <a:off x="8150225" y="1398905"/>
            <a:ext cx="2077720" cy="440690"/>
          </a:xfrm>
          <a:prstGeom prst="rect">
            <a:avLst/>
          </a:prstGeom>
        </p:spPr>
        <p:txBody>
          <a:bodyPr wrap="square" lIns="90000" rIns="90000" anchor="t" anchorCtr="0">
            <a:normAutofit/>
          </a:bodyPr>
          <a:lstStyle/>
          <a:p>
            <a:pPr algn="ctr">
              <a:lnSpc>
                <a:spcPct val="120000"/>
              </a:lnSpc>
            </a:pPr>
            <a:r>
              <a:rPr lang="zh-CN" altLang="en-US" dirty="0">
                <a:solidFill>
                  <a:schemeClr val="tx1">
                    <a:lumMod val="75000"/>
                    <a:lumOff val="25000"/>
                  </a:schemeClr>
                </a:solidFill>
                <a:latin typeface="微软雅黑" panose="020B0503020204020204" charset="-122"/>
                <a:ea typeface="微软雅黑" panose="020B0503020204020204" charset="-122"/>
                <a:sym typeface="+mn-ea"/>
              </a:rPr>
              <a:t>正式对外发布</a:t>
            </a:r>
            <a:endParaRPr lang="zh-CN" altLang="en-US" spc="150" dirty="0">
              <a:solidFill>
                <a:schemeClr val="tx1">
                  <a:lumMod val="75000"/>
                  <a:lumOff val="25000"/>
                </a:schemeClr>
              </a:solidFill>
              <a:latin typeface="微软雅黑" panose="020B0503020204020204" charset="-122"/>
              <a:ea typeface="微软雅黑" panose="020B0503020204020204" charset="-122"/>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19075" y="2019300"/>
            <a:ext cx="12630150" cy="281940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5556250" y="4263390"/>
            <a:ext cx="1079500" cy="1079500"/>
            <a:chOff x="8750" y="6825"/>
            <a:chExt cx="1700" cy="1700"/>
          </a:xfrm>
        </p:grpSpPr>
        <p:sp>
          <p:nvSpPr>
            <p:cNvPr id="5" name="椭圆 4"/>
            <p:cNvSpPr/>
            <p:nvPr/>
          </p:nvSpPr>
          <p:spPr>
            <a:xfrm>
              <a:off x="8750" y="6825"/>
              <a:ext cx="1701" cy="1701"/>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commit"/>
            <p:cNvPicPr>
              <a:picLocks noChangeAspect="1"/>
            </p:cNvPicPr>
            <p:nvPr/>
          </p:nvPicPr>
          <p:blipFill>
            <a:blip r:embed="rId1">
              <a:duotone>
                <a:schemeClr val="accent1">
                  <a:shade val="45000"/>
                  <a:satMod val="135000"/>
                </a:schemeClr>
                <a:prstClr val="white"/>
              </a:duotone>
            </a:blip>
            <a:stretch>
              <a:fillRect/>
            </a:stretch>
          </p:blipFill>
          <p:spPr>
            <a:xfrm>
              <a:off x="9128" y="7251"/>
              <a:ext cx="850" cy="850"/>
            </a:xfrm>
            <a:prstGeom prst="rect">
              <a:avLst/>
            </a:prstGeom>
          </p:spPr>
        </p:pic>
      </p:grpSp>
      <p:sp>
        <p:nvSpPr>
          <p:cNvPr id="11" name="文本框 10"/>
          <p:cNvSpPr txBox="1"/>
          <p:nvPr/>
        </p:nvSpPr>
        <p:spPr>
          <a:xfrm>
            <a:off x="3816509" y="2973974"/>
            <a:ext cx="3959542" cy="769441"/>
          </a:xfrm>
          <a:prstGeom prst="rect">
            <a:avLst/>
          </a:prstGeom>
          <a:noFill/>
        </p:spPr>
        <p:txBody>
          <a:bodyPr wrap="square" rtlCol="0">
            <a:spAutoFit/>
          </a:bodyPr>
          <a:lstStyle/>
          <a:p>
            <a:pPr algn="dist"/>
            <a:r>
              <a:rPr lang="zh-CN" altLang="en-US" sz="4400" b="1" dirty="0">
                <a:solidFill>
                  <a:schemeClr val="bg1"/>
                </a:solidFill>
                <a:latin typeface="方正书宋简体" panose="02000000000000000000" charset="-122"/>
                <a:ea typeface="方正书宋简体" panose="02000000000000000000" charset="-122"/>
              </a:rPr>
              <a:t>三、政策内容</a:t>
            </a:r>
            <a:endParaRPr lang="en-US" altLang="zh-CN" sz="4400" b="1" dirty="0">
              <a:solidFill>
                <a:schemeClr val="bg1"/>
              </a:solidFill>
              <a:latin typeface="方正书宋简体" panose="02000000000000000000" charset="-122"/>
              <a:ea typeface="方正书宋简体" panose="02000000000000000000"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4940300" y="708974"/>
            <a:ext cx="2311400" cy="521970"/>
          </a:xfrm>
          <a:prstGeom prst="rect">
            <a:avLst/>
          </a:prstGeom>
          <a:noFill/>
        </p:spPr>
        <p:txBody>
          <a:bodyPr wrap="square" rtlCol="0">
            <a:spAutoFit/>
          </a:bodyPr>
          <a:lstStyle/>
          <a:p>
            <a:pPr algn="dist"/>
            <a:r>
              <a:rPr lang="zh-CN" altLang="en-US" sz="2800" b="1" dirty="0">
                <a:solidFill>
                  <a:srgbClr val="2E74B6"/>
                </a:solidFill>
                <a:latin typeface="方正书宋简体" panose="02000000000000000000" charset="-122"/>
                <a:ea typeface="方正书宋简体" panose="02000000000000000000" charset="-122"/>
                <a:sym typeface="+mn-ea"/>
              </a:rPr>
              <a:t>发展目标</a:t>
            </a:r>
            <a:endParaRPr lang="zh-CN" altLang="en-US" sz="2800" b="1" dirty="0">
              <a:solidFill>
                <a:srgbClr val="2E74B6"/>
              </a:solidFill>
              <a:latin typeface="方正书宋简体" panose="02000000000000000000" charset="-122"/>
              <a:ea typeface="方正书宋简体" panose="02000000000000000000" charset="-122"/>
              <a:sym typeface="+mn-ea"/>
            </a:endParaRPr>
          </a:p>
        </p:txBody>
      </p:sp>
      <p:sp>
        <p:nvSpPr>
          <p:cNvPr id="23" name="矩形 22"/>
          <p:cNvSpPr/>
          <p:nvPr/>
        </p:nvSpPr>
        <p:spPr>
          <a:xfrm>
            <a:off x="9320530" y="2228850"/>
            <a:ext cx="2533650" cy="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9388475" y="4699635"/>
            <a:ext cx="2533650" cy="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文本框 233"/>
          <p:cNvSpPr txBox="1"/>
          <p:nvPr>
            <p:custDataLst>
              <p:tags r:id="rId1"/>
            </p:custDataLst>
          </p:nvPr>
        </p:nvSpPr>
        <p:spPr>
          <a:xfrm>
            <a:off x="5809189" y="3615903"/>
            <a:ext cx="2044208" cy="492919"/>
          </a:xfrm>
          <a:prstGeom prst="rect">
            <a:avLst/>
          </a:prstGeom>
          <a:noFill/>
        </p:spPr>
        <p:txBody>
          <a:bodyPr wrap="square" rtlCol="0" anchor="ctr">
            <a:noAutofit/>
          </a:bodyPr>
          <a:lstStyle/>
          <a:p>
            <a:pPr>
              <a:lnSpc>
                <a:spcPct val="120000"/>
              </a:lnSpc>
            </a:pPr>
            <a:r>
              <a:rPr lang="zh-CN" altLang="en-US" sz="2400" b="1" spc="150">
                <a:solidFill>
                  <a:sysClr val="window" lastClr="FFFFFF"/>
                </a:solidFill>
                <a:latin typeface="微软雅黑" panose="020B0503020204020204" charset="-122"/>
                <a:ea typeface="微软雅黑" panose="020B0503020204020204" charset="-122"/>
              </a:rPr>
              <a:t>组织实施</a:t>
            </a:r>
            <a:endParaRPr lang="zh-CN" altLang="en-US" sz="2400" b="1" spc="150">
              <a:solidFill>
                <a:sysClr val="window" lastClr="FFFFFF"/>
              </a:solidFill>
              <a:latin typeface="微软雅黑" panose="020B0503020204020204" charset="-122"/>
              <a:ea typeface="微软雅黑" panose="020B0503020204020204" charset="-122"/>
            </a:endParaRPr>
          </a:p>
        </p:txBody>
      </p:sp>
      <p:sp>
        <p:nvSpPr>
          <p:cNvPr id="41" name="TextBox 18"/>
          <p:cNvSpPr txBox="1">
            <a:spLocks noChangeArrowheads="1"/>
          </p:cNvSpPr>
          <p:nvPr/>
        </p:nvSpPr>
        <p:spPr bwMode="auto">
          <a:xfrm flipH="1">
            <a:off x="690880" y="3114675"/>
            <a:ext cx="2091055" cy="56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8" rIns="91432" bIns="45718">
            <a:spAutoFit/>
          </a:bodyPr>
          <a:lstStyle/>
          <a:p>
            <a:pPr algn="ctr">
              <a:buFont typeface="Arial" panose="020B0604020202020204" pitchFamily="34" charset="0"/>
              <a:buNone/>
            </a:pPr>
            <a:r>
              <a:rPr lang="zh-CN" altLang="en-US" sz="3100">
                <a:solidFill>
                  <a:srgbClr val="FFFFFF"/>
                </a:solidFill>
                <a:latin typeface="微软雅黑" panose="020B0503020204020204" charset="-122"/>
                <a:ea typeface="微软雅黑" panose="020B0503020204020204" charset="-122"/>
              </a:rPr>
              <a:t>发展目标</a:t>
            </a:r>
            <a:endParaRPr lang="en-US" altLang="zh-CN" sz="3100">
              <a:solidFill>
                <a:srgbClr val="FFFFFF"/>
              </a:solidFill>
              <a:latin typeface="微软雅黑" panose="020B0503020204020204" charset="-122"/>
              <a:ea typeface="微软雅黑" panose="020B0503020204020204" charset="-122"/>
            </a:endParaRPr>
          </a:p>
        </p:txBody>
      </p:sp>
      <p:sp>
        <p:nvSpPr>
          <p:cNvPr id="59" name="TextBox 23"/>
          <p:cNvSpPr txBox="1">
            <a:spLocks noChangeArrowheads="1"/>
          </p:cNvSpPr>
          <p:nvPr/>
        </p:nvSpPr>
        <p:spPr bwMode="auto">
          <a:xfrm>
            <a:off x="5837663" y="1475300"/>
            <a:ext cx="5763786" cy="961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8" rIns="91432" bIns="45718">
            <a:spAutoFit/>
          </a:bodyPr>
          <a:lstStyle/>
          <a:p>
            <a:pPr>
              <a:lnSpc>
                <a:spcPct val="150000"/>
              </a:lnSpc>
              <a:buFont typeface="Arial" panose="020B0604020202020204" pitchFamily="34" charset="0"/>
              <a:buNone/>
            </a:pPr>
            <a:r>
              <a:rPr lang="zh-CN" altLang="en-US" sz="2000" dirty="0">
                <a:solidFill>
                  <a:schemeClr val="tx1">
                    <a:lumMod val="75000"/>
                    <a:lumOff val="25000"/>
                  </a:schemeClr>
                </a:solidFill>
                <a:latin typeface="微软雅黑" panose="020B0503020204020204" charset="-122"/>
                <a:ea typeface="微软雅黑" panose="020B0503020204020204" charset="-122"/>
              </a:rPr>
              <a:t>形成一批主业突出、具有核心竞争力的骨干文化创意企业。</a:t>
            </a:r>
            <a:endParaRPr lang="en-US" altLang="zh-CN" sz="2000" dirty="0">
              <a:solidFill>
                <a:schemeClr val="tx1">
                  <a:lumMod val="75000"/>
                  <a:lumOff val="25000"/>
                </a:schemeClr>
              </a:solidFill>
              <a:latin typeface="微软雅黑" panose="020B0503020204020204" charset="-122"/>
              <a:ea typeface="微软雅黑" panose="020B0503020204020204" charset="-122"/>
            </a:endParaRPr>
          </a:p>
        </p:txBody>
      </p:sp>
      <p:sp>
        <p:nvSpPr>
          <p:cNvPr id="60" name="TextBox 24"/>
          <p:cNvSpPr txBox="1">
            <a:spLocks noChangeArrowheads="1"/>
          </p:cNvSpPr>
          <p:nvPr/>
        </p:nvSpPr>
        <p:spPr bwMode="auto">
          <a:xfrm>
            <a:off x="5848349" y="2790965"/>
            <a:ext cx="5544711" cy="961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8" rIns="91432" bIns="45718">
            <a:spAutoFit/>
          </a:bodyPr>
          <a:lstStyle/>
          <a:p>
            <a:pPr>
              <a:lnSpc>
                <a:spcPct val="150000"/>
              </a:lnSpc>
              <a:buFont typeface="Arial" panose="020B0604020202020204" pitchFamily="34" charset="0"/>
              <a:buNone/>
            </a:pPr>
            <a:r>
              <a:rPr lang="zh-CN" altLang="en-US" sz="2000" dirty="0">
                <a:solidFill>
                  <a:schemeClr val="tx1">
                    <a:lumMod val="75000"/>
                    <a:lumOff val="25000"/>
                  </a:schemeClr>
                </a:solidFill>
                <a:latin typeface="微软雅黑" panose="020B0503020204020204" charset="-122"/>
                <a:ea typeface="微软雅黑" panose="020B0503020204020204" charset="-122"/>
              </a:rPr>
              <a:t>推进一批创新示范、辐射带动能力强的文化创意重大项目。</a:t>
            </a:r>
            <a:endParaRPr lang="zh-CN" altLang="en-US" sz="2000" dirty="0">
              <a:solidFill>
                <a:schemeClr val="tx1">
                  <a:lumMod val="75000"/>
                  <a:lumOff val="25000"/>
                </a:schemeClr>
              </a:solidFill>
              <a:latin typeface="微软雅黑" panose="020B0503020204020204" charset="-122"/>
              <a:ea typeface="微软雅黑" panose="020B0503020204020204" charset="-122"/>
            </a:endParaRPr>
          </a:p>
        </p:txBody>
      </p:sp>
      <p:sp>
        <p:nvSpPr>
          <p:cNvPr id="61" name="TextBox 25"/>
          <p:cNvSpPr txBox="1">
            <a:spLocks noChangeArrowheads="1"/>
          </p:cNvSpPr>
          <p:nvPr/>
        </p:nvSpPr>
        <p:spPr bwMode="auto">
          <a:xfrm>
            <a:off x="5873805" y="4356962"/>
            <a:ext cx="5354320"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8" rIns="91432" bIns="45718">
            <a:spAutoFit/>
          </a:bodyPr>
          <a:lstStyle/>
          <a:p>
            <a:pPr>
              <a:buFont typeface="Arial" panose="020B0604020202020204" pitchFamily="34" charset="0"/>
              <a:buNone/>
            </a:pPr>
            <a:r>
              <a:rPr lang="zh-CN" altLang="en-US" sz="2000" dirty="0">
                <a:solidFill>
                  <a:schemeClr val="tx1">
                    <a:lumMod val="75000"/>
                    <a:lumOff val="25000"/>
                  </a:schemeClr>
                </a:solidFill>
                <a:latin typeface="微软雅黑" panose="020B0503020204020204" charset="-122"/>
                <a:ea typeface="微软雅黑" panose="020B0503020204020204" charset="-122"/>
              </a:rPr>
              <a:t>建成一批业态集聚、功能提升的文化创意园区。</a:t>
            </a:r>
            <a:endParaRPr lang="zh-CN" altLang="en-US" sz="2000" dirty="0">
              <a:solidFill>
                <a:schemeClr val="tx1">
                  <a:lumMod val="75000"/>
                  <a:lumOff val="25000"/>
                </a:schemeClr>
              </a:solidFill>
              <a:latin typeface="微软雅黑" panose="020B0503020204020204" charset="-122"/>
              <a:ea typeface="微软雅黑" panose="020B0503020204020204" charset="-122"/>
            </a:endParaRPr>
          </a:p>
        </p:txBody>
      </p:sp>
      <p:sp>
        <p:nvSpPr>
          <p:cNvPr id="62" name="TextBox 26"/>
          <p:cNvSpPr txBox="1">
            <a:spLocks noChangeArrowheads="1"/>
          </p:cNvSpPr>
          <p:nvPr/>
        </p:nvSpPr>
        <p:spPr bwMode="auto">
          <a:xfrm>
            <a:off x="5837663" y="5717541"/>
            <a:ext cx="6412865"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8" rIns="91432" bIns="45718">
            <a:spAutoFit/>
          </a:bodyPr>
          <a:lstStyle/>
          <a:p>
            <a:pPr>
              <a:buFont typeface="Arial" panose="020B0604020202020204" pitchFamily="34" charset="0"/>
              <a:buNone/>
            </a:pPr>
            <a:r>
              <a:rPr lang="zh-CN" altLang="en-US" sz="2000" dirty="0">
                <a:solidFill>
                  <a:schemeClr val="tx1">
                    <a:lumMod val="75000"/>
                    <a:lumOff val="25000"/>
                  </a:schemeClr>
                </a:solidFill>
                <a:latin typeface="微软雅黑" panose="020B0503020204020204" charset="-122"/>
                <a:ea typeface="微软雅黑" panose="020B0503020204020204" charset="-122"/>
              </a:rPr>
              <a:t>集聚一批创新引领、创意丰富的文化创意人才。</a:t>
            </a:r>
            <a:endParaRPr lang="zh-CN" altLang="en-US" sz="2000" dirty="0">
              <a:solidFill>
                <a:schemeClr val="tx1">
                  <a:lumMod val="75000"/>
                  <a:lumOff val="25000"/>
                </a:schemeClr>
              </a:solidFill>
              <a:latin typeface="微软雅黑" panose="020B0503020204020204" charset="-122"/>
              <a:ea typeface="微软雅黑" panose="020B0503020204020204" charset="-122"/>
            </a:endParaRPr>
          </a:p>
        </p:txBody>
      </p:sp>
      <p:sp>
        <p:nvSpPr>
          <p:cNvPr id="33" name="任意多边形 25"/>
          <p:cNvSpPr/>
          <p:nvPr>
            <p:custDataLst>
              <p:tags r:id="rId2"/>
            </p:custDataLst>
          </p:nvPr>
        </p:nvSpPr>
        <p:spPr>
          <a:xfrm>
            <a:off x="1063464" y="2888345"/>
            <a:ext cx="2339443" cy="1811290"/>
          </a:xfrm>
          <a:custGeom>
            <a:avLst/>
            <a:gdLst>
              <a:gd name="connsiteX0" fmla="*/ 0 w 1240645"/>
              <a:gd name="connsiteY0" fmla="*/ 620323 h 1240645"/>
              <a:gd name="connsiteX1" fmla="*/ 620323 w 1240645"/>
              <a:gd name="connsiteY1" fmla="*/ 0 h 1240645"/>
              <a:gd name="connsiteX2" fmla="*/ 1240646 w 1240645"/>
              <a:gd name="connsiteY2" fmla="*/ 620323 h 1240645"/>
              <a:gd name="connsiteX3" fmla="*/ 620323 w 1240645"/>
              <a:gd name="connsiteY3" fmla="*/ 1240646 h 1240645"/>
              <a:gd name="connsiteX4" fmla="*/ 0 w 1240645"/>
              <a:gd name="connsiteY4" fmla="*/ 620323 h 1240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645" h="1240645">
                <a:moveTo>
                  <a:pt x="0" y="620323"/>
                </a:moveTo>
                <a:cubicBezTo>
                  <a:pt x="0" y="277728"/>
                  <a:pt x="277728" y="0"/>
                  <a:pt x="620323" y="0"/>
                </a:cubicBezTo>
                <a:cubicBezTo>
                  <a:pt x="962918" y="0"/>
                  <a:pt x="1240646" y="277728"/>
                  <a:pt x="1240646" y="620323"/>
                </a:cubicBezTo>
                <a:cubicBezTo>
                  <a:pt x="1240646" y="962918"/>
                  <a:pt x="962918" y="1240646"/>
                  <a:pt x="620323" y="1240646"/>
                </a:cubicBezTo>
                <a:cubicBezTo>
                  <a:pt x="277728" y="1240646"/>
                  <a:pt x="0" y="962918"/>
                  <a:pt x="0" y="620323"/>
                </a:cubicBezTo>
                <a:close/>
              </a:path>
            </a:pathLst>
          </a:custGeom>
          <a:solidFill>
            <a:srgbClr val="2E73B6"/>
          </a:solidFill>
        </p:spPr>
        <p:style>
          <a:lnRef idx="2">
            <a:sysClr val="window" lastClr="FFFFFF">
              <a:hueOff val="0"/>
              <a:satOff val="0"/>
              <a:lumOff val="0"/>
              <a:alphaOff val="0"/>
            </a:sysClr>
          </a:lnRef>
          <a:fillRef idx="1">
            <a:scrgbClr r="0" g="0" b="0"/>
          </a:fillRef>
          <a:effectRef idx="0">
            <a:srgbClr val="3E5161">
              <a:hueOff val="0"/>
              <a:satOff val="0"/>
              <a:lumOff val="0"/>
              <a:alphaOff val="0"/>
            </a:srgbClr>
          </a:effectRef>
          <a:fontRef idx="minor">
            <a:sysClr val="window" lastClr="FFFFFF"/>
          </a:fontRef>
        </p:style>
        <p:txBody>
          <a:bodyPr spcFirstLastPara="0" vert="horz" wrap="square" lIns="90000" tIns="46800" rIns="90000" bIns="46800" numCol="1" spcCol="1270" anchor="ctr" anchorCtr="0">
            <a:normAutofit/>
          </a:bodyPr>
          <a:lstStyle/>
          <a:p>
            <a:pPr lvl="0" algn="ctr" defTabSz="889000">
              <a:lnSpc>
                <a:spcPct val="90000"/>
              </a:lnSpc>
              <a:spcBef>
                <a:spcPct val="0"/>
              </a:spcBef>
              <a:spcAft>
                <a:spcPct val="35000"/>
              </a:spcAft>
            </a:pPr>
            <a:r>
              <a:rPr lang="zh-CN" altLang="en-US" sz="2400" b="1" cap="all" dirty="0">
                <a:solidFill>
                  <a:srgbClr val="FFFFFF"/>
                </a:solidFill>
                <a:latin typeface="微软雅黑" panose="020B0503020204020204" charset="-122"/>
                <a:ea typeface="微软雅黑" panose="020B0503020204020204" charset="-122"/>
                <a:sym typeface="Arial" panose="020B0604020202020204" pitchFamily="34" charset="0"/>
              </a:rPr>
              <a:t>四个“一批”</a:t>
            </a:r>
            <a:endParaRPr lang="en-US" sz="2400" b="1" i="0" kern="1200" cap="all" baseline="0" dirty="0">
              <a:solidFill>
                <a:srgbClr val="FFFFFF"/>
              </a:solidFill>
              <a:latin typeface="微软雅黑" panose="020B0503020204020204" charset="-122"/>
              <a:ea typeface="微软雅黑" panose="020B0503020204020204" charset="-122"/>
              <a:sym typeface="Arial" panose="020B0604020202020204" pitchFamily="34" charset="0"/>
            </a:endParaRPr>
          </a:p>
        </p:txBody>
      </p:sp>
      <p:cxnSp>
        <p:nvCxnSpPr>
          <p:cNvPr id="34" name="直接箭头连接符 33"/>
          <p:cNvCxnSpPr/>
          <p:nvPr>
            <p:custDataLst>
              <p:tags r:id="rId3"/>
            </p:custDataLst>
          </p:nvPr>
        </p:nvCxnSpPr>
        <p:spPr>
          <a:xfrm rot="10800000" flipH="1">
            <a:off x="3498849" y="1942569"/>
            <a:ext cx="869154" cy="1263005"/>
          </a:xfrm>
          <a:prstGeom prst="straightConnector1">
            <a:avLst/>
          </a:prstGeom>
          <a:ln w="15875">
            <a:solidFill>
              <a:srgbClr val="3E5161"/>
            </a:solidFill>
            <a:tailEnd type="triangle"/>
          </a:ln>
        </p:spPr>
        <p:style>
          <a:lnRef idx="1">
            <a:srgbClr val="3E5161"/>
          </a:lnRef>
          <a:fillRef idx="0">
            <a:srgbClr val="3E5161"/>
          </a:fillRef>
          <a:effectRef idx="0">
            <a:srgbClr val="3E5161"/>
          </a:effectRef>
          <a:fontRef idx="minor">
            <a:sysClr val="windowText" lastClr="000000"/>
          </a:fontRef>
        </p:style>
      </p:cxnSp>
      <p:cxnSp>
        <p:nvCxnSpPr>
          <p:cNvPr id="35" name="直接箭头连接符 34"/>
          <p:cNvCxnSpPr/>
          <p:nvPr>
            <p:custDataLst>
              <p:tags r:id="rId4"/>
            </p:custDataLst>
          </p:nvPr>
        </p:nvCxnSpPr>
        <p:spPr>
          <a:xfrm rot="10800000" flipH="1">
            <a:off x="3586902" y="3217337"/>
            <a:ext cx="796348" cy="471445"/>
          </a:xfrm>
          <a:prstGeom prst="straightConnector1">
            <a:avLst/>
          </a:prstGeom>
          <a:ln w="15875">
            <a:solidFill>
              <a:srgbClr val="3E5161"/>
            </a:solidFill>
            <a:tailEnd type="triangle"/>
          </a:ln>
        </p:spPr>
        <p:style>
          <a:lnRef idx="1">
            <a:srgbClr val="3E5161"/>
          </a:lnRef>
          <a:fillRef idx="0">
            <a:srgbClr val="3E5161"/>
          </a:fillRef>
          <a:effectRef idx="0">
            <a:srgbClr val="3E5161"/>
          </a:effectRef>
          <a:fontRef idx="minor">
            <a:sysClr val="windowText" lastClr="000000"/>
          </a:fontRef>
        </p:style>
      </p:cxnSp>
      <p:cxnSp>
        <p:nvCxnSpPr>
          <p:cNvPr id="36" name="直接箭头连接符 35"/>
          <p:cNvCxnSpPr/>
          <p:nvPr>
            <p:custDataLst>
              <p:tags r:id="rId5"/>
            </p:custDataLst>
          </p:nvPr>
        </p:nvCxnSpPr>
        <p:spPr>
          <a:xfrm rot="10800000" flipH="1" flipV="1">
            <a:off x="3604822" y="3985369"/>
            <a:ext cx="762119" cy="500552"/>
          </a:xfrm>
          <a:prstGeom prst="straightConnector1">
            <a:avLst/>
          </a:prstGeom>
          <a:ln w="15875">
            <a:solidFill>
              <a:srgbClr val="3E5161"/>
            </a:solidFill>
            <a:tailEnd type="triangle"/>
          </a:ln>
        </p:spPr>
        <p:style>
          <a:lnRef idx="1">
            <a:srgbClr val="3E5161"/>
          </a:lnRef>
          <a:fillRef idx="0">
            <a:srgbClr val="3E5161"/>
          </a:fillRef>
          <a:effectRef idx="0">
            <a:srgbClr val="3E5161"/>
          </a:effectRef>
          <a:fontRef idx="minor">
            <a:sysClr val="windowText" lastClr="000000"/>
          </a:fontRef>
        </p:style>
      </p:cxnSp>
      <p:cxnSp>
        <p:nvCxnSpPr>
          <p:cNvPr id="37" name="直接箭头连接符 36"/>
          <p:cNvCxnSpPr/>
          <p:nvPr>
            <p:custDataLst>
              <p:tags r:id="rId6"/>
            </p:custDataLst>
          </p:nvPr>
        </p:nvCxnSpPr>
        <p:spPr>
          <a:xfrm rot="10800000" flipH="1" flipV="1">
            <a:off x="3477294" y="4381558"/>
            <a:ext cx="889647" cy="1374053"/>
          </a:xfrm>
          <a:prstGeom prst="straightConnector1">
            <a:avLst/>
          </a:prstGeom>
          <a:ln w="15875">
            <a:solidFill>
              <a:srgbClr val="3E5161"/>
            </a:solidFill>
            <a:tailEnd type="triangle"/>
          </a:ln>
        </p:spPr>
        <p:style>
          <a:lnRef idx="1">
            <a:srgbClr val="3E5161"/>
          </a:lnRef>
          <a:fillRef idx="0">
            <a:srgbClr val="3E5161"/>
          </a:fillRef>
          <a:effectRef idx="0">
            <a:srgbClr val="3E5161"/>
          </a:effectRef>
          <a:fontRef idx="minor">
            <a:sysClr val="windowText" lastClr="000000"/>
          </a:fontRef>
        </p:style>
      </p:cxnSp>
      <p:sp>
        <p:nvSpPr>
          <p:cNvPr id="38" name="任意多边形 27"/>
          <p:cNvSpPr/>
          <p:nvPr>
            <p:custDataLst>
              <p:tags r:id="rId7"/>
            </p:custDataLst>
          </p:nvPr>
        </p:nvSpPr>
        <p:spPr>
          <a:xfrm>
            <a:off x="4513527" y="1471124"/>
            <a:ext cx="1178613" cy="942890"/>
          </a:xfrm>
          <a:custGeom>
            <a:avLst/>
            <a:gdLst>
              <a:gd name="connsiteX0" fmla="*/ 0 w 1178613"/>
              <a:gd name="connsiteY0" fmla="*/ 94289 h 942890"/>
              <a:gd name="connsiteX1" fmla="*/ 94289 w 1178613"/>
              <a:gd name="connsiteY1" fmla="*/ 0 h 942890"/>
              <a:gd name="connsiteX2" fmla="*/ 1084324 w 1178613"/>
              <a:gd name="connsiteY2" fmla="*/ 0 h 942890"/>
              <a:gd name="connsiteX3" fmla="*/ 1178613 w 1178613"/>
              <a:gd name="connsiteY3" fmla="*/ 94289 h 942890"/>
              <a:gd name="connsiteX4" fmla="*/ 1178613 w 1178613"/>
              <a:gd name="connsiteY4" fmla="*/ 848601 h 942890"/>
              <a:gd name="connsiteX5" fmla="*/ 1084324 w 1178613"/>
              <a:gd name="connsiteY5" fmla="*/ 942890 h 942890"/>
              <a:gd name="connsiteX6" fmla="*/ 94289 w 1178613"/>
              <a:gd name="connsiteY6" fmla="*/ 942890 h 942890"/>
              <a:gd name="connsiteX7" fmla="*/ 0 w 1178613"/>
              <a:gd name="connsiteY7" fmla="*/ 848601 h 942890"/>
              <a:gd name="connsiteX8" fmla="*/ 0 w 1178613"/>
              <a:gd name="connsiteY8" fmla="*/ 94289 h 9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613" h="942890">
                <a:moveTo>
                  <a:pt x="0" y="94289"/>
                </a:moveTo>
                <a:cubicBezTo>
                  <a:pt x="0" y="42215"/>
                  <a:pt x="42215" y="0"/>
                  <a:pt x="94289" y="0"/>
                </a:cubicBezTo>
                <a:lnTo>
                  <a:pt x="1084324" y="0"/>
                </a:lnTo>
                <a:cubicBezTo>
                  <a:pt x="1136398" y="0"/>
                  <a:pt x="1178613" y="42215"/>
                  <a:pt x="1178613" y="94289"/>
                </a:cubicBezTo>
                <a:lnTo>
                  <a:pt x="1178613" y="848601"/>
                </a:lnTo>
                <a:cubicBezTo>
                  <a:pt x="1178613" y="900675"/>
                  <a:pt x="1136398" y="942890"/>
                  <a:pt x="1084324" y="942890"/>
                </a:cubicBezTo>
                <a:lnTo>
                  <a:pt x="94289" y="942890"/>
                </a:lnTo>
                <a:cubicBezTo>
                  <a:pt x="42215" y="942890"/>
                  <a:pt x="0" y="900675"/>
                  <a:pt x="0" y="848601"/>
                </a:cubicBezTo>
                <a:lnTo>
                  <a:pt x="0" y="94289"/>
                </a:lnTo>
                <a:close/>
              </a:path>
            </a:pathLst>
          </a:custGeom>
          <a:solidFill>
            <a:srgbClr val="4F80BD"/>
          </a:solidFill>
        </p:spPr>
        <p:style>
          <a:lnRef idx="2">
            <a:sysClr val="window" lastClr="FFFFFF">
              <a:hueOff val="0"/>
              <a:satOff val="0"/>
              <a:lumOff val="0"/>
              <a:alphaOff val="0"/>
            </a:sysClr>
          </a:lnRef>
          <a:fillRef idx="1">
            <a:scrgbClr r="0" g="0" b="0"/>
          </a:fillRef>
          <a:effectRef idx="0">
            <a:srgbClr val="3E5161">
              <a:hueOff val="0"/>
              <a:satOff val="0"/>
              <a:lumOff val="0"/>
              <a:alphaOff val="0"/>
            </a:srgbClr>
          </a:effectRef>
          <a:fontRef idx="minor">
            <a:sysClr val="window" lastClr="FFFFFF"/>
          </a:fontRef>
        </p:style>
        <p:txBody>
          <a:bodyPr spcFirstLastPara="0" vert="horz" wrap="square" lIns="90000" tIns="46800" rIns="90000" bIns="46800" numCol="1" spcCol="1270" anchor="ctr" anchorCtr="0">
            <a:normAutofit/>
          </a:bodyPr>
          <a:lstStyle/>
          <a:p>
            <a:pPr lvl="0" algn="ctr" defTabSz="889000">
              <a:lnSpc>
                <a:spcPct val="90000"/>
              </a:lnSpc>
              <a:spcBef>
                <a:spcPct val="0"/>
              </a:spcBef>
              <a:spcAft>
                <a:spcPct val="35000"/>
              </a:spcAft>
            </a:pPr>
            <a:r>
              <a:rPr lang="zh-CN" altLang="en-US" sz="2400" b="1" i="0" kern="1200" cap="all" baseline="0" dirty="0">
                <a:solidFill>
                  <a:srgbClr val="FFFFFF"/>
                </a:solidFill>
                <a:latin typeface="微软雅黑" panose="020B0503020204020204" charset="-122"/>
                <a:ea typeface="微软雅黑" panose="020B0503020204020204" charset="-122"/>
                <a:sym typeface="Arial" panose="020B0604020202020204" pitchFamily="34" charset="0"/>
              </a:rPr>
              <a:t>企  业</a:t>
            </a:r>
            <a:endParaRPr lang="en-US" sz="2400" b="1" i="0" kern="1200" cap="all" baseline="0" dirty="0">
              <a:solidFill>
                <a:srgbClr val="FFFFFF"/>
              </a:solidFill>
              <a:latin typeface="微软雅黑" panose="020B0503020204020204" charset="-122"/>
              <a:ea typeface="微软雅黑" panose="020B0503020204020204" charset="-122"/>
              <a:sym typeface="Arial" panose="020B0604020202020204" pitchFamily="34" charset="0"/>
            </a:endParaRPr>
          </a:p>
        </p:txBody>
      </p:sp>
      <p:sp>
        <p:nvSpPr>
          <p:cNvPr id="63" name="任意多边形 29"/>
          <p:cNvSpPr/>
          <p:nvPr>
            <p:custDataLst>
              <p:tags r:id="rId8"/>
            </p:custDataLst>
          </p:nvPr>
        </p:nvSpPr>
        <p:spPr>
          <a:xfrm>
            <a:off x="4526493" y="2789973"/>
            <a:ext cx="1178613" cy="942890"/>
          </a:xfrm>
          <a:custGeom>
            <a:avLst/>
            <a:gdLst>
              <a:gd name="connsiteX0" fmla="*/ 0 w 1178613"/>
              <a:gd name="connsiteY0" fmla="*/ 94289 h 942890"/>
              <a:gd name="connsiteX1" fmla="*/ 94289 w 1178613"/>
              <a:gd name="connsiteY1" fmla="*/ 0 h 942890"/>
              <a:gd name="connsiteX2" fmla="*/ 1084324 w 1178613"/>
              <a:gd name="connsiteY2" fmla="*/ 0 h 942890"/>
              <a:gd name="connsiteX3" fmla="*/ 1178613 w 1178613"/>
              <a:gd name="connsiteY3" fmla="*/ 94289 h 942890"/>
              <a:gd name="connsiteX4" fmla="*/ 1178613 w 1178613"/>
              <a:gd name="connsiteY4" fmla="*/ 848601 h 942890"/>
              <a:gd name="connsiteX5" fmla="*/ 1084324 w 1178613"/>
              <a:gd name="connsiteY5" fmla="*/ 942890 h 942890"/>
              <a:gd name="connsiteX6" fmla="*/ 94289 w 1178613"/>
              <a:gd name="connsiteY6" fmla="*/ 942890 h 942890"/>
              <a:gd name="connsiteX7" fmla="*/ 0 w 1178613"/>
              <a:gd name="connsiteY7" fmla="*/ 848601 h 942890"/>
              <a:gd name="connsiteX8" fmla="*/ 0 w 1178613"/>
              <a:gd name="connsiteY8" fmla="*/ 94289 h 9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613" h="942890">
                <a:moveTo>
                  <a:pt x="0" y="94289"/>
                </a:moveTo>
                <a:cubicBezTo>
                  <a:pt x="0" y="42215"/>
                  <a:pt x="42215" y="0"/>
                  <a:pt x="94289" y="0"/>
                </a:cubicBezTo>
                <a:lnTo>
                  <a:pt x="1084324" y="0"/>
                </a:lnTo>
                <a:cubicBezTo>
                  <a:pt x="1136398" y="0"/>
                  <a:pt x="1178613" y="42215"/>
                  <a:pt x="1178613" y="94289"/>
                </a:cubicBezTo>
                <a:lnTo>
                  <a:pt x="1178613" y="848601"/>
                </a:lnTo>
                <a:cubicBezTo>
                  <a:pt x="1178613" y="900675"/>
                  <a:pt x="1136398" y="942890"/>
                  <a:pt x="1084324" y="942890"/>
                </a:cubicBezTo>
                <a:lnTo>
                  <a:pt x="94289" y="942890"/>
                </a:lnTo>
                <a:cubicBezTo>
                  <a:pt x="42215" y="942890"/>
                  <a:pt x="0" y="900675"/>
                  <a:pt x="0" y="848601"/>
                </a:cubicBezTo>
                <a:lnTo>
                  <a:pt x="0" y="94289"/>
                </a:lnTo>
                <a:close/>
              </a:path>
            </a:pathLst>
          </a:custGeom>
          <a:solidFill>
            <a:srgbClr val="5BC5ED"/>
          </a:solidFill>
        </p:spPr>
        <p:style>
          <a:lnRef idx="2">
            <a:sysClr val="window" lastClr="FFFFFF">
              <a:hueOff val="0"/>
              <a:satOff val="0"/>
              <a:lumOff val="0"/>
              <a:alphaOff val="0"/>
            </a:sysClr>
          </a:lnRef>
          <a:fillRef idx="1">
            <a:scrgbClr r="0" g="0" b="0"/>
          </a:fillRef>
          <a:effectRef idx="0">
            <a:srgbClr val="3E5161">
              <a:hueOff val="0"/>
              <a:satOff val="0"/>
              <a:lumOff val="0"/>
              <a:alphaOff val="0"/>
            </a:srgbClr>
          </a:effectRef>
          <a:fontRef idx="minor">
            <a:sysClr val="window" lastClr="FFFFFF"/>
          </a:fontRef>
        </p:style>
        <p:txBody>
          <a:bodyPr spcFirstLastPara="0" vert="horz" wrap="square" lIns="90000" tIns="46800" rIns="90000" bIns="46800" numCol="1" spcCol="1270" anchor="ctr" anchorCtr="0">
            <a:normAutofit/>
          </a:bodyPr>
          <a:lstStyle/>
          <a:p>
            <a:pPr lvl="0" algn="ctr" defTabSz="889000">
              <a:lnSpc>
                <a:spcPct val="90000"/>
              </a:lnSpc>
              <a:spcBef>
                <a:spcPct val="0"/>
              </a:spcBef>
              <a:spcAft>
                <a:spcPct val="35000"/>
              </a:spcAft>
            </a:pPr>
            <a:r>
              <a:rPr lang="zh-CN" altLang="en-US" sz="2400" b="1" i="0" kern="1200" cap="all" baseline="0" dirty="0">
                <a:solidFill>
                  <a:srgbClr val="FFFFFF"/>
                </a:solidFill>
                <a:latin typeface="微软雅黑" panose="020B0503020204020204" charset="-122"/>
                <a:ea typeface="微软雅黑" panose="020B0503020204020204" charset="-122"/>
                <a:sym typeface="Arial" panose="020B0604020202020204" pitchFamily="34" charset="0"/>
              </a:rPr>
              <a:t>项  目</a:t>
            </a:r>
            <a:endParaRPr lang="en-US" sz="2400" b="1" i="0" kern="1200" cap="all" baseline="0" dirty="0">
              <a:solidFill>
                <a:srgbClr val="FFFFFF"/>
              </a:solidFill>
              <a:latin typeface="微软雅黑" panose="020B0503020204020204" charset="-122"/>
              <a:ea typeface="微软雅黑" panose="020B0503020204020204" charset="-122"/>
              <a:sym typeface="Arial" panose="020B0604020202020204" pitchFamily="34" charset="0"/>
            </a:endParaRPr>
          </a:p>
        </p:txBody>
      </p:sp>
      <p:sp>
        <p:nvSpPr>
          <p:cNvPr id="64" name="任意多边形 31"/>
          <p:cNvSpPr/>
          <p:nvPr>
            <p:custDataLst>
              <p:tags r:id="rId9"/>
            </p:custDataLst>
          </p:nvPr>
        </p:nvSpPr>
        <p:spPr>
          <a:xfrm>
            <a:off x="4526494" y="4108822"/>
            <a:ext cx="1178613" cy="942890"/>
          </a:xfrm>
          <a:custGeom>
            <a:avLst/>
            <a:gdLst>
              <a:gd name="connsiteX0" fmla="*/ 0 w 1178613"/>
              <a:gd name="connsiteY0" fmla="*/ 94289 h 942890"/>
              <a:gd name="connsiteX1" fmla="*/ 94289 w 1178613"/>
              <a:gd name="connsiteY1" fmla="*/ 0 h 942890"/>
              <a:gd name="connsiteX2" fmla="*/ 1084324 w 1178613"/>
              <a:gd name="connsiteY2" fmla="*/ 0 h 942890"/>
              <a:gd name="connsiteX3" fmla="*/ 1178613 w 1178613"/>
              <a:gd name="connsiteY3" fmla="*/ 94289 h 942890"/>
              <a:gd name="connsiteX4" fmla="*/ 1178613 w 1178613"/>
              <a:gd name="connsiteY4" fmla="*/ 848601 h 942890"/>
              <a:gd name="connsiteX5" fmla="*/ 1084324 w 1178613"/>
              <a:gd name="connsiteY5" fmla="*/ 942890 h 942890"/>
              <a:gd name="connsiteX6" fmla="*/ 94289 w 1178613"/>
              <a:gd name="connsiteY6" fmla="*/ 942890 h 942890"/>
              <a:gd name="connsiteX7" fmla="*/ 0 w 1178613"/>
              <a:gd name="connsiteY7" fmla="*/ 848601 h 942890"/>
              <a:gd name="connsiteX8" fmla="*/ 0 w 1178613"/>
              <a:gd name="connsiteY8" fmla="*/ 94289 h 9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613" h="942890">
                <a:moveTo>
                  <a:pt x="0" y="94289"/>
                </a:moveTo>
                <a:cubicBezTo>
                  <a:pt x="0" y="42215"/>
                  <a:pt x="42215" y="0"/>
                  <a:pt x="94289" y="0"/>
                </a:cubicBezTo>
                <a:lnTo>
                  <a:pt x="1084324" y="0"/>
                </a:lnTo>
                <a:cubicBezTo>
                  <a:pt x="1136398" y="0"/>
                  <a:pt x="1178613" y="42215"/>
                  <a:pt x="1178613" y="94289"/>
                </a:cubicBezTo>
                <a:lnTo>
                  <a:pt x="1178613" y="848601"/>
                </a:lnTo>
                <a:cubicBezTo>
                  <a:pt x="1178613" y="900675"/>
                  <a:pt x="1136398" y="942890"/>
                  <a:pt x="1084324" y="942890"/>
                </a:cubicBezTo>
                <a:lnTo>
                  <a:pt x="94289" y="942890"/>
                </a:lnTo>
                <a:cubicBezTo>
                  <a:pt x="42215" y="942890"/>
                  <a:pt x="0" y="900675"/>
                  <a:pt x="0" y="848601"/>
                </a:cubicBezTo>
                <a:lnTo>
                  <a:pt x="0" y="94289"/>
                </a:lnTo>
                <a:close/>
              </a:path>
            </a:pathLst>
          </a:custGeom>
          <a:solidFill>
            <a:srgbClr val="4F80BD"/>
          </a:solidFill>
        </p:spPr>
        <p:style>
          <a:lnRef idx="2">
            <a:sysClr val="window" lastClr="FFFFFF">
              <a:hueOff val="0"/>
              <a:satOff val="0"/>
              <a:lumOff val="0"/>
              <a:alphaOff val="0"/>
            </a:sysClr>
          </a:lnRef>
          <a:fillRef idx="1">
            <a:scrgbClr r="0" g="0" b="0"/>
          </a:fillRef>
          <a:effectRef idx="0">
            <a:srgbClr val="3E5161">
              <a:hueOff val="0"/>
              <a:satOff val="0"/>
              <a:lumOff val="0"/>
              <a:alphaOff val="0"/>
            </a:srgbClr>
          </a:effectRef>
          <a:fontRef idx="minor">
            <a:sysClr val="window" lastClr="FFFFFF"/>
          </a:fontRef>
        </p:style>
        <p:txBody>
          <a:bodyPr spcFirstLastPara="0" vert="horz" wrap="square" lIns="90000" tIns="46800" rIns="90000" bIns="46800" numCol="1" spcCol="1270" anchor="ctr" anchorCtr="0">
            <a:normAutofit/>
          </a:bodyPr>
          <a:lstStyle/>
          <a:p>
            <a:pPr lvl="0" algn="ctr" defTabSz="889000">
              <a:lnSpc>
                <a:spcPct val="90000"/>
              </a:lnSpc>
              <a:spcBef>
                <a:spcPct val="0"/>
              </a:spcBef>
              <a:spcAft>
                <a:spcPct val="35000"/>
              </a:spcAft>
            </a:pPr>
            <a:r>
              <a:rPr lang="zh-CN" altLang="en-US" sz="2400" b="1" i="0" kern="1200" cap="all" baseline="0" dirty="0">
                <a:solidFill>
                  <a:srgbClr val="FFFFFF"/>
                </a:solidFill>
                <a:latin typeface="微软雅黑" panose="020B0503020204020204" charset="-122"/>
                <a:ea typeface="微软雅黑" panose="020B0503020204020204" charset="-122"/>
                <a:sym typeface="Arial" panose="020B0604020202020204" pitchFamily="34" charset="0"/>
              </a:rPr>
              <a:t>园  区</a:t>
            </a:r>
            <a:endParaRPr lang="en-US" sz="2400" b="1" i="0" kern="1200" cap="all" baseline="0" dirty="0">
              <a:solidFill>
                <a:srgbClr val="FFFFFF"/>
              </a:solidFill>
              <a:latin typeface="微软雅黑" panose="020B0503020204020204" charset="-122"/>
              <a:ea typeface="微软雅黑" panose="020B0503020204020204" charset="-122"/>
              <a:sym typeface="Arial" panose="020B0604020202020204" pitchFamily="34" charset="0"/>
            </a:endParaRPr>
          </a:p>
        </p:txBody>
      </p:sp>
      <p:sp>
        <p:nvSpPr>
          <p:cNvPr id="65" name="任意多边形 49"/>
          <p:cNvSpPr/>
          <p:nvPr>
            <p:custDataLst>
              <p:tags r:id="rId10"/>
            </p:custDataLst>
          </p:nvPr>
        </p:nvSpPr>
        <p:spPr>
          <a:xfrm>
            <a:off x="4513526" y="5427671"/>
            <a:ext cx="1178613" cy="942890"/>
          </a:xfrm>
          <a:custGeom>
            <a:avLst/>
            <a:gdLst>
              <a:gd name="connsiteX0" fmla="*/ 0 w 1178613"/>
              <a:gd name="connsiteY0" fmla="*/ 94289 h 942890"/>
              <a:gd name="connsiteX1" fmla="*/ 94289 w 1178613"/>
              <a:gd name="connsiteY1" fmla="*/ 0 h 942890"/>
              <a:gd name="connsiteX2" fmla="*/ 1084324 w 1178613"/>
              <a:gd name="connsiteY2" fmla="*/ 0 h 942890"/>
              <a:gd name="connsiteX3" fmla="*/ 1178613 w 1178613"/>
              <a:gd name="connsiteY3" fmla="*/ 94289 h 942890"/>
              <a:gd name="connsiteX4" fmla="*/ 1178613 w 1178613"/>
              <a:gd name="connsiteY4" fmla="*/ 848601 h 942890"/>
              <a:gd name="connsiteX5" fmla="*/ 1084324 w 1178613"/>
              <a:gd name="connsiteY5" fmla="*/ 942890 h 942890"/>
              <a:gd name="connsiteX6" fmla="*/ 94289 w 1178613"/>
              <a:gd name="connsiteY6" fmla="*/ 942890 h 942890"/>
              <a:gd name="connsiteX7" fmla="*/ 0 w 1178613"/>
              <a:gd name="connsiteY7" fmla="*/ 848601 h 942890"/>
              <a:gd name="connsiteX8" fmla="*/ 0 w 1178613"/>
              <a:gd name="connsiteY8" fmla="*/ 94289 h 9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613" h="942890">
                <a:moveTo>
                  <a:pt x="0" y="94289"/>
                </a:moveTo>
                <a:cubicBezTo>
                  <a:pt x="0" y="42215"/>
                  <a:pt x="42215" y="0"/>
                  <a:pt x="94289" y="0"/>
                </a:cubicBezTo>
                <a:lnTo>
                  <a:pt x="1084324" y="0"/>
                </a:lnTo>
                <a:cubicBezTo>
                  <a:pt x="1136398" y="0"/>
                  <a:pt x="1178613" y="42215"/>
                  <a:pt x="1178613" y="94289"/>
                </a:cubicBezTo>
                <a:lnTo>
                  <a:pt x="1178613" y="848601"/>
                </a:lnTo>
                <a:cubicBezTo>
                  <a:pt x="1178613" y="900675"/>
                  <a:pt x="1136398" y="942890"/>
                  <a:pt x="1084324" y="942890"/>
                </a:cubicBezTo>
                <a:lnTo>
                  <a:pt x="94289" y="942890"/>
                </a:lnTo>
                <a:cubicBezTo>
                  <a:pt x="42215" y="942890"/>
                  <a:pt x="0" y="900675"/>
                  <a:pt x="0" y="848601"/>
                </a:cubicBezTo>
                <a:lnTo>
                  <a:pt x="0" y="94289"/>
                </a:lnTo>
                <a:close/>
              </a:path>
            </a:pathLst>
          </a:custGeom>
          <a:solidFill>
            <a:srgbClr val="5BC5ED"/>
          </a:solidFill>
        </p:spPr>
        <p:style>
          <a:lnRef idx="2">
            <a:sysClr val="window" lastClr="FFFFFF">
              <a:hueOff val="0"/>
              <a:satOff val="0"/>
              <a:lumOff val="0"/>
              <a:alphaOff val="0"/>
            </a:sysClr>
          </a:lnRef>
          <a:fillRef idx="1">
            <a:scrgbClr r="0" g="0" b="0"/>
          </a:fillRef>
          <a:effectRef idx="0">
            <a:srgbClr val="3E5161">
              <a:hueOff val="0"/>
              <a:satOff val="0"/>
              <a:lumOff val="0"/>
              <a:alphaOff val="0"/>
            </a:srgbClr>
          </a:effectRef>
          <a:fontRef idx="minor">
            <a:sysClr val="window" lastClr="FFFFFF"/>
          </a:fontRef>
        </p:style>
        <p:txBody>
          <a:bodyPr spcFirstLastPara="0" vert="horz" wrap="square" lIns="90000" tIns="46800" rIns="90000" bIns="46800" numCol="1" spcCol="1270" anchor="ctr" anchorCtr="0">
            <a:normAutofit/>
          </a:bodyPr>
          <a:lstStyle/>
          <a:p>
            <a:pPr lvl="0" algn="ctr" defTabSz="889000">
              <a:lnSpc>
                <a:spcPct val="90000"/>
              </a:lnSpc>
              <a:spcBef>
                <a:spcPct val="0"/>
              </a:spcBef>
              <a:spcAft>
                <a:spcPct val="35000"/>
              </a:spcAft>
            </a:pPr>
            <a:r>
              <a:rPr lang="zh-CN" altLang="en-US" sz="2400" b="1" i="0" kern="1200" cap="all" baseline="0" dirty="0">
                <a:solidFill>
                  <a:srgbClr val="FFFFFF"/>
                </a:solidFill>
                <a:latin typeface="微软雅黑" panose="020B0503020204020204" charset="-122"/>
                <a:ea typeface="微软雅黑" panose="020B0503020204020204" charset="-122"/>
                <a:sym typeface="Arial" panose="020B0604020202020204" pitchFamily="34" charset="0"/>
              </a:rPr>
              <a:t>人  才</a:t>
            </a:r>
            <a:endParaRPr lang="en-US" sz="2400" b="1" i="0" kern="1200" cap="all" baseline="0" dirty="0">
              <a:solidFill>
                <a:srgbClr val="FFFFFF"/>
              </a:solidFill>
              <a:latin typeface="微软雅黑" panose="020B0503020204020204" charset="-122"/>
              <a:ea typeface="微软雅黑" panose="020B0503020204020204" charset="-122"/>
              <a:sym typeface="Arial" panose="020B0604020202020204" pitchFamily="34" charset="0"/>
            </a:endParaRPr>
          </a:p>
        </p:txBody>
      </p:sp>
      <p:grpSp>
        <p:nvGrpSpPr>
          <p:cNvPr id="66" name="组合 65"/>
          <p:cNvGrpSpPr/>
          <p:nvPr/>
        </p:nvGrpSpPr>
        <p:grpSpPr>
          <a:xfrm>
            <a:off x="4940300" y="-48260"/>
            <a:ext cx="2311400" cy="654050"/>
            <a:chOff x="8100" y="-255"/>
            <a:chExt cx="4470" cy="1030"/>
          </a:xfrm>
        </p:grpSpPr>
        <p:sp>
          <p:nvSpPr>
            <p:cNvPr id="67" name="矩形 66"/>
            <p:cNvSpPr/>
            <p:nvPr/>
          </p:nvSpPr>
          <p:spPr>
            <a:xfrm>
              <a:off x="8100" y="-255"/>
              <a:ext cx="4470" cy="68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a:off x="8100" y="605"/>
              <a:ext cx="4470" cy="17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940300" y="-48260"/>
            <a:ext cx="2311400" cy="654050"/>
            <a:chOff x="8100" y="-255"/>
            <a:chExt cx="4470" cy="1030"/>
          </a:xfrm>
        </p:grpSpPr>
        <p:sp>
          <p:nvSpPr>
            <p:cNvPr id="4" name="矩形 3"/>
            <p:cNvSpPr/>
            <p:nvPr/>
          </p:nvSpPr>
          <p:spPr>
            <a:xfrm>
              <a:off x="8100" y="-255"/>
              <a:ext cx="4470" cy="68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100" y="605"/>
              <a:ext cx="4470" cy="17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12"/>
          <p:cNvSpPr txBox="1"/>
          <p:nvPr/>
        </p:nvSpPr>
        <p:spPr>
          <a:xfrm>
            <a:off x="4939665" y="753745"/>
            <a:ext cx="2311400" cy="521970"/>
          </a:xfrm>
          <a:prstGeom prst="rect">
            <a:avLst/>
          </a:prstGeom>
          <a:noFill/>
        </p:spPr>
        <p:txBody>
          <a:bodyPr wrap="square" rtlCol="0">
            <a:spAutoFit/>
          </a:bodyPr>
          <a:lstStyle/>
          <a:p>
            <a:pPr algn="dist"/>
            <a:r>
              <a:rPr lang="zh-CN" altLang="en-US" sz="2800" b="1" dirty="0">
                <a:solidFill>
                  <a:srgbClr val="2E74B6"/>
                </a:solidFill>
                <a:latin typeface="方正书宋简体" panose="02000000000000000000" charset="-122"/>
                <a:ea typeface="方正书宋简体" panose="02000000000000000000" charset="-122"/>
                <a:sym typeface="+mn-ea"/>
              </a:rPr>
              <a:t>扶持对象</a:t>
            </a:r>
            <a:endParaRPr lang="zh-CN" altLang="en-US" sz="2800" b="1" dirty="0">
              <a:solidFill>
                <a:srgbClr val="2E74B6"/>
              </a:solidFill>
              <a:latin typeface="方正书宋简体" panose="02000000000000000000" charset="-122"/>
              <a:ea typeface="方正书宋简体" panose="02000000000000000000" charset="-122"/>
              <a:sym typeface="+mn-ea"/>
            </a:endParaRPr>
          </a:p>
        </p:txBody>
      </p:sp>
      <p:pic>
        <p:nvPicPr>
          <p:cNvPr id="10" name="http://photo-static-api.fotomore.com/creative/vcg/400/new/VCG41N1158784084.jpg"/>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708853" y="2064376"/>
            <a:ext cx="3401249" cy="3401249"/>
          </a:xfrm>
          <a:prstGeom prst="rect">
            <a:avLst/>
          </a:prstGeom>
        </p:spPr>
      </p:pic>
      <p:cxnSp>
        <p:nvCxnSpPr>
          <p:cNvPr id="23" name="直接连接符 22"/>
          <p:cNvCxnSpPr/>
          <p:nvPr/>
        </p:nvCxnSpPr>
        <p:spPr>
          <a:xfrm>
            <a:off x="6650545" y="1564048"/>
            <a:ext cx="0" cy="5065776"/>
          </a:xfrm>
          <a:prstGeom prst="line">
            <a:avLst/>
          </a:prstGeom>
          <a:ln w="25400">
            <a:gradFill>
              <a:gsLst>
                <a:gs pos="0">
                  <a:schemeClr val="accent1">
                    <a:alpha val="0"/>
                  </a:schemeClr>
                </a:gs>
                <a:gs pos="5000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6579996" y="2056368"/>
            <a:ext cx="141097" cy="1410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zh-CN" altLang="en-US" sz="1400">
              <a:solidFill>
                <a:schemeClr val="bg1"/>
              </a:solidFill>
              <a:latin typeface="+mj-ea"/>
              <a:ea typeface="+mj-ea"/>
            </a:endParaRPr>
          </a:p>
        </p:txBody>
      </p:sp>
      <p:sp>
        <p:nvSpPr>
          <p:cNvPr id="9" name="文本框 8"/>
          <p:cNvSpPr txBox="1"/>
          <p:nvPr/>
        </p:nvSpPr>
        <p:spPr>
          <a:xfrm>
            <a:off x="6887833" y="1877459"/>
            <a:ext cx="4454209" cy="461665"/>
          </a:xfrm>
          <a:prstGeom prst="rect">
            <a:avLst/>
          </a:prstGeom>
          <a:noFill/>
        </p:spPr>
        <p:txBody>
          <a:bodyPr wrap="square" rtlCol="0">
            <a:spAutoFit/>
          </a:bodyPr>
          <a:lstStyle/>
          <a:p>
            <a:r>
              <a:rPr lang="zh-CN" altLang="en-US" sz="2400" dirty="0">
                <a:solidFill>
                  <a:schemeClr val="tx1">
                    <a:lumMod val="75000"/>
                    <a:lumOff val="25000"/>
                  </a:schemeClr>
                </a:solidFill>
                <a:latin typeface="微软雅黑" panose="020B0503020204020204" charset="-122"/>
                <a:ea typeface="微软雅黑" panose="020B0503020204020204" charset="-122"/>
                <a:sym typeface="+mn-ea"/>
              </a:rPr>
              <a:t>符合本区文化创意产业发展导向</a:t>
            </a:r>
            <a:endParaRPr lang="zh-CN" altLang="en-US" sz="2400" dirty="0">
              <a:solidFill>
                <a:schemeClr val="tx1">
                  <a:lumMod val="75000"/>
                  <a:lumOff val="25000"/>
                </a:schemeClr>
              </a:solidFill>
            </a:endParaRPr>
          </a:p>
        </p:txBody>
      </p:sp>
      <p:sp>
        <p:nvSpPr>
          <p:cNvPr id="25" name="椭圆 24"/>
          <p:cNvSpPr/>
          <p:nvPr/>
        </p:nvSpPr>
        <p:spPr>
          <a:xfrm>
            <a:off x="6579994" y="3125123"/>
            <a:ext cx="141097" cy="1410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zh-CN" altLang="en-US" sz="1400">
              <a:solidFill>
                <a:schemeClr val="bg1"/>
              </a:solidFill>
              <a:latin typeface="+mj-ea"/>
              <a:ea typeface="+mj-ea"/>
            </a:endParaRPr>
          </a:p>
        </p:txBody>
      </p:sp>
      <p:sp>
        <p:nvSpPr>
          <p:cNvPr id="26" name="椭圆 25"/>
          <p:cNvSpPr/>
          <p:nvPr/>
        </p:nvSpPr>
        <p:spPr>
          <a:xfrm>
            <a:off x="6579994" y="4193878"/>
            <a:ext cx="141097" cy="1410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zh-CN" altLang="en-US" sz="1400">
              <a:solidFill>
                <a:schemeClr val="bg1"/>
              </a:solidFill>
              <a:latin typeface="+mj-ea"/>
              <a:ea typeface="+mj-ea"/>
            </a:endParaRPr>
          </a:p>
        </p:txBody>
      </p:sp>
      <p:sp>
        <p:nvSpPr>
          <p:cNvPr id="27" name="椭圆 26"/>
          <p:cNvSpPr/>
          <p:nvPr/>
        </p:nvSpPr>
        <p:spPr>
          <a:xfrm>
            <a:off x="6579994" y="5262633"/>
            <a:ext cx="141097" cy="1410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zh-CN" altLang="en-US" sz="1400">
              <a:solidFill>
                <a:schemeClr val="bg1"/>
              </a:solidFill>
              <a:latin typeface="+mj-ea"/>
              <a:ea typeface="+mj-ea"/>
            </a:endParaRPr>
          </a:p>
        </p:txBody>
      </p:sp>
      <p:sp>
        <p:nvSpPr>
          <p:cNvPr id="29" name="文本框 28"/>
          <p:cNvSpPr txBox="1"/>
          <p:nvPr/>
        </p:nvSpPr>
        <p:spPr>
          <a:xfrm>
            <a:off x="6887833" y="2988242"/>
            <a:ext cx="4454212" cy="461665"/>
          </a:xfrm>
          <a:prstGeom prst="rect">
            <a:avLst/>
          </a:prstGeom>
          <a:noFill/>
        </p:spPr>
        <p:txBody>
          <a:bodyPr wrap="square">
            <a:spAutoFit/>
          </a:bodyPr>
          <a:lstStyle/>
          <a:p>
            <a:r>
              <a:rPr lang="zh-CN" altLang="en-US" sz="2400" dirty="0">
                <a:solidFill>
                  <a:schemeClr val="tx1">
                    <a:lumMod val="75000"/>
                    <a:lumOff val="25000"/>
                  </a:schemeClr>
                </a:solidFill>
                <a:latin typeface="微软雅黑" panose="020B0503020204020204" charset="-122"/>
                <a:ea typeface="微软雅黑" panose="020B0503020204020204" charset="-122"/>
                <a:sym typeface="+mn-ea"/>
              </a:rPr>
              <a:t>财务管理制度健全、信用良好</a:t>
            </a:r>
            <a:endParaRPr lang="zh-CN" altLang="en-US" sz="2400" dirty="0">
              <a:solidFill>
                <a:schemeClr val="tx1">
                  <a:lumMod val="75000"/>
                  <a:lumOff val="25000"/>
                </a:schemeClr>
              </a:solidFill>
            </a:endParaRPr>
          </a:p>
        </p:txBody>
      </p:sp>
      <p:sp>
        <p:nvSpPr>
          <p:cNvPr id="30" name="文本框 29"/>
          <p:cNvSpPr txBox="1"/>
          <p:nvPr/>
        </p:nvSpPr>
        <p:spPr>
          <a:xfrm>
            <a:off x="6887833" y="4096936"/>
            <a:ext cx="4454212" cy="461665"/>
          </a:xfrm>
          <a:prstGeom prst="rect">
            <a:avLst/>
          </a:prstGeom>
          <a:noFill/>
        </p:spPr>
        <p:txBody>
          <a:bodyPr wrap="square">
            <a:spAutoFit/>
          </a:bodyPr>
          <a:lstStyle/>
          <a:p>
            <a:r>
              <a:rPr lang="zh-CN" altLang="en-US" sz="2400" dirty="0">
                <a:solidFill>
                  <a:schemeClr val="tx1">
                    <a:lumMod val="75000"/>
                    <a:lumOff val="25000"/>
                  </a:schemeClr>
                </a:solidFill>
                <a:latin typeface="微软雅黑" panose="020B0503020204020204" charset="-122"/>
                <a:ea typeface="微软雅黑" panose="020B0503020204020204" charset="-122"/>
                <a:sym typeface="+mn-ea"/>
              </a:rPr>
              <a:t>工商注册、税务登记均在崇明</a:t>
            </a:r>
            <a:endParaRPr lang="zh-CN" altLang="en-US" sz="2400" dirty="0">
              <a:solidFill>
                <a:schemeClr val="tx1">
                  <a:lumMod val="75000"/>
                  <a:lumOff val="25000"/>
                </a:schemeClr>
              </a:solidFill>
            </a:endParaRPr>
          </a:p>
        </p:txBody>
      </p:sp>
      <p:sp>
        <p:nvSpPr>
          <p:cNvPr id="31" name="文本框 30"/>
          <p:cNvSpPr txBox="1"/>
          <p:nvPr/>
        </p:nvSpPr>
        <p:spPr>
          <a:xfrm>
            <a:off x="6887833" y="5122754"/>
            <a:ext cx="5163067" cy="460375"/>
          </a:xfrm>
          <a:prstGeom prst="rect">
            <a:avLst/>
          </a:prstGeom>
          <a:noFill/>
        </p:spPr>
        <p:txBody>
          <a:bodyPr wrap="square">
            <a:spAutoFit/>
          </a:bodyPr>
          <a:lstStyle/>
          <a:p>
            <a:r>
              <a:rPr lang="zh-CN" altLang="en-US" sz="2400" dirty="0">
                <a:solidFill>
                  <a:schemeClr val="tx1">
                    <a:lumMod val="75000"/>
                    <a:lumOff val="25000"/>
                  </a:schemeClr>
                </a:solidFill>
                <a:latin typeface="微软雅黑" panose="020B0503020204020204" charset="-122"/>
                <a:ea typeface="微软雅黑" panose="020B0503020204020204" charset="-122"/>
                <a:sym typeface="+mn-ea"/>
              </a:rPr>
              <a:t>具有独立法人资格</a:t>
            </a:r>
            <a:endParaRPr lang="zh-CN" altLang="en-US" sz="2400" dirty="0">
              <a:solidFill>
                <a:schemeClr val="tx1">
                  <a:lumMod val="75000"/>
                  <a:lumOff val="25000"/>
                </a:schemeClr>
              </a:solidFill>
            </a:endParaRPr>
          </a:p>
        </p:txBody>
      </p:sp>
      <p:sp>
        <p:nvSpPr>
          <p:cNvPr id="35" name="椭圆 34"/>
          <p:cNvSpPr/>
          <p:nvPr/>
        </p:nvSpPr>
        <p:spPr>
          <a:xfrm>
            <a:off x="5477230" y="1777424"/>
            <a:ext cx="661734" cy="661734"/>
          </a:xfrm>
          <a:prstGeom prst="ellipse">
            <a:avLst/>
          </a:prstGeom>
          <a:solidFill>
            <a:srgbClr val="4F80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zh-CN" altLang="en-US" sz="1400">
              <a:solidFill>
                <a:schemeClr val="bg1"/>
              </a:solidFill>
              <a:latin typeface="+mj-ea"/>
              <a:ea typeface="+mj-ea"/>
            </a:endParaRPr>
          </a:p>
        </p:txBody>
      </p:sp>
      <p:sp>
        <p:nvSpPr>
          <p:cNvPr id="37" name="椭圆 36"/>
          <p:cNvSpPr/>
          <p:nvPr/>
        </p:nvSpPr>
        <p:spPr>
          <a:xfrm>
            <a:off x="5477230" y="2864804"/>
            <a:ext cx="661734" cy="661734"/>
          </a:xfrm>
          <a:prstGeom prst="ellipse">
            <a:avLst/>
          </a:prstGeom>
          <a:solidFill>
            <a:srgbClr val="4F80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zh-CN" altLang="en-US" sz="1400">
              <a:solidFill>
                <a:schemeClr val="bg1"/>
              </a:solidFill>
              <a:latin typeface="+mj-ea"/>
              <a:ea typeface="+mj-ea"/>
            </a:endParaRPr>
          </a:p>
        </p:txBody>
      </p:sp>
      <p:sp>
        <p:nvSpPr>
          <p:cNvPr id="38" name="椭圆 37"/>
          <p:cNvSpPr/>
          <p:nvPr/>
        </p:nvSpPr>
        <p:spPr>
          <a:xfrm>
            <a:off x="5477230" y="3952184"/>
            <a:ext cx="661734" cy="661734"/>
          </a:xfrm>
          <a:prstGeom prst="ellipse">
            <a:avLst/>
          </a:prstGeom>
          <a:solidFill>
            <a:srgbClr val="4F80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zh-CN" altLang="en-US" sz="1400">
              <a:solidFill>
                <a:schemeClr val="bg1"/>
              </a:solidFill>
              <a:latin typeface="+mj-ea"/>
              <a:ea typeface="+mj-ea"/>
            </a:endParaRPr>
          </a:p>
        </p:txBody>
      </p:sp>
      <p:sp>
        <p:nvSpPr>
          <p:cNvPr id="39" name="椭圆 38"/>
          <p:cNvSpPr/>
          <p:nvPr/>
        </p:nvSpPr>
        <p:spPr>
          <a:xfrm>
            <a:off x="5477230" y="5002314"/>
            <a:ext cx="661734" cy="661734"/>
          </a:xfrm>
          <a:prstGeom prst="ellipse">
            <a:avLst/>
          </a:prstGeom>
          <a:solidFill>
            <a:srgbClr val="4F80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zh-CN" altLang="en-US" sz="1400">
              <a:solidFill>
                <a:schemeClr val="bg1"/>
              </a:solidFill>
              <a:latin typeface="+mj-ea"/>
              <a:ea typeface="+mj-ea"/>
            </a:endParaRPr>
          </a:p>
        </p:txBody>
      </p:sp>
      <p:pic>
        <p:nvPicPr>
          <p:cNvPr id="40" name="图形 39"/>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52347" y="1900618"/>
            <a:ext cx="311499" cy="311499"/>
          </a:xfrm>
          <a:prstGeom prst="rect">
            <a:avLst/>
          </a:prstGeom>
        </p:spPr>
      </p:pic>
      <p:pic>
        <p:nvPicPr>
          <p:cNvPr id="41" name="图形 40"/>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52346" y="3063324"/>
            <a:ext cx="311499" cy="311499"/>
          </a:xfrm>
          <a:prstGeom prst="rect">
            <a:avLst/>
          </a:prstGeom>
        </p:spPr>
      </p:pic>
      <p:pic>
        <p:nvPicPr>
          <p:cNvPr id="42" name="图形 4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52345" y="4127301"/>
            <a:ext cx="311499" cy="311499"/>
          </a:xfrm>
          <a:prstGeom prst="rect">
            <a:avLst/>
          </a:prstGeom>
        </p:spPr>
      </p:pic>
      <p:pic>
        <p:nvPicPr>
          <p:cNvPr id="43" name="图形 42"/>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52345" y="5177431"/>
            <a:ext cx="311499" cy="31149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940300" y="-48260"/>
            <a:ext cx="2311400" cy="654050"/>
            <a:chOff x="8100" y="-255"/>
            <a:chExt cx="4470" cy="1030"/>
          </a:xfrm>
        </p:grpSpPr>
        <p:sp>
          <p:nvSpPr>
            <p:cNvPr id="4" name="矩形 3"/>
            <p:cNvSpPr/>
            <p:nvPr/>
          </p:nvSpPr>
          <p:spPr>
            <a:xfrm>
              <a:off x="8100" y="-255"/>
              <a:ext cx="4470" cy="68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100" y="605"/>
              <a:ext cx="4470" cy="17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12"/>
          <p:cNvSpPr txBox="1"/>
          <p:nvPr/>
        </p:nvSpPr>
        <p:spPr>
          <a:xfrm>
            <a:off x="4939665" y="753745"/>
            <a:ext cx="2311400" cy="521970"/>
          </a:xfrm>
          <a:prstGeom prst="rect">
            <a:avLst/>
          </a:prstGeom>
          <a:noFill/>
        </p:spPr>
        <p:txBody>
          <a:bodyPr wrap="square" rtlCol="0">
            <a:spAutoFit/>
          </a:bodyPr>
          <a:lstStyle/>
          <a:p>
            <a:pPr algn="dist"/>
            <a:r>
              <a:rPr lang="zh-CN" altLang="en-US" sz="2800" b="1" dirty="0">
                <a:solidFill>
                  <a:srgbClr val="2E74B6"/>
                </a:solidFill>
                <a:latin typeface="方正书宋简体" panose="02000000000000000000" charset="-122"/>
                <a:ea typeface="方正书宋简体" panose="02000000000000000000" charset="-122"/>
                <a:sym typeface="+mn-ea"/>
              </a:rPr>
              <a:t>扶持内容</a:t>
            </a:r>
            <a:endParaRPr lang="zh-CN" altLang="en-US" sz="2800" b="1" dirty="0">
              <a:solidFill>
                <a:srgbClr val="2E74B6"/>
              </a:solidFill>
              <a:latin typeface="方正书宋简体" panose="02000000000000000000" charset="-122"/>
              <a:ea typeface="方正书宋简体" panose="02000000000000000000" charset="-122"/>
              <a:sym typeface="+mn-ea"/>
            </a:endParaRPr>
          </a:p>
        </p:txBody>
      </p:sp>
      <p:sp>
        <p:nvSpPr>
          <p:cNvPr id="149" name="Freeform 5"/>
          <p:cNvSpPr/>
          <p:nvPr>
            <p:custDataLst>
              <p:tags r:id="rId1"/>
            </p:custDataLst>
          </p:nvPr>
        </p:nvSpPr>
        <p:spPr bwMode="auto">
          <a:xfrm>
            <a:off x="8417420" y="4971679"/>
            <a:ext cx="1466850" cy="997585"/>
          </a:xfrm>
          <a:custGeom>
            <a:avLst/>
            <a:gdLst>
              <a:gd name="T0" fmla="*/ 749 w 851"/>
              <a:gd name="T1" fmla="*/ 88 h 579"/>
              <a:gd name="T2" fmla="*/ 536 w 851"/>
              <a:gd name="T3" fmla="*/ 0 h 579"/>
              <a:gd name="T4" fmla="*/ 411 w 851"/>
              <a:gd name="T5" fmla="*/ 132 h 579"/>
              <a:gd name="T6" fmla="*/ 301 w 851"/>
              <a:gd name="T7" fmla="*/ 22 h 579"/>
              <a:gd name="T8" fmla="*/ 110 w 851"/>
              <a:gd name="T9" fmla="*/ 110 h 579"/>
              <a:gd name="T10" fmla="*/ 22 w 851"/>
              <a:gd name="T11" fmla="*/ 579 h 579"/>
              <a:gd name="T12" fmla="*/ 851 w 851"/>
              <a:gd name="T13" fmla="*/ 579 h 579"/>
              <a:gd name="T14" fmla="*/ 749 w 851"/>
              <a:gd name="T15" fmla="*/ 88 h 5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579">
                <a:moveTo>
                  <a:pt x="749" y="88"/>
                </a:moveTo>
                <a:cubicBezTo>
                  <a:pt x="697" y="26"/>
                  <a:pt x="608" y="48"/>
                  <a:pt x="536" y="0"/>
                </a:cubicBezTo>
                <a:cubicBezTo>
                  <a:pt x="491" y="41"/>
                  <a:pt x="462" y="97"/>
                  <a:pt x="411" y="132"/>
                </a:cubicBezTo>
                <a:cubicBezTo>
                  <a:pt x="369" y="101"/>
                  <a:pt x="339" y="57"/>
                  <a:pt x="301" y="22"/>
                </a:cubicBezTo>
                <a:cubicBezTo>
                  <a:pt x="244" y="81"/>
                  <a:pt x="167" y="64"/>
                  <a:pt x="110" y="110"/>
                </a:cubicBezTo>
                <a:cubicBezTo>
                  <a:pt x="0" y="198"/>
                  <a:pt x="77" y="425"/>
                  <a:pt x="22" y="579"/>
                </a:cubicBezTo>
                <a:cubicBezTo>
                  <a:pt x="299" y="579"/>
                  <a:pt x="575" y="579"/>
                  <a:pt x="851" y="579"/>
                </a:cubicBezTo>
                <a:cubicBezTo>
                  <a:pt x="820" y="434"/>
                  <a:pt x="826" y="181"/>
                  <a:pt x="749" y="88"/>
                </a:cubicBezTo>
                <a:close/>
              </a:path>
            </a:pathLst>
          </a:custGeom>
          <a:solidFill>
            <a:srgbClr val="000000">
              <a:lumMod val="75000"/>
              <a:lumOff val="25000"/>
            </a:srgbClr>
          </a:solidFill>
          <a:ln>
            <a:noFill/>
          </a:ln>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150" name="Freeform 6"/>
          <p:cNvSpPr/>
          <p:nvPr>
            <p:custDataLst>
              <p:tags r:id="rId2"/>
            </p:custDataLst>
          </p:nvPr>
        </p:nvSpPr>
        <p:spPr bwMode="auto">
          <a:xfrm>
            <a:off x="8842870" y="4028069"/>
            <a:ext cx="560705" cy="689610"/>
          </a:xfrm>
          <a:custGeom>
            <a:avLst/>
            <a:gdLst>
              <a:gd name="T0" fmla="*/ 303 w 325"/>
              <a:gd name="T1" fmla="*/ 191 h 400"/>
              <a:gd name="T2" fmla="*/ 285 w 325"/>
              <a:gd name="T3" fmla="*/ 100 h 400"/>
              <a:gd name="T4" fmla="*/ 229 w 325"/>
              <a:gd name="T5" fmla="*/ 101 h 400"/>
              <a:gd name="T6" fmla="*/ 196 w 325"/>
              <a:gd name="T7" fmla="*/ 68 h 400"/>
              <a:gd name="T8" fmla="*/ 128 w 325"/>
              <a:gd name="T9" fmla="*/ 21 h 400"/>
              <a:gd name="T10" fmla="*/ 131 w 325"/>
              <a:gd name="T11" fmla="*/ 77 h 400"/>
              <a:gd name="T12" fmla="*/ 103 w 325"/>
              <a:gd name="T13" fmla="*/ 77 h 400"/>
              <a:gd name="T14" fmla="*/ 116 w 325"/>
              <a:gd name="T15" fmla="*/ 104 h 400"/>
              <a:gd name="T16" fmla="*/ 116 w 325"/>
              <a:gd name="T17" fmla="*/ 104 h 400"/>
              <a:gd name="T18" fmla="*/ 21 w 325"/>
              <a:gd name="T19" fmla="*/ 205 h 400"/>
              <a:gd name="T20" fmla="*/ 21 w 325"/>
              <a:gd name="T21" fmla="*/ 205 h 400"/>
              <a:gd name="T22" fmla="*/ 20 w 325"/>
              <a:gd name="T23" fmla="*/ 207 h 400"/>
              <a:gd name="T24" fmla="*/ 25 w 325"/>
              <a:gd name="T25" fmla="*/ 363 h 400"/>
              <a:gd name="T26" fmla="*/ 91 w 325"/>
              <a:gd name="T27" fmla="*/ 209 h 400"/>
              <a:gd name="T28" fmla="*/ 276 w 325"/>
              <a:gd name="T29" fmla="*/ 253 h 400"/>
              <a:gd name="T30" fmla="*/ 296 w 325"/>
              <a:gd name="T31" fmla="*/ 400 h 400"/>
              <a:gd name="T32" fmla="*/ 314 w 325"/>
              <a:gd name="T33" fmla="*/ 294 h 400"/>
              <a:gd name="T34" fmla="*/ 303 w 325"/>
              <a:gd name="T35" fmla="*/ 19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5" h="400">
                <a:moveTo>
                  <a:pt x="303" y="191"/>
                </a:moveTo>
                <a:cubicBezTo>
                  <a:pt x="285" y="100"/>
                  <a:pt x="285" y="100"/>
                  <a:pt x="285" y="100"/>
                </a:cubicBezTo>
                <a:cubicBezTo>
                  <a:pt x="285" y="100"/>
                  <a:pt x="252" y="84"/>
                  <a:pt x="229" y="101"/>
                </a:cubicBezTo>
                <a:cubicBezTo>
                  <a:pt x="224" y="105"/>
                  <a:pt x="214" y="73"/>
                  <a:pt x="196" y="68"/>
                </a:cubicBezTo>
                <a:cubicBezTo>
                  <a:pt x="196" y="68"/>
                  <a:pt x="136" y="42"/>
                  <a:pt x="128" y="21"/>
                </a:cubicBezTo>
                <a:cubicBezTo>
                  <a:pt x="121" y="0"/>
                  <a:pt x="115" y="67"/>
                  <a:pt x="131" y="77"/>
                </a:cubicBezTo>
                <a:cubicBezTo>
                  <a:pt x="147" y="88"/>
                  <a:pt x="111" y="87"/>
                  <a:pt x="103" y="77"/>
                </a:cubicBezTo>
                <a:cubicBezTo>
                  <a:pt x="94" y="67"/>
                  <a:pt x="119" y="101"/>
                  <a:pt x="116" y="104"/>
                </a:cubicBezTo>
                <a:cubicBezTo>
                  <a:pt x="116" y="104"/>
                  <a:pt x="116" y="104"/>
                  <a:pt x="116" y="104"/>
                </a:cubicBezTo>
                <a:cubicBezTo>
                  <a:pt x="75" y="129"/>
                  <a:pt x="40" y="162"/>
                  <a:pt x="21" y="205"/>
                </a:cubicBezTo>
                <a:cubicBezTo>
                  <a:pt x="21" y="205"/>
                  <a:pt x="21" y="205"/>
                  <a:pt x="21" y="205"/>
                </a:cubicBezTo>
                <a:cubicBezTo>
                  <a:pt x="20" y="206"/>
                  <a:pt x="20" y="206"/>
                  <a:pt x="20" y="207"/>
                </a:cubicBezTo>
                <a:cubicBezTo>
                  <a:pt x="2" y="249"/>
                  <a:pt x="0" y="300"/>
                  <a:pt x="25" y="363"/>
                </a:cubicBezTo>
                <a:cubicBezTo>
                  <a:pt x="39" y="290"/>
                  <a:pt x="20" y="231"/>
                  <a:pt x="91" y="209"/>
                </a:cubicBezTo>
                <a:cubicBezTo>
                  <a:pt x="127" y="198"/>
                  <a:pt x="285" y="190"/>
                  <a:pt x="276" y="253"/>
                </a:cubicBezTo>
                <a:cubicBezTo>
                  <a:pt x="267" y="316"/>
                  <a:pt x="253" y="348"/>
                  <a:pt x="296" y="400"/>
                </a:cubicBezTo>
                <a:cubicBezTo>
                  <a:pt x="316" y="360"/>
                  <a:pt x="289" y="379"/>
                  <a:pt x="314" y="294"/>
                </a:cubicBezTo>
                <a:cubicBezTo>
                  <a:pt x="325" y="258"/>
                  <a:pt x="319" y="223"/>
                  <a:pt x="303" y="191"/>
                </a:cubicBezTo>
                <a:close/>
              </a:path>
            </a:pathLst>
          </a:custGeom>
          <a:solidFill>
            <a:srgbClr val="000000">
              <a:lumMod val="75000"/>
              <a:lumOff val="25000"/>
            </a:srgbClr>
          </a:solidFill>
          <a:ln>
            <a:noFill/>
          </a:ln>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2" name="Oval 21"/>
          <p:cNvSpPr>
            <a:spLocks noChangeArrowheads="1"/>
          </p:cNvSpPr>
          <p:nvPr>
            <p:custDataLst>
              <p:tags r:id="rId3"/>
            </p:custDataLst>
          </p:nvPr>
        </p:nvSpPr>
        <p:spPr bwMode="auto">
          <a:xfrm>
            <a:off x="7380465" y="2663454"/>
            <a:ext cx="600710" cy="6000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46" h="945">
                <a:moveTo>
                  <a:pt x="0" y="473"/>
                </a:moveTo>
                <a:cubicBezTo>
                  <a:pt x="-8" y="207"/>
                  <a:pt x="235" y="-6"/>
                  <a:pt x="473" y="0"/>
                </a:cubicBezTo>
                <a:cubicBezTo>
                  <a:pt x="738" y="-8"/>
                  <a:pt x="952" y="235"/>
                  <a:pt x="946" y="473"/>
                </a:cubicBezTo>
                <a:cubicBezTo>
                  <a:pt x="954" y="738"/>
                  <a:pt x="711" y="951"/>
                  <a:pt x="473" y="945"/>
                </a:cubicBezTo>
                <a:cubicBezTo>
                  <a:pt x="208" y="953"/>
                  <a:pt x="-6" y="710"/>
                  <a:pt x="0" y="473"/>
                </a:cubicBezTo>
                <a:close/>
                <a:moveTo>
                  <a:pt x="758" y="440"/>
                </a:moveTo>
                <a:cubicBezTo>
                  <a:pt x="760" y="336"/>
                  <a:pt x="676" y="284"/>
                  <a:pt x="618" y="288"/>
                </a:cubicBezTo>
                <a:cubicBezTo>
                  <a:pt x="554" y="296"/>
                  <a:pt x="494" y="323"/>
                  <a:pt x="476" y="438"/>
                </a:cubicBezTo>
                <a:cubicBezTo>
                  <a:pt x="452" y="304"/>
                  <a:pt x="381" y="301"/>
                  <a:pt x="329" y="292"/>
                </a:cubicBezTo>
                <a:cubicBezTo>
                  <a:pt x="258" y="287"/>
                  <a:pt x="189" y="362"/>
                  <a:pt x="193" y="448"/>
                </a:cubicBezTo>
                <a:cubicBezTo>
                  <a:pt x="191" y="564"/>
                  <a:pt x="321" y="660"/>
                  <a:pt x="405" y="725"/>
                </a:cubicBezTo>
                <a:cubicBezTo>
                  <a:pt x="433" y="745"/>
                  <a:pt x="468" y="773"/>
                  <a:pt x="481" y="785"/>
                </a:cubicBezTo>
                <a:cubicBezTo>
                  <a:pt x="501" y="765"/>
                  <a:pt x="540" y="733"/>
                  <a:pt x="559" y="718"/>
                </a:cubicBezTo>
                <a:cubicBezTo>
                  <a:pt x="653" y="646"/>
                  <a:pt x="762" y="541"/>
                  <a:pt x="758" y="440"/>
                </a:cubicBezTo>
                <a:close/>
              </a:path>
            </a:pathLst>
          </a:custGeom>
          <a:solidFill>
            <a:srgbClr val="000000">
              <a:lumMod val="75000"/>
              <a:lumOff val="25000"/>
            </a:srgbClr>
          </a:solidFill>
          <a:ln>
            <a:noFill/>
          </a:ln>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3" name="Oval 23"/>
          <p:cNvSpPr>
            <a:spLocks noChangeArrowheads="1"/>
          </p:cNvSpPr>
          <p:nvPr>
            <p:custDataLst>
              <p:tags r:id="rId4"/>
            </p:custDataLst>
          </p:nvPr>
        </p:nvSpPr>
        <p:spPr bwMode="auto">
          <a:xfrm>
            <a:off x="7732622" y="2051046"/>
            <a:ext cx="607022" cy="607022"/>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56" h="956">
                <a:moveTo>
                  <a:pt x="0" y="478"/>
                </a:moveTo>
                <a:lnTo>
                  <a:pt x="0" y="465"/>
                </a:lnTo>
                <a:lnTo>
                  <a:pt x="0" y="453"/>
                </a:lnTo>
                <a:lnTo>
                  <a:pt x="0" y="441"/>
                </a:lnTo>
                <a:cubicBezTo>
                  <a:pt x="-3" y="190"/>
                  <a:pt x="287" y="-5"/>
                  <a:pt x="448" y="0"/>
                </a:cubicBezTo>
                <a:lnTo>
                  <a:pt x="456" y="0"/>
                </a:lnTo>
                <a:lnTo>
                  <a:pt x="467" y="0"/>
                </a:lnTo>
                <a:lnTo>
                  <a:pt x="478" y="0"/>
                </a:lnTo>
                <a:lnTo>
                  <a:pt x="491" y="0"/>
                </a:lnTo>
                <a:lnTo>
                  <a:pt x="503" y="0"/>
                </a:lnTo>
                <a:lnTo>
                  <a:pt x="515" y="0"/>
                </a:lnTo>
                <a:cubicBezTo>
                  <a:pt x="766" y="-3"/>
                  <a:pt x="961" y="287"/>
                  <a:pt x="956" y="448"/>
                </a:cubicBezTo>
                <a:lnTo>
                  <a:pt x="956" y="456"/>
                </a:lnTo>
                <a:lnTo>
                  <a:pt x="956" y="467"/>
                </a:lnTo>
                <a:lnTo>
                  <a:pt x="956" y="478"/>
                </a:lnTo>
                <a:lnTo>
                  <a:pt x="956" y="491"/>
                </a:lnTo>
                <a:lnTo>
                  <a:pt x="956" y="503"/>
                </a:lnTo>
                <a:lnTo>
                  <a:pt x="956" y="515"/>
                </a:lnTo>
                <a:cubicBezTo>
                  <a:pt x="959" y="766"/>
                  <a:pt x="668" y="961"/>
                  <a:pt x="508" y="956"/>
                </a:cubicBezTo>
                <a:lnTo>
                  <a:pt x="499" y="956"/>
                </a:lnTo>
                <a:lnTo>
                  <a:pt x="489" y="956"/>
                </a:lnTo>
                <a:lnTo>
                  <a:pt x="478" y="956"/>
                </a:lnTo>
                <a:lnTo>
                  <a:pt x="465" y="956"/>
                </a:lnTo>
                <a:lnTo>
                  <a:pt x="453" y="956"/>
                </a:lnTo>
                <a:lnTo>
                  <a:pt x="441" y="956"/>
                </a:lnTo>
                <a:cubicBezTo>
                  <a:pt x="190" y="959"/>
                  <a:pt x="-5" y="668"/>
                  <a:pt x="0" y="508"/>
                </a:cubicBezTo>
                <a:lnTo>
                  <a:pt x="0" y="499"/>
                </a:lnTo>
                <a:lnTo>
                  <a:pt x="0" y="489"/>
                </a:lnTo>
                <a:lnTo>
                  <a:pt x="0" y="478"/>
                </a:lnTo>
                <a:close/>
                <a:moveTo>
                  <a:pt x="554" y="478"/>
                </a:moveTo>
                <a:lnTo>
                  <a:pt x="492" y="532"/>
                </a:lnTo>
                <a:lnTo>
                  <a:pt x="490" y="533"/>
                </a:lnTo>
                <a:lnTo>
                  <a:pt x="489" y="535"/>
                </a:lnTo>
                <a:cubicBezTo>
                  <a:pt x="486" y="538"/>
                  <a:pt x="479" y="538"/>
                  <a:pt x="480" y="538"/>
                </a:cubicBezTo>
                <a:lnTo>
                  <a:pt x="478" y="538"/>
                </a:lnTo>
                <a:lnTo>
                  <a:pt x="478" y="538"/>
                </a:lnTo>
                <a:lnTo>
                  <a:pt x="477" y="538"/>
                </a:lnTo>
                <a:lnTo>
                  <a:pt x="476" y="538"/>
                </a:lnTo>
                <a:cubicBezTo>
                  <a:pt x="471" y="538"/>
                  <a:pt x="464" y="532"/>
                  <a:pt x="465" y="532"/>
                </a:cubicBezTo>
                <a:lnTo>
                  <a:pt x="464" y="532"/>
                </a:lnTo>
                <a:lnTo>
                  <a:pt x="402" y="478"/>
                </a:lnTo>
                <a:lnTo>
                  <a:pt x="201" y="703"/>
                </a:lnTo>
                <a:cubicBezTo>
                  <a:pt x="210" y="711"/>
                  <a:pt x="233" y="714"/>
                  <a:pt x="240" y="714"/>
                </a:cubicBezTo>
                <a:lnTo>
                  <a:pt x="240" y="714"/>
                </a:lnTo>
                <a:lnTo>
                  <a:pt x="241" y="714"/>
                </a:lnTo>
                <a:lnTo>
                  <a:pt x="242" y="714"/>
                </a:lnTo>
                <a:lnTo>
                  <a:pt x="714" y="714"/>
                </a:lnTo>
                <a:lnTo>
                  <a:pt x="715" y="714"/>
                </a:lnTo>
                <a:lnTo>
                  <a:pt x="716" y="714"/>
                </a:lnTo>
                <a:lnTo>
                  <a:pt x="717" y="714"/>
                </a:lnTo>
                <a:lnTo>
                  <a:pt x="718" y="714"/>
                </a:lnTo>
                <a:cubicBezTo>
                  <a:pt x="731" y="714"/>
                  <a:pt x="751" y="707"/>
                  <a:pt x="755" y="703"/>
                </a:cubicBezTo>
                <a:lnTo>
                  <a:pt x="554" y="478"/>
                </a:lnTo>
                <a:close/>
                <a:moveTo>
                  <a:pt x="177" y="280"/>
                </a:moveTo>
                <a:cubicBezTo>
                  <a:pt x="169" y="292"/>
                  <a:pt x="163" y="312"/>
                  <a:pt x="163" y="322"/>
                </a:cubicBezTo>
                <a:lnTo>
                  <a:pt x="163" y="323"/>
                </a:lnTo>
                <a:lnTo>
                  <a:pt x="163" y="324"/>
                </a:lnTo>
                <a:lnTo>
                  <a:pt x="163" y="636"/>
                </a:lnTo>
                <a:lnTo>
                  <a:pt x="163" y="637"/>
                </a:lnTo>
                <a:cubicBezTo>
                  <a:pt x="163" y="650"/>
                  <a:pt x="171" y="669"/>
                  <a:pt x="174" y="674"/>
                </a:cubicBezTo>
                <a:lnTo>
                  <a:pt x="372" y="451"/>
                </a:lnTo>
                <a:lnTo>
                  <a:pt x="177" y="280"/>
                </a:lnTo>
                <a:close/>
                <a:moveTo>
                  <a:pt x="478" y="492"/>
                </a:moveTo>
                <a:lnTo>
                  <a:pt x="752" y="253"/>
                </a:lnTo>
                <a:cubicBezTo>
                  <a:pt x="740" y="247"/>
                  <a:pt x="725" y="244"/>
                  <a:pt x="715" y="244"/>
                </a:cubicBezTo>
                <a:lnTo>
                  <a:pt x="714" y="244"/>
                </a:lnTo>
                <a:lnTo>
                  <a:pt x="241" y="244"/>
                </a:lnTo>
                <a:lnTo>
                  <a:pt x="240" y="244"/>
                </a:lnTo>
                <a:cubicBezTo>
                  <a:pt x="227" y="244"/>
                  <a:pt x="210" y="249"/>
                  <a:pt x="203" y="253"/>
                </a:cubicBezTo>
                <a:lnTo>
                  <a:pt x="478" y="492"/>
                </a:lnTo>
                <a:close/>
                <a:moveTo>
                  <a:pt x="780" y="633"/>
                </a:moveTo>
                <a:cubicBezTo>
                  <a:pt x="781" y="647"/>
                  <a:pt x="774" y="662"/>
                  <a:pt x="770" y="671"/>
                </a:cubicBezTo>
                <a:lnTo>
                  <a:pt x="573" y="454"/>
                </a:lnTo>
                <a:lnTo>
                  <a:pt x="767" y="285"/>
                </a:lnTo>
                <a:cubicBezTo>
                  <a:pt x="775" y="296"/>
                  <a:pt x="781" y="312"/>
                  <a:pt x="780" y="326"/>
                </a:cubicBezTo>
                <a:lnTo>
                  <a:pt x="780" y="633"/>
                </a:lnTo>
                <a:close/>
              </a:path>
            </a:pathLst>
          </a:custGeom>
          <a:solidFill>
            <a:srgbClr val="0061AD"/>
          </a:solidFill>
          <a:ln>
            <a:noFill/>
          </a:ln>
        </p:spPr>
        <p:txBody>
          <a:bodyPr vert="horz" wrap="square" lIns="91440" tIns="45720" rIns="91440" bIns="45720" numCol="1" anchor="t" anchorCtr="0" compatLnSpc="1">
            <a:noAutofit/>
          </a:bodyPr>
          <a:lstStyle/>
          <a:p>
            <a:endParaRPr lang="zh-CN" altLang="en-US" dirty="0">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6" name="Oval 28"/>
          <p:cNvSpPr>
            <a:spLocks noChangeArrowheads="1"/>
          </p:cNvSpPr>
          <p:nvPr>
            <p:custDataLst>
              <p:tags r:id="rId5"/>
            </p:custDataLst>
          </p:nvPr>
        </p:nvSpPr>
        <p:spPr bwMode="auto">
          <a:xfrm>
            <a:off x="7984350" y="3271784"/>
            <a:ext cx="494665" cy="49276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779" h="776">
                <a:moveTo>
                  <a:pt x="0" y="388"/>
                </a:moveTo>
                <a:cubicBezTo>
                  <a:pt x="-7" y="170"/>
                  <a:pt x="193" y="-5"/>
                  <a:pt x="390" y="0"/>
                </a:cubicBezTo>
                <a:cubicBezTo>
                  <a:pt x="608" y="-7"/>
                  <a:pt x="784" y="193"/>
                  <a:pt x="779" y="388"/>
                </a:cubicBezTo>
                <a:cubicBezTo>
                  <a:pt x="786" y="606"/>
                  <a:pt x="586" y="781"/>
                  <a:pt x="390" y="776"/>
                </a:cubicBezTo>
                <a:cubicBezTo>
                  <a:pt x="171" y="783"/>
                  <a:pt x="-5" y="583"/>
                  <a:pt x="0" y="388"/>
                </a:cubicBezTo>
                <a:close/>
                <a:moveTo>
                  <a:pt x="507" y="122"/>
                </a:moveTo>
                <a:lnTo>
                  <a:pt x="274" y="122"/>
                </a:lnTo>
                <a:cubicBezTo>
                  <a:pt x="252" y="121"/>
                  <a:pt x="235" y="144"/>
                  <a:pt x="236" y="163"/>
                </a:cubicBezTo>
                <a:lnTo>
                  <a:pt x="236" y="636"/>
                </a:lnTo>
                <a:cubicBezTo>
                  <a:pt x="235" y="658"/>
                  <a:pt x="255" y="675"/>
                  <a:pt x="274" y="674"/>
                </a:cubicBezTo>
                <a:lnTo>
                  <a:pt x="507" y="674"/>
                </a:lnTo>
                <a:cubicBezTo>
                  <a:pt x="530" y="675"/>
                  <a:pt x="549" y="655"/>
                  <a:pt x="548" y="636"/>
                </a:cubicBezTo>
                <a:lnTo>
                  <a:pt x="548" y="163"/>
                </a:lnTo>
                <a:cubicBezTo>
                  <a:pt x="549" y="140"/>
                  <a:pt x="526" y="121"/>
                  <a:pt x="507" y="122"/>
                </a:cubicBezTo>
                <a:close/>
                <a:moveTo>
                  <a:pt x="480" y="149"/>
                </a:moveTo>
                <a:lnTo>
                  <a:pt x="482" y="149"/>
                </a:lnTo>
                <a:lnTo>
                  <a:pt x="483" y="150"/>
                </a:lnTo>
                <a:lnTo>
                  <a:pt x="485" y="150"/>
                </a:lnTo>
                <a:lnTo>
                  <a:pt x="486" y="151"/>
                </a:lnTo>
                <a:lnTo>
                  <a:pt x="488" y="152"/>
                </a:lnTo>
                <a:lnTo>
                  <a:pt x="489" y="153"/>
                </a:lnTo>
                <a:lnTo>
                  <a:pt x="490" y="154"/>
                </a:lnTo>
                <a:lnTo>
                  <a:pt x="490" y="156"/>
                </a:lnTo>
                <a:lnTo>
                  <a:pt x="491" y="158"/>
                </a:lnTo>
                <a:lnTo>
                  <a:pt x="491" y="160"/>
                </a:lnTo>
                <a:lnTo>
                  <a:pt x="491" y="162"/>
                </a:lnTo>
                <a:lnTo>
                  <a:pt x="490" y="163"/>
                </a:lnTo>
                <a:lnTo>
                  <a:pt x="490" y="164"/>
                </a:lnTo>
                <a:lnTo>
                  <a:pt x="489" y="165"/>
                </a:lnTo>
                <a:lnTo>
                  <a:pt x="488" y="166"/>
                </a:lnTo>
                <a:lnTo>
                  <a:pt x="486" y="167"/>
                </a:lnTo>
                <a:lnTo>
                  <a:pt x="485" y="167"/>
                </a:lnTo>
                <a:lnTo>
                  <a:pt x="483" y="168"/>
                </a:lnTo>
                <a:lnTo>
                  <a:pt x="482" y="168"/>
                </a:lnTo>
                <a:lnTo>
                  <a:pt x="480" y="168"/>
                </a:lnTo>
                <a:lnTo>
                  <a:pt x="479" y="168"/>
                </a:lnTo>
                <a:lnTo>
                  <a:pt x="477" y="168"/>
                </a:lnTo>
                <a:lnTo>
                  <a:pt x="475" y="167"/>
                </a:lnTo>
                <a:lnTo>
                  <a:pt x="474" y="167"/>
                </a:lnTo>
                <a:lnTo>
                  <a:pt x="473" y="166"/>
                </a:lnTo>
                <a:lnTo>
                  <a:pt x="472" y="165"/>
                </a:lnTo>
                <a:lnTo>
                  <a:pt x="471" y="164"/>
                </a:lnTo>
                <a:lnTo>
                  <a:pt x="470" y="163"/>
                </a:lnTo>
                <a:lnTo>
                  <a:pt x="469" y="162"/>
                </a:lnTo>
                <a:lnTo>
                  <a:pt x="469" y="160"/>
                </a:lnTo>
                <a:lnTo>
                  <a:pt x="469" y="158"/>
                </a:lnTo>
                <a:lnTo>
                  <a:pt x="470" y="156"/>
                </a:lnTo>
                <a:lnTo>
                  <a:pt x="471" y="154"/>
                </a:lnTo>
                <a:lnTo>
                  <a:pt x="472" y="153"/>
                </a:lnTo>
                <a:lnTo>
                  <a:pt x="473" y="152"/>
                </a:lnTo>
                <a:lnTo>
                  <a:pt x="474" y="151"/>
                </a:lnTo>
                <a:lnTo>
                  <a:pt x="475" y="150"/>
                </a:lnTo>
                <a:lnTo>
                  <a:pt x="477" y="150"/>
                </a:lnTo>
                <a:lnTo>
                  <a:pt x="479" y="149"/>
                </a:lnTo>
                <a:lnTo>
                  <a:pt x="480" y="149"/>
                </a:lnTo>
                <a:close/>
                <a:moveTo>
                  <a:pt x="336" y="152"/>
                </a:moveTo>
                <a:lnTo>
                  <a:pt x="445" y="152"/>
                </a:lnTo>
                <a:lnTo>
                  <a:pt x="445" y="166"/>
                </a:lnTo>
                <a:lnTo>
                  <a:pt x="336" y="166"/>
                </a:lnTo>
                <a:lnTo>
                  <a:pt x="336" y="152"/>
                </a:lnTo>
                <a:close/>
                <a:moveTo>
                  <a:pt x="391" y="650"/>
                </a:moveTo>
                <a:cubicBezTo>
                  <a:pt x="377" y="651"/>
                  <a:pt x="363" y="636"/>
                  <a:pt x="364" y="622"/>
                </a:cubicBezTo>
                <a:cubicBezTo>
                  <a:pt x="363" y="608"/>
                  <a:pt x="380" y="597"/>
                  <a:pt x="391" y="598"/>
                </a:cubicBezTo>
                <a:cubicBezTo>
                  <a:pt x="408" y="597"/>
                  <a:pt x="419" y="611"/>
                  <a:pt x="418" y="622"/>
                </a:cubicBezTo>
                <a:cubicBezTo>
                  <a:pt x="419" y="639"/>
                  <a:pt x="404" y="650"/>
                  <a:pt x="391" y="650"/>
                </a:cubicBezTo>
                <a:close/>
                <a:moveTo>
                  <a:pt x="515" y="571"/>
                </a:moveTo>
                <a:lnTo>
                  <a:pt x="266" y="571"/>
                </a:lnTo>
                <a:lnTo>
                  <a:pt x="266" y="190"/>
                </a:lnTo>
                <a:lnTo>
                  <a:pt x="515" y="190"/>
                </a:lnTo>
                <a:lnTo>
                  <a:pt x="515" y="571"/>
                </a:lnTo>
                <a:close/>
              </a:path>
            </a:pathLst>
          </a:custGeom>
          <a:solidFill>
            <a:srgbClr val="0061AD"/>
          </a:solidFill>
          <a:ln>
            <a:noFill/>
          </a:ln>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10" name="Oval 30"/>
          <p:cNvSpPr>
            <a:spLocks noChangeArrowheads="1"/>
          </p:cNvSpPr>
          <p:nvPr>
            <p:custDataLst>
              <p:tags r:id="rId6"/>
            </p:custDataLst>
          </p:nvPr>
        </p:nvSpPr>
        <p:spPr bwMode="auto">
          <a:xfrm>
            <a:off x="7250290" y="3346079"/>
            <a:ext cx="613410" cy="61341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66" h="966">
                <a:moveTo>
                  <a:pt x="0" y="483"/>
                </a:moveTo>
                <a:cubicBezTo>
                  <a:pt x="-8" y="212"/>
                  <a:pt x="240" y="-7"/>
                  <a:pt x="483" y="0"/>
                </a:cubicBezTo>
                <a:cubicBezTo>
                  <a:pt x="754" y="-8"/>
                  <a:pt x="973" y="240"/>
                  <a:pt x="966" y="483"/>
                </a:cubicBezTo>
                <a:cubicBezTo>
                  <a:pt x="974" y="754"/>
                  <a:pt x="726" y="973"/>
                  <a:pt x="483" y="966"/>
                </a:cubicBezTo>
                <a:cubicBezTo>
                  <a:pt x="212" y="974"/>
                  <a:pt x="-7" y="726"/>
                  <a:pt x="0" y="483"/>
                </a:cubicBezTo>
                <a:close/>
                <a:moveTo>
                  <a:pt x="505" y="215"/>
                </a:moveTo>
                <a:lnTo>
                  <a:pt x="461" y="215"/>
                </a:lnTo>
                <a:lnTo>
                  <a:pt x="461" y="608"/>
                </a:lnTo>
                <a:cubicBezTo>
                  <a:pt x="440" y="594"/>
                  <a:pt x="410" y="586"/>
                  <a:pt x="380" y="587"/>
                </a:cubicBezTo>
                <a:cubicBezTo>
                  <a:pt x="311" y="585"/>
                  <a:pt x="253" y="629"/>
                  <a:pt x="255" y="671"/>
                </a:cubicBezTo>
                <a:cubicBezTo>
                  <a:pt x="253" y="715"/>
                  <a:pt x="318" y="753"/>
                  <a:pt x="380" y="752"/>
                </a:cubicBezTo>
                <a:cubicBezTo>
                  <a:pt x="449" y="753"/>
                  <a:pt x="506" y="710"/>
                  <a:pt x="505" y="671"/>
                </a:cubicBezTo>
                <a:lnTo>
                  <a:pt x="505" y="340"/>
                </a:lnTo>
                <a:lnTo>
                  <a:pt x="510" y="339"/>
                </a:lnTo>
                <a:lnTo>
                  <a:pt x="514" y="339"/>
                </a:lnTo>
                <a:lnTo>
                  <a:pt x="519" y="338"/>
                </a:lnTo>
                <a:lnTo>
                  <a:pt x="524" y="338"/>
                </a:lnTo>
                <a:cubicBezTo>
                  <a:pt x="603" y="336"/>
                  <a:pt x="660" y="427"/>
                  <a:pt x="694" y="479"/>
                </a:cubicBezTo>
                <a:cubicBezTo>
                  <a:pt x="700" y="489"/>
                  <a:pt x="709" y="502"/>
                  <a:pt x="711" y="505"/>
                </a:cubicBezTo>
                <a:cubicBezTo>
                  <a:pt x="683" y="210"/>
                  <a:pt x="499" y="215"/>
                  <a:pt x="505" y="215"/>
                </a:cubicBezTo>
                <a:close/>
              </a:path>
            </a:pathLst>
          </a:custGeom>
          <a:solidFill>
            <a:srgbClr val="0061AD"/>
          </a:solidFill>
          <a:ln>
            <a:noFill/>
          </a:ln>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16" name="Oval 32"/>
          <p:cNvSpPr>
            <a:spLocks noChangeArrowheads="1"/>
          </p:cNvSpPr>
          <p:nvPr>
            <p:custDataLst>
              <p:tags r:id="rId7"/>
            </p:custDataLst>
          </p:nvPr>
        </p:nvSpPr>
        <p:spPr bwMode="auto">
          <a:xfrm>
            <a:off x="7944746" y="4538375"/>
            <a:ext cx="615312" cy="61594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69" h="970">
                <a:moveTo>
                  <a:pt x="0" y="485"/>
                </a:moveTo>
                <a:lnTo>
                  <a:pt x="0" y="472"/>
                </a:lnTo>
                <a:lnTo>
                  <a:pt x="0" y="459"/>
                </a:lnTo>
                <a:cubicBezTo>
                  <a:pt x="-6" y="199"/>
                  <a:pt x="277" y="-6"/>
                  <a:pt x="463" y="0"/>
                </a:cubicBezTo>
                <a:lnTo>
                  <a:pt x="473" y="0"/>
                </a:lnTo>
                <a:lnTo>
                  <a:pt x="484" y="0"/>
                </a:lnTo>
                <a:lnTo>
                  <a:pt x="497" y="0"/>
                </a:lnTo>
                <a:lnTo>
                  <a:pt x="510" y="0"/>
                </a:lnTo>
                <a:cubicBezTo>
                  <a:pt x="770" y="-6"/>
                  <a:pt x="975" y="277"/>
                  <a:pt x="969" y="463"/>
                </a:cubicBezTo>
                <a:lnTo>
                  <a:pt x="969" y="473"/>
                </a:lnTo>
                <a:lnTo>
                  <a:pt x="969" y="485"/>
                </a:lnTo>
                <a:lnTo>
                  <a:pt x="969" y="498"/>
                </a:lnTo>
                <a:lnTo>
                  <a:pt x="969" y="511"/>
                </a:lnTo>
                <a:cubicBezTo>
                  <a:pt x="975" y="771"/>
                  <a:pt x="692" y="976"/>
                  <a:pt x="506" y="970"/>
                </a:cubicBezTo>
                <a:lnTo>
                  <a:pt x="496" y="970"/>
                </a:lnTo>
                <a:lnTo>
                  <a:pt x="484" y="970"/>
                </a:lnTo>
                <a:lnTo>
                  <a:pt x="472" y="970"/>
                </a:lnTo>
                <a:lnTo>
                  <a:pt x="459" y="970"/>
                </a:lnTo>
                <a:cubicBezTo>
                  <a:pt x="199" y="976"/>
                  <a:pt x="-6" y="693"/>
                  <a:pt x="0" y="507"/>
                </a:cubicBezTo>
                <a:lnTo>
                  <a:pt x="0" y="497"/>
                </a:lnTo>
                <a:lnTo>
                  <a:pt x="0" y="485"/>
                </a:lnTo>
                <a:close/>
                <a:moveTo>
                  <a:pt x="589" y="329"/>
                </a:moveTo>
                <a:lnTo>
                  <a:pt x="588" y="329"/>
                </a:lnTo>
                <a:lnTo>
                  <a:pt x="588" y="226"/>
                </a:lnTo>
                <a:lnTo>
                  <a:pt x="377" y="226"/>
                </a:lnTo>
                <a:lnTo>
                  <a:pt x="377" y="329"/>
                </a:lnTo>
                <a:lnTo>
                  <a:pt x="217" y="329"/>
                </a:lnTo>
                <a:lnTo>
                  <a:pt x="217" y="478"/>
                </a:lnTo>
                <a:lnTo>
                  <a:pt x="440" y="478"/>
                </a:lnTo>
                <a:lnTo>
                  <a:pt x="440" y="570"/>
                </a:lnTo>
                <a:lnTo>
                  <a:pt x="527" y="570"/>
                </a:lnTo>
                <a:lnTo>
                  <a:pt x="527" y="478"/>
                </a:lnTo>
                <a:lnTo>
                  <a:pt x="750" y="478"/>
                </a:lnTo>
                <a:lnTo>
                  <a:pt x="750" y="329"/>
                </a:lnTo>
                <a:lnTo>
                  <a:pt x="589" y="329"/>
                </a:lnTo>
                <a:close/>
                <a:moveTo>
                  <a:pt x="532" y="329"/>
                </a:moveTo>
                <a:lnTo>
                  <a:pt x="433" y="329"/>
                </a:lnTo>
                <a:lnTo>
                  <a:pt x="433" y="290"/>
                </a:lnTo>
                <a:lnTo>
                  <a:pt x="532" y="290"/>
                </a:lnTo>
                <a:lnTo>
                  <a:pt x="532" y="329"/>
                </a:lnTo>
                <a:close/>
                <a:moveTo>
                  <a:pt x="565" y="513"/>
                </a:moveTo>
                <a:lnTo>
                  <a:pt x="565" y="608"/>
                </a:lnTo>
                <a:lnTo>
                  <a:pt x="402" y="608"/>
                </a:lnTo>
                <a:lnTo>
                  <a:pt x="402" y="513"/>
                </a:lnTo>
                <a:lnTo>
                  <a:pt x="217" y="513"/>
                </a:lnTo>
                <a:lnTo>
                  <a:pt x="217" y="727"/>
                </a:lnTo>
                <a:lnTo>
                  <a:pt x="750" y="727"/>
                </a:lnTo>
                <a:lnTo>
                  <a:pt x="750" y="513"/>
                </a:lnTo>
                <a:lnTo>
                  <a:pt x="565" y="513"/>
                </a:lnTo>
                <a:close/>
              </a:path>
            </a:pathLst>
          </a:custGeom>
          <a:solidFill>
            <a:srgbClr val="0061AD"/>
          </a:solidFill>
          <a:ln>
            <a:noFill/>
          </a:ln>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17" name="Oval 36"/>
          <p:cNvSpPr>
            <a:spLocks noChangeArrowheads="1"/>
          </p:cNvSpPr>
          <p:nvPr>
            <p:custDataLst>
              <p:tags r:id="rId8"/>
            </p:custDataLst>
          </p:nvPr>
        </p:nvSpPr>
        <p:spPr bwMode="auto">
          <a:xfrm>
            <a:off x="8886050" y="2939679"/>
            <a:ext cx="483235" cy="48260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761" h="760">
                <a:moveTo>
                  <a:pt x="0" y="380"/>
                </a:moveTo>
                <a:cubicBezTo>
                  <a:pt x="-7" y="167"/>
                  <a:pt x="189" y="-5"/>
                  <a:pt x="381" y="0"/>
                </a:cubicBezTo>
                <a:cubicBezTo>
                  <a:pt x="594" y="-7"/>
                  <a:pt x="766" y="189"/>
                  <a:pt x="761" y="380"/>
                </a:cubicBezTo>
                <a:cubicBezTo>
                  <a:pt x="768" y="593"/>
                  <a:pt x="572" y="765"/>
                  <a:pt x="381" y="760"/>
                </a:cubicBezTo>
                <a:cubicBezTo>
                  <a:pt x="167" y="767"/>
                  <a:pt x="-5" y="571"/>
                  <a:pt x="0" y="380"/>
                </a:cubicBezTo>
                <a:close/>
                <a:moveTo>
                  <a:pt x="429" y="260"/>
                </a:moveTo>
                <a:cubicBezTo>
                  <a:pt x="454" y="273"/>
                  <a:pt x="470" y="300"/>
                  <a:pt x="472" y="325"/>
                </a:cubicBezTo>
                <a:cubicBezTo>
                  <a:pt x="480" y="330"/>
                  <a:pt x="493" y="333"/>
                  <a:pt x="502" y="333"/>
                </a:cubicBezTo>
                <a:cubicBezTo>
                  <a:pt x="541" y="334"/>
                  <a:pt x="573" y="297"/>
                  <a:pt x="572" y="260"/>
                </a:cubicBezTo>
                <a:cubicBezTo>
                  <a:pt x="574" y="221"/>
                  <a:pt x="537" y="188"/>
                  <a:pt x="502" y="189"/>
                </a:cubicBezTo>
                <a:cubicBezTo>
                  <a:pt x="461" y="188"/>
                  <a:pt x="430" y="222"/>
                  <a:pt x="429" y="260"/>
                </a:cubicBezTo>
                <a:close/>
                <a:moveTo>
                  <a:pt x="383" y="406"/>
                </a:moveTo>
                <a:cubicBezTo>
                  <a:pt x="424" y="407"/>
                  <a:pt x="457" y="370"/>
                  <a:pt x="456" y="333"/>
                </a:cubicBezTo>
                <a:cubicBezTo>
                  <a:pt x="457" y="294"/>
                  <a:pt x="420" y="261"/>
                  <a:pt x="383" y="262"/>
                </a:cubicBezTo>
                <a:cubicBezTo>
                  <a:pt x="344" y="261"/>
                  <a:pt x="311" y="298"/>
                  <a:pt x="312" y="333"/>
                </a:cubicBezTo>
                <a:cubicBezTo>
                  <a:pt x="311" y="374"/>
                  <a:pt x="348" y="407"/>
                  <a:pt x="383" y="406"/>
                </a:cubicBezTo>
                <a:close/>
                <a:moveTo>
                  <a:pt x="413" y="412"/>
                </a:moveTo>
                <a:lnTo>
                  <a:pt x="353" y="412"/>
                </a:lnTo>
                <a:cubicBezTo>
                  <a:pt x="301" y="410"/>
                  <a:pt x="259" y="457"/>
                  <a:pt x="261" y="501"/>
                </a:cubicBezTo>
                <a:lnTo>
                  <a:pt x="261" y="577"/>
                </a:lnTo>
                <a:cubicBezTo>
                  <a:pt x="317" y="596"/>
                  <a:pt x="356" y="598"/>
                  <a:pt x="391" y="599"/>
                </a:cubicBezTo>
                <a:cubicBezTo>
                  <a:pt x="449" y="599"/>
                  <a:pt x="486" y="585"/>
                  <a:pt x="495" y="581"/>
                </a:cubicBezTo>
                <a:cubicBezTo>
                  <a:pt x="498" y="580"/>
                  <a:pt x="499" y="580"/>
                  <a:pt x="499" y="580"/>
                </a:cubicBezTo>
                <a:lnTo>
                  <a:pt x="505" y="577"/>
                </a:lnTo>
                <a:lnTo>
                  <a:pt x="505" y="501"/>
                </a:lnTo>
                <a:cubicBezTo>
                  <a:pt x="506" y="452"/>
                  <a:pt x="460" y="410"/>
                  <a:pt x="413" y="412"/>
                </a:cubicBezTo>
                <a:close/>
                <a:moveTo>
                  <a:pt x="532" y="336"/>
                </a:moveTo>
                <a:lnTo>
                  <a:pt x="472" y="336"/>
                </a:lnTo>
                <a:cubicBezTo>
                  <a:pt x="473" y="360"/>
                  <a:pt x="460" y="383"/>
                  <a:pt x="445" y="398"/>
                </a:cubicBezTo>
                <a:cubicBezTo>
                  <a:pt x="489" y="410"/>
                  <a:pt x="522" y="457"/>
                  <a:pt x="521" y="501"/>
                </a:cubicBezTo>
                <a:lnTo>
                  <a:pt x="521" y="526"/>
                </a:lnTo>
                <a:cubicBezTo>
                  <a:pt x="582" y="523"/>
                  <a:pt x="617" y="506"/>
                  <a:pt x="619" y="504"/>
                </a:cubicBezTo>
                <a:lnTo>
                  <a:pt x="624" y="504"/>
                </a:lnTo>
                <a:lnTo>
                  <a:pt x="624" y="428"/>
                </a:lnTo>
                <a:cubicBezTo>
                  <a:pt x="626" y="378"/>
                  <a:pt x="579" y="334"/>
                  <a:pt x="532" y="336"/>
                </a:cubicBezTo>
                <a:close/>
                <a:moveTo>
                  <a:pt x="258" y="333"/>
                </a:moveTo>
                <a:cubicBezTo>
                  <a:pt x="271" y="333"/>
                  <a:pt x="287" y="326"/>
                  <a:pt x="296" y="319"/>
                </a:cubicBezTo>
                <a:cubicBezTo>
                  <a:pt x="298" y="298"/>
                  <a:pt x="314" y="277"/>
                  <a:pt x="328" y="265"/>
                </a:cubicBezTo>
                <a:lnTo>
                  <a:pt x="328" y="260"/>
                </a:lnTo>
                <a:cubicBezTo>
                  <a:pt x="330" y="221"/>
                  <a:pt x="293" y="188"/>
                  <a:pt x="258" y="189"/>
                </a:cubicBezTo>
                <a:cubicBezTo>
                  <a:pt x="217" y="188"/>
                  <a:pt x="187" y="225"/>
                  <a:pt x="188" y="260"/>
                </a:cubicBezTo>
                <a:cubicBezTo>
                  <a:pt x="186" y="301"/>
                  <a:pt x="221" y="334"/>
                  <a:pt x="258" y="333"/>
                </a:cubicBezTo>
                <a:close/>
                <a:moveTo>
                  <a:pt x="323" y="398"/>
                </a:moveTo>
                <a:cubicBezTo>
                  <a:pt x="307" y="382"/>
                  <a:pt x="296" y="358"/>
                  <a:pt x="296" y="336"/>
                </a:cubicBezTo>
                <a:lnTo>
                  <a:pt x="228" y="336"/>
                </a:lnTo>
                <a:cubicBezTo>
                  <a:pt x="176" y="334"/>
                  <a:pt x="135" y="384"/>
                  <a:pt x="136" y="428"/>
                </a:cubicBezTo>
                <a:lnTo>
                  <a:pt x="136" y="504"/>
                </a:lnTo>
                <a:cubicBezTo>
                  <a:pt x="183" y="520"/>
                  <a:pt x="215" y="522"/>
                  <a:pt x="244" y="526"/>
                </a:cubicBezTo>
                <a:lnTo>
                  <a:pt x="244" y="501"/>
                </a:lnTo>
                <a:cubicBezTo>
                  <a:pt x="243" y="452"/>
                  <a:pt x="281" y="410"/>
                  <a:pt x="323" y="398"/>
                </a:cubicBezTo>
                <a:close/>
              </a:path>
            </a:pathLst>
          </a:custGeom>
          <a:solidFill>
            <a:srgbClr val="000000">
              <a:lumMod val="75000"/>
              <a:lumOff val="25000"/>
            </a:srgbClr>
          </a:solidFill>
          <a:ln>
            <a:noFill/>
          </a:ln>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19" name="Oval 38"/>
          <p:cNvSpPr>
            <a:spLocks noChangeArrowheads="1"/>
          </p:cNvSpPr>
          <p:nvPr>
            <p:custDataLst>
              <p:tags r:id="rId9"/>
            </p:custDataLst>
          </p:nvPr>
        </p:nvSpPr>
        <p:spPr bwMode="auto">
          <a:xfrm>
            <a:off x="9253080" y="1732544"/>
            <a:ext cx="598170" cy="59626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42" h="939">
                <a:moveTo>
                  <a:pt x="0" y="470"/>
                </a:moveTo>
                <a:cubicBezTo>
                  <a:pt x="-8" y="206"/>
                  <a:pt x="234" y="-6"/>
                  <a:pt x="471" y="0"/>
                </a:cubicBezTo>
                <a:cubicBezTo>
                  <a:pt x="735" y="-8"/>
                  <a:pt x="948" y="233"/>
                  <a:pt x="942" y="470"/>
                </a:cubicBezTo>
                <a:cubicBezTo>
                  <a:pt x="950" y="733"/>
                  <a:pt x="708" y="945"/>
                  <a:pt x="471" y="939"/>
                </a:cubicBezTo>
                <a:cubicBezTo>
                  <a:pt x="207" y="947"/>
                  <a:pt x="-6" y="706"/>
                  <a:pt x="0" y="470"/>
                </a:cubicBezTo>
                <a:close/>
                <a:moveTo>
                  <a:pt x="470" y="784"/>
                </a:moveTo>
                <a:cubicBezTo>
                  <a:pt x="647" y="789"/>
                  <a:pt x="789" y="628"/>
                  <a:pt x="785" y="470"/>
                </a:cubicBezTo>
                <a:cubicBezTo>
                  <a:pt x="790" y="293"/>
                  <a:pt x="628" y="151"/>
                  <a:pt x="470" y="155"/>
                </a:cubicBezTo>
                <a:cubicBezTo>
                  <a:pt x="293" y="150"/>
                  <a:pt x="151" y="311"/>
                  <a:pt x="155" y="470"/>
                </a:cubicBezTo>
                <a:cubicBezTo>
                  <a:pt x="150" y="646"/>
                  <a:pt x="312" y="788"/>
                  <a:pt x="470" y="784"/>
                </a:cubicBezTo>
                <a:close/>
                <a:moveTo>
                  <a:pt x="470" y="215"/>
                </a:moveTo>
                <a:cubicBezTo>
                  <a:pt x="614" y="210"/>
                  <a:pt x="729" y="341"/>
                  <a:pt x="725" y="470"/>
                </a:cubicBezTo>
                <a:cubicBezTo>
                  <a:pt x="730" y="613"/>
                  <a:pt x="599" y="728"/>
                  <a:pt x="470" y="724"/>
                </a:cubicBezTo>
                <a:cubicBezTo>
                  <a:pt x="326" y="729"/>
                  <a:pt x="211" y="598"/>
                  <a:pt x="215" y="470"/>
                </a:cubicBezTo>
                <a:cubicBezTo>
                  <a:pt x="210" y="326"/>
                  <a:pt x="341" y="211"/>
                  <a:pt x="470" y="215"/>
                </a:cubicBezTo>
                <a:close/>
                <a:moveTo>
                  <a:pt x="470" y="524"/>
                </a:moveTo>
                <a:cubicBezTo>
                  <a:pt x="543" y="525"/>
                  <a:pt x="617" y="502"/>
                  <a:pt x="668" y="470"/>
                </a:cubicBezTo>
                <a:cubicBezTo>
                  <a:pt x="660" y="582"/>
                  <a:pt x="564" y="667"/>
                  <a:pt x="470" y="665"/>
                </a:cubicBezTo>
                <a:cubicBezTo>
                  <a:pt x="368" y="668"/>
                  <a:pt x="279" y="571"/>
                  <a:pt x="274" y="470"/>
                </a:cubicBezTo>
                <a:cubicBezTo>
                  <a:pt x="330" y="505"/>
                  <a:pt x="406" y="524"/>
                  <a:pt x="470" y="524"/>
                </a:cubicBezTo>
                <a:close/>
                <a:moveTo>
                  <a:pt x="313" y="372"/>
                </a:moveTo>
                <a:cubicBezTo>
                  <a:pt x="312" y="405"/>
                  <a:pt x="334" y="430"/>
                  <a:pt x="353" y="429"/>
                </a:cubicBezTo>
                <a:cubicBezTo>
                  <a:pt x="375" y="430"/>
                  <a:pt x="392" y="401"/>
                  <a:pt x="391" y="372"/>
                </a:cubicBezTo>
                <a:cubicBezTo>
                  <a:pt x="392" y="339"/>
                  <a:pt x="373" y="311"/>
                  <a:pt x="353" y="312"/>
                </a:cubicBezTo>
                <a:cubicBezTo>
                  <a:pt x="331" y="311"/>
                  <a:pt x="312" y="342"/>
                  <a:pt x="313" y="372"/>
                </a:cubicBezTo>
                <a:close/>
                <a:moveTo>
                  <a:pt x="549" y="372"/>
                </a:moveTo>
                <a:cubicBezTo>
                  <a:pt x="548" y="405"/>
                  <a:pt x="570" y="430"/>
                  <a:pt x="589" y="429"/>
                </a:cubicBezTo>
                <a:cubicBezTo>
                  <a:pt x="612" y="430"/>
                  <a:pt x="628" y="401"/>
                  <a:pt x="628" y="372"/>
                </a:cubicBezTo>
                <a:cubicBezTo>
                  <a:pt x="628" y="339"/>
                  <a:pt x="609" y="311"/>
                  <a:pt x="589" y="312"/>
                </a:cubicBezTo>
                <a:cubicBezTo>
                  <a:pt x="567" y="311"/>
                  <a:pt x="548" y="342"/>
                  <a:pt x="549" y="372"/>
                </a:cubicBezTo>
                <a:close/>
              </a:path>
            </a:pathLst>
          </a:custGeom>
          <a:solidFill>
            <a:srgbClr val="0061AD"/>
          </a:solidFill>
          <a:ln>
            <a:noFill/>
          </a:ln>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20" name="Freeform 40"/>
          <p:cNvSpPr/>
          <p:nvPr>
            <p:custDataLst>
              <p:tags r:id="rId10"/>
            </p:custDataLst>
          </p:nvPr>
        </p:nvSpPr>
        <p:spPr bwMode="auto">
          <a:xfrm>
            <a:off x="7776070" y="2322459"/>
            <a:ext cx="2632074" cy="2425010"/>
          </a:xfrm>
          <a:custGeom>
            <a:avLst/>
            <a:gdLst>
              <a:gd name="T0" fmla="*/ 12 w 35"/>
              <a:gd name="T1" fmla="*/ 2 h 35"/>
              <a:gd name="T2" fmla="*/ 32 w 35"/>
              <a:gd name="T3" fmla="*/ 12 h 35"/>
              <a:gd name="T4" fmla="*/ 22 w 35"/>
              <a:gd name="T5" fmla="*/ 32 h 35"/>
              <a:gd name="T6" fmla="*/ 3 w 35"/>
              <a:gd name="T7" fmla="*/ 22 h 35"/>
              <a:gd name="T8" fmla="*/ 12 w 35"/>
              <a:gd name="T9" fmla="*/ 2 h 35"/>
            </a:gdLst>
            <a:ahLst/>
            <a:cxnLst>
              <a:cxn ang="0">
                <a:pos x="T0" y="T1"/>
              </a:cxn>
              <a:cxn ang="0">
                <a:pos x="T2" y="T3"/>
              </a:cxn>
              <a:cxn ang="0">
                <a:pos x="T4" y="T5"/>
              </a:cxn>
              <a:cxn ang="0">
                <a:pos x="T6" y="T7"/>
              </a:cxn>
              <a:cxn ang="0">
                <a:pos x="T8" y="T9"/>
              </a:cxn>
            </a:cxnLst>
            <a:rect l="0" t="0" r="r" b="b"/>
            <a:pathLst>
              <a:path w="4145" h="3819">
                <a:moveTo>
                  <a:pt x="3755" y="2687"/>
                </a:moveTo>
                <a:cubicBezTo>
                  <a:pt x="3758" y="2686"/>
                  <a:pt x="3764" y="2686"/>
                  <a:pt x="3765" y="2686"/>
                </a:cubicBezTo>
                <a:cubicBezTo>
                  <a:pt x="3789" y="2684"/>
                  <a:pt x="3812" y="2706"/>
                  <a:pt x="3812" y="2728"/>
                </a:cubicBezTo>
                <a:cubicBezTo>
                  <a:pt x="3812" y="2746"/>
                  <a:pt x="3799" y="2763"/>
                  <a:pt x="3782" y="2768"/>
                </a:cubicBezTo>
                <a:cubicBezTo>
                  <a:pt x="3778" y="2770"/>
                  <a:pt x="3771" y="2770"/>
                  <a:pt x="3769" y="2770"/>
                </a:cubicBezTo>
                <a:cubicBezTo>
                  <a:pt x="3751" y="2771"/>
                  <a:pt x="3733" y="2756"/>
                  <a:pt x="3730" y="2741"/>
                </a:cubicBezTo>
                <a:cubicBezTo>
                  <a:pt x="3728" y="2737"/>
                  <a:pt x="3727" y="2730"/>
                  <a:pt x="3727" y="2727"/>
                </a:cubicBezTo>
                <a:cubicBezTo>
                  <a:pt x="3726" y="2710"/>
                  <a:pt x="3740" y="2692"/>
                  <a:pt x="3755" y="2687"/>
                </a:cubicBezTo>
                <a:close/>
                <a:moveTo>
                  <a:pt x="3882" y="2524"/>
                </a:moveTo>
                <a:lnTo>
                  <a:pt x="3871" y="2519"/>
                </a:lnTo>
                <a:lnTo>
                  <a:pt x="3863" y="2516"/>
                </a:lnTo>
                <a:lnTo>
                  <a:pt x="3861" y="2516"/>
                </a:lnTo>
                <a:lnTo>
                  <a:pt x="3859" y="2515"/>
                </a:lnTo>
                <a:lnTo>
                  <a:pt x="3858" y="2514"/>
                </a:lnTo>
                <a:lnTo>
                  <a:pt x="3857" y="2513"/>
                </a:lnTo>
                <a:cubicBezTo>
                  <a:pt x="3830" y="2502"/>
                  <a:pt x="3790" y="2497"/>
                  <a:pt x="3771" y="2497"/>
                </a:cubicBezTo>
                <a:cubicBezTo>
                  <a:pt x="3686" y="2494"/>
                  <a:pt x="3598" y="2552"/>
                  <a:pt x="3564" y="2622"/>
                </a:cubicBezTo>
                <a:lnTo>
                  <a:pt x="3564" y="2625"/>
                </a:lnTo>
                <a:cubicBezTo>
                  <a:pt x="3538" y="2670"/>
                  <a:pt x="3558" y="2641"/>
                  <a:pt x="3551" y="2655"/>
                </a:cubicBezTo>
                <a:cubicBezTo>
                  <a:pt x="3550" y="2668"/>
                  <a:pt x="3563" y="2680"/>
                  <a:pt x="3575" y="2679"/>
                </a:cubicBezTo>
                <a:cubicBezTo>
                  <a:pt x="3585" y="2679"/>
                  <a:pt x="3594" y="2672"/>
                  <a:pt x="3597" y="2666"/>
                </a:cubicBezTo>
                <a:lnTo>
                  <a:pt x="3608" y="2647"/>
                </a:lnTo>
                <a:lnTo>
                  <a:pt x="3608" y="2644"/>
                </a:lnTo>
                <a:cubicBezTo>
                  <a:pt x="3637" y="2580"/>
                  <a:pt x="3710" y="2544"/>
                  <a:pt x="3767" y="2546"/>
                </a:cubicBezTo>
                <a:cubicBezTo>
                  <a:pt x="3792" y="2544"/>
                  <a:pt x="3827" y="2554"/>
                  <a:pt x="3844" y="2562"/>
                </a:cubicBezTo>
                <a:lnTo>
                  <a:pt x="3860" y="2568"/>
                </a:lnTo>
                <a:cubicBezTo>
                  <a:pt x="3864" y="2571"/>
                  <a:pt x="3871" y="2572"/>
                  <a:pt x="3873" y="2572"/>
                </a:cubicBezTo>
                <a:cubicBezTo>
                  <a:pt x="3882" y="2572"/>
                  <a:pt x="3890" y="2564"/>
                  <a:pt x="3893" y="2557"/>
                </a:cubicBezTo>
                <a:cubicBezTo>
                  <a:pt x="3894" y="2554"/>
                  <a:pt x="3895" y="2549"/>
                  <a:pt x="3895" y="2548"/>
                </a:cubicBezTo>
                <a:cubicBezTo>
                  <a:pt x="3895" y="2539"/>
                  <a:pt x="3888" y="2529"/>
                  <a:pt x="3882" y="2524"/>
                </a:cubicBezTo>
                <a:close/>
                <a:moveTo>
                  <a:pt x="1596" y="852"/>
                </a:moveTo>
                <a:cubicBezTo>
                  <a:pt x="1612" y="836"/>
                  <a:pt x="1639" y="828"/>
                  <a:pt x="1656" y="828"/>
                </a:cubicBezTo>
                <a:lnTo>
                  <a:pt x="1657" y="828"/>
                </a:lnTo>
                <a:lnTo>
                  <a:pt x="1658" y="828"/>
                </a:lnTo>
                <a:lnTo>
                  <a:pt x="1659" y="828"/>
                </a:lnTo>
                <a:lnTo>
                  <a:pt x="1660" y="828"/>
                </a:lnTo>
                <a:cubicBezTo>
                  <a:pt x="1675" y="828"/>
                  <a:pt x="1695" y="835"/>
                  <a:pt x="1705" y="841"/>
                </a:cubicBezTo>
                <a:cubicBezTo>
                  <a:pt x="1690" y="853"/>
                  <a:pt x="1679" y="867"/>
                  <a:pt x="1680" y="866"/>
                </a:cubicBezTo>
                <a:lnTo>
                  <a:pt x="1680" y="866"/>
                </a:lnTo>
                <a:lnTo>
                  <a:pt x="1678" y="868"/>
                </a:lnTo>
                <a:lnTo>
                  <a:pt x="1677" y="870"/>
                </a:lnTo>
                <a:lnTo>
                  <a:pt x="1676" y="871"/>
                </a:lnTo>
                <a:lnTo>
                  <a:pt x="1676" y="873"/>
                </a:lnTo>
                <a:lnTo>
                  <a:pt x="1675" y="874"/>
                </a:lnTo>
                <a:lnTo>
                  <a:pt x="1676" y="876"/>
                </a:lnTo>
                <a:lnTo>
                  <a:pt x="1676" y="877"/>
                </a:lnTo>
                <a:lnTo>
                  <a:pt x="1677" y="878"/>
                </a:lnTo>
                <a:lnTo>
                  <a:pt x="1678" y="879"/>
                </a:lnTo>
                <a:cubicBezTo>
                  <a:pt x="1680" y="881"/>
                  <a:pt x="1685" y="882"/>
                  <a:pt x="1685" y="882"/>
                </a:cubicBezTo>
                <a:lnTo>
                  <a:pt x="1685" y="882"/>
                </a:lnTo>
                <a:lnTo>
                  <a:pt x="1770" y="882"/>
                </a:lnTo>
                <a:lnTo>
                  <a:pt x="1772" y="882"/>
                </a:lnTo>
                <a:lnTo>
                  <a:pt x="1774" y="880"/>
                </a:lnTo>
                <a:lnTo>
                  <a:pt x="1775" y="879"/>
                </a:lnTo>
                <a:lnTo>
                  <a:pt x="1775" y="877"/>
                </a:lnTo>
                <a:lnTo>
                  <a:pt x="1775" y="793"/>
                </a:lnTo>
                <a:lnTo>
                  <a:pt x="1776" y="791"/>
                </a:lnTo>
                <a:lnTo>
                  <a:pt x="1776" y="790"/>
                </a:lnTo>
                <a:lnTo>
                  <a:pt x="1776" y="789"/>
                </a:lnTo>
                <a:lnTo>
                  <a:pt x="1775" y="787"/>
                </a:lnTo>
                <a:lnTo>
                  <a:pt x="1775" y="786"/>
                </a:lnTo>
                <a:lnTo>
                  <a:pt x="1774" y="785"/>
                </a:lnTo>
                <a:lnTo>
                  <a:pt x="1773" y="784"/>
                </a:lnTo>
                <a:lnTo>
                  <a:pt x="1772" y="783"/>
                </a:lnTo>
                <a:lnTo>
                  <a:pt x="1771" y="783"/>
                </a:lnTo>
                <a:lnTo>
                  <a:pt x="1770" y="782"/>
                </a:lnTo>
                <a:lnTo>
                  <a:pt x="1769" y="781"/>
                </a:lnTo>
                <a:lnTo>
                  <a:pt x="1767" y="781"/>
                </a:lnTo>
                <a:lnTo>
                  <a:pt x="1766" y="781"/>
                </a:lnTo>
                <a:lnTo>
                  <a:pt x="1765" y="781"/>
                </a:lnTo>
                <a:lnTo>
                  <a:pt x="1763" y="782"/>
                </a:lnTo>
                <a:lnTo>
                  <a:pt x="1762" y="782"/>
                </a:lnTo>
                <a:lnTo>
                  <a:pt x="1760" y="783"/>
                </a:lnTo>
                <a:lnTo>
                  <a:pt x="1759" y="785"/>
                </a:lnTo>
                <a:lnTo>
                  <a:pt x="1759" y="785"/>
                </a:lnTo>
                <a:lnTo>
                  <a:pt x="1759" y="785"/>
                </a:lnTo>
                <a:cubicBezTo>
                  <a:pt x="1758" y="787"/>
                  <a:pt x="1739" y="806"/>
                  <a:pt x="1734" y="809"/>
                </a:cubicBezTo>
                <a:cubicBezTo>
                  <a:pt x="1713" y="792"/>
                  <a:pt x="1679" y="784"/>
                  <a:pt x="1660" y="784"/>
                </a:cubicBezTo>
                <a:cubicBezTo>
                  <a:pt x="1564" y="789"/>
                  <a:pt x="1521" y="873"/>
                  <a:pt x="1527" y="910"/>
                </a:cubicBezTo>
                <a:cubicBezTo>
                  <a:pt x="1527" y="914"/>
                  <a:pt x="1528" y="919"/>
                  <a:pt x="1528" y="920"/>
                </a:cubicBezTo>
                <a:lnTo>
                  <a:pt x="1571" y="920"/>
                </a:lnTo>
                <a:cubicBezTo>
                  <a:pt x="1571" y="917"/>
                  <a:pt x="1571" y="911"/>
                  <a:pt x="1571" y="911"/>
                </a:cubicBezTo>
                <a:lnTo>
                  <a:pt x="1571" y="911"/>
                </a:lnTo>
                <a:lnTo>
                  <a:pt x="1571" y="910"/>
                </a:lnTo>
                <a:lnTo>
                  <a:pt x="1571" y="909"/>
                </a:lnTo>
                <a:cubicBezTo>
                  <a:pt x="1570" y="888"/>
                  <a:pt x="1582" y="865"/>
                  <a:pt x="1596" y="852"/>
                </a:cubicBezTo>
                <a:close/>
                <a:moveTo>
                  <a:pt x="1743" y="906"/>
                </a:moveTo>
                <a:lnTo>
                  <a:pt x="1743" y="907"/>
                </a:lnTo>
                <a:lnTo>
                  <a:pt x="1743" y="908"/>
                </a:lnTo>
                <a:cubicBezTo>
                  <a:pt x="1743" y="932"/>
                  <a:pt x="1731" y="959"/>
                  <a:pt x="1715" y="971"/>
                </a:cubicBezTo>
                <a:cubicBezTo>
                  <a:pt x="1701" y="989"/>
                  <a:pt x="1672" y="998"/>
                  <a:pt x="1655" y="998"/>
                </a:cubicBezTo>
                <a:lnTo>
                  <a:pt x="1654" y="998"/>
                </a:lnTo>
                <a:lnTo>
                  <a:pt x="1653" y="998"/>
                </a:lnTo>
                <a:lnTo>
                  <a:pt x="1652" y="998"/>
                </a:lnTo>
                <a:cubicBezTo>
                  <a:pt x="1637" y="998"/>
                  <a:pt x="1618" y="990"/>
                  <a:pt x="1609" y="984"/>
                </a:cubicBezTo>
                <a:lnTo>
                  <a:pt x="1634" y="960"/>
                </a:lnTo>
                <a:lnTo>
                  <a:pt x="1635" y="958"/>
                </a:lnTo>
                <a:lnTo>
                  <a:pt x="1636" y="956"/>
                </a:lnTo>
                <a:lnTo>
                  <a:pt x="1637" y="954"/>
                </a:lnTo>
                <a:lnTo>
                  <a:pt x="1637" y="953"/>
                </a:lnTo>
                <a:lnTo>
                  <a:pt x="1637" y="951"/>
                </a:lnTo>
                <a:lnTo>
                  <a:pt x="1637" y="950"/>
                </a:lnTo>
                <a:lnTo>
                  <a:pt x="1637" y="948"/>
                </a:lnTo>
                <a:lnTo>
                  <a:pt x="1636" y="947"/>
                </a:lnTo>
                <a:lnTo>
                  <a:pt x="1635" y="946"/>
                </a:lnTo>
                <a:lnTo>
                  <a:pt x="1633" y="945"/>
                </a:lnTo>
                <a:lnTo>
                  <a:pt x="1632" y="944"/>
                </a:lnTo>
                <a:lnTo>
                  <a:pt x="1630" y="944"/>
                </a:lnTo>
                <a:lnTo>
                  <a:pt x="1629" y="944"/>
                </a:lnTo>
                <a:lnTo>
                  <a:pt x="1628" y="944"/>
                </a:lnTo>
                <a:lnTo>
                  <a:pt x="1541" y="944"/>
                </a:lnTo>
                <a:lnTo>
                  <a:pt x="1539" y="944"/>
                </a:lnTo>
                <a:lnTo>
                  <a:pt x="1538" y="946"/>
                </a:lnTo>
                <a:lnTo>
                  <a:pt x="1536" y="947"/>
                </a:lnTo>
                <a:lnTo>
                  <a:pt x="1536" y="949"/>
                </a:lnTo>
                <a:lnTo>
                  <a:pt x="1536" y="1033"/>
                </a:lnTo>
                <a:cubicBezTo>
                  <a:pt x="1536" y="1036"/>
                  <a:pt x="1539" y="1041"/>
                  <a:pt x="1539" y="1041"/>
                </a:cubicBezTo>
                <a:lnTo>
                  <a:pt x="1540" y="1042"/>
                </a:lnTo>
                <a:lnTo>
                  <a:pt x="1541" y="1043"/>
                </a:lnTo>
                <a:lnTo>
                  <a:pt x="1542" y="1043"/>
                </a:lnTo>
                <a:lnTo>
                  <a:pt x="1544" y="1044"/>
                </a:lnTo>
                <a:lnTo>
                  <a:pt x="1545" y="1044"/>
                </a:lnTo>
                <a:lnTo>
                  <a:pt x="1546" y="1043"/>
                </a:lnTo>
                <a:lnTo>
                  <a:pt x="1548" y="1043"/>
                </a:lnTo>
                <a:lnTo>
                  <a:pt x="1549" y="1042"/>
                </a:lnTo>
                <a:lnTo>
                  <a:pt x="1551" y="1040"/>
                </a:lnTo>
                <a:lnTo>
                  <a:pt x="1552" y="1038"/>
                </a:lnTo>
                <a:cubicBezTo>
                  <a:pt x="1551" y="1039"/>
                  <a:pt x="1574" y="1020"/>
                  <a:pt x="1577" y="1017"/>
                </a:cubicBezTo>
                <a:cubicBezTo>
                  <a:pt x="1598" y="1033"/>
                  <a:pt x="1634" y="1041"/>
                  <a:pt x="1653" y="1041"/>
                </a:cubicBezTo>
                <a:cubicBezTo>
                  <a:pt x="1766" y="1032"/>
                  <a:pt x="1790" y="945"/>
                  <a:pt x="1786" y="906"/>
                </a:cubicBezTo>
                <a:lnTo>
                  <a:pt x="1743" y="906"/>
                </a:lnTo>
                <a:close/>
                <a:moveTo>
                  <a:pt x="3056" y="1411"/>
                </a:moveTo>
                <a:lnTo>
                  <a:pt x="2674" y="1411"/>
                </a:lnTo>
                <a:lnTo>
                  <a:pt x="2672" y="1411"/>
                </a:lnTo>
                <a:cubicBezTo>
                  <a:pt x="2640" y="1410"/>
                  <a:pt x="2613" y="1443"/>
                  <a:pt x="2614" y="1469"/>
                </a:cubicBezTo>
                <a:lnTo>
                  <a:pt x="2614" y="1471"/>
                </a:lnTo>
                <a:lnTo>
                  <a:pt x="2614" y="1677"/>
                </a:lnTo>
                <a:lnTo>
                  <a:pt x="2614" y="1678"/>
                </a:lnTo>
                <a:cubicBezTo>
                  <a:pt x="2613" y="1711"/>
                  <a:pt x="2646" y="1734"/>
                  <a:pt x="2672" y="1734"/>
                </a:cubicBezTo>
                <a:lnTo>
                  <a:pt x="2674" y="1734"/>
                </a:lnTo>
                <a:lnTo>
                  <a:pt x="2703" y="1734"/>
                </a:lnTo>
                <a:lnTo>
                  <a:pt x="2703" y="1837"/>
                </a:lnTo>
                <a:lnTo>
                  <a:pt x="2703" y="1839"/>
                </a:lnTo>
                <a:lnTo>
                  <a:pt x="2703" y="1841"/>
                </a:lnTo>
                <a:lnTo>
                  <a:pt x="2703" y="1843"/>
                </a:lnTo>
                <a:lnTo>
                  <a:pt x="2704" y="1844"/>
                </a:lnTo>
                <a:lnTo>
                  <a:pt x="2705" y="1846"/>
                </a:lnTo>
                <a:cubicBezTo>
                  <a:pt x="2707" y="1850"/>
                  <a:pt x="2715" y="1852"/>
                  <a:pt x="2716" y="1852"/>
                </a:cubicBezTo>
                <a:lnTo>
                  <a:pt x="2718" y="1852"/>
                </a:lnTo>
                <a:cubicBezTo>
                  <a:pt x="2727" y="1843"/>
                  <a:pt x="2731" y="1841"/>
                  <a:pt x="2731" y="1841"/>
                </a:cubicBezTo>
                <a:lnTo>
                  <a:pt x="2731" y="1841"/>
                </a:lnTo>
                <a:cubicBezTo>
                  <a:pt x="2732" y="1841"/>
                  <a:pt x="2722" y="1851"/>
                  <a:pt x="2719" y="1855"/>
                </a:cubicBezTo>
                <a:cubicBezTo>
                  <a:pt x="2715" y="1858"/>
                  <a:pt x="2712" y="1862"/>
                  <a:pt x="2712" y="1862"/>
                </a:cubicBezTo>
                <a:lnTo>
                  <a:pt x="2712" y="1862"/>
                </a:lnTo>
                <a:cubicBezTo>
                  <a:pt x="2705" y="1869"/>
                  <a:pt x="2756" y="1821"/>
                  <a:pt x="2850" y="1734"/>
                </a:cubicBezTo>
                <a:lnTo>
                  <a:pt x="3056" y="1734"/>
                </a:lnTo>
                <a:lnTo>
                  <a:pt x="3058" y="1734"/>
                </a:lnTo>
                <a:cubicBezTo>
                  <a:pt x="3090" y="1735"/>
                  <a:pt x="3114" y="1704"/>
                  <a:pt x="3113" y="1678"/>
                </a:cubicBezTo>
                <a:lnTo>
                  <a:pt x="3113" y="1677"/>
                </a:lnTo>
                <a:lnTo>
                  <a:pt x="3113" y="1471"/>
                </a:lnTo>
                <a:lnTo>
                  <a:pt x="3113" y="1469"/>
                </a:lnTo>
                <a:cubicBezTo>
                  <a:pt x="3114" y="1437"/>
                  <a:pt x="3083" y="1410"/>
                  <a:pt x="3057" y="1411"/>
                </a:cubicBezTo>
                <a:lnTo>
                  <a:pt x="3056" y="1411"/>
                </a:lnTo>
                <a:close/>
                <a:moveTo>
                  <a:pt x="2717" y="1500"/>
                </a:moveTo>
                <a:lnTo>
                  <a:pt x="2953" y="1500"/>
                </a:lnTo>
                <a:lnTo>
                  <a:pt x="2955" y="1500"/>
                </a:lnTo>
                <a:lnTo>
                  <a:pt x="2957" y="1501"/>
                </a:lnTo>
                <a:cubicBezTo>
                  <a:pt x="2963" y="1502"/>
                  <a:pt x="2967" y="1511"/>
                  <a:pt x="2967" y="1513"/>
                </a:cubicBezTo>
                <a:lnTo>
                  <a:pt x="2967" y="1514"/>
                </a:lnTo>
                <a:lnTo>
                  <a:pt x="2967" y="1516"/>
                </a:lnTo>
                <a:lnTo>
                  <a:pt x="2966" y="1518"/>
                </a:lnTo>
                <a:cubicBezTo>
                  <a:pt x="2965" y="1524"/>
                  <a:pt x="2956" y="1528"/>
                  <a:pt x="2954" y="1528"/>
                </a:cubicBezTo>
                <a:lnTo>
                  <a:pt x="2953" y="1528"/>
                </a:lnTo>
                <a:lnTo>
                  <a:pt x="2717" y="1528"/>
                </a:lnTo>
                <a:lnTo>
                  <a:pt x="2715" y="1528"/>
                </a:lnTo>
                <a:lnTo>
                  <a:pt x="2713" y="1527"/>
                </a:lnTo>
                <a:cubicBezTo>
                  <a:pt x="2707" y="1526"/>
                  <a:pt x="2703" y="1517"/>
                  <a:pt x="2703" y="1515"/>
                </a:cubicBezTo>
                <a:lnTo>
                  <a:pt x="2703" y="1514"/>
                </a:lnTo>
                <a:lnTo>
                  <a:pt x="2703" y="1512"/>
                </a:lnTo>
                <a:lnTo>
                  <a:pt x="2704" y="1510"/>
                </a:lnTo>
                <a:cubicBezTo>
                  <a:pt x="2705" y="1504"/>
                  <a:pt x="2714" y="1500"/>
                  <a:pt x="2716" y="1500"/>
                </a:cubicBezTo>
                <a:lnTo>
                  <a:pt x="2717" y="1500"/>
                </a:lnTo>
                <a:close/>
                <a:moveTo>
                  <a:pt x="2834" y="1647"/>
                </a:moveTo>
                <a:lnTo>
                  <a:pt x="2717" y="1647"/>
                </a:lnTo>
                <a:lnTo>
                  <a:pt x="2715" y="1647"/>
                </a:lnTo>
                <a:lnTo>
                  <a:pt x="2714" y="1647"/>
                </a:lnTo>
                <a:lnTo>
                  <a:pt x="2713" y="1646"/>
                </a:lnTo>
                <a:cubicBezTo>
                  <a:pt x="2706" y="1644"/>
                  <a:pt x="2703" y="1634"/>
                  <a:pt x="2703" y="1632"/>
                </a:cubicBezTo>
                <a:lnTo>
                  <a:pt x="2703" y="1631"/>
                </a:lnTo>
                <a:lnTo>
                  <a:pt x="2703" y="1629"/>
                </a:lnTo>
                <a:lnTo>
                  <a:pt x="2704" y="1627"/>
                </a:lnTo>
                <a:cubicBezTo>
                  <a:pt x="2705" y="1620"/>
                  <a:pt x="2714" y="1617"/>
                  <a:pt x="2716" y="1617"/>
                </a:cubicBezTo>
                <a:lnTo>
                  <a:pt x="2717" y="1617"/>
                </a:lnTo>
                <a:lnTo>
                  <a:pt x="2834" y="1617"/>
                </a:lnTo>
                <a:lnTo>
                  <a:pt x="2835" y="1617"/>
                </a:lnTo>
                <a:cubicBezTo>
                  <a:pt x="2843" y="1617"/>
                  <a:pt x="2850" y="1626"/>
                  <a:pt x="2850" y="1628"/>
                </a:cubicBezTo>
                <a:lnTo>
                  <a:pt x="2850" y="1630"/>
                </a:lnTo>
                <a:lnTo>
                  <a:pt x="2850" y="1631"/>
                </a:lnTo>
                <a:lnTo>
                  <a:pt x="2850" y="1632"/>
                </a:lnTo>
                <a:cubicBezTo>
                  <a:pt x="2850" y="1640"/>
                  <a:pt x="2837" y="1648"/>
                  <a:pt x="2835" y="1647"/>
                </a:cubicBezTo>
                <a:lnTo>
                  <a:pt x="2834" y="1647"/>
                </a:lnTo>
                <a:close/>
                <a:moveTo>
                  <a:pt x="3010" y="1587"/>
                </a:moveTo>
                <a:lnTo>
                  <a:pt x="2717" y="1587"/>
                </a:lnTo>
                <a:lnTo>
                  <a:pt x="2715" y="1587"/>
                </a:lnTo>
                <a:lnTo>
                  <a:pt x="2713" y="1587"/>
                </a:lnTo>
                <a:cubicBezTo>
                  <a:pt x="2707" y="1586"/>
                  <a:pt x="2703" y="1577"/>
                  <a:pt x="2703" y="1575"/>
                </a:cubicBezTo>
                <a:lnTo>
                  <a:pt x="2703" y="1574"/>
                </a:lnTo>
                <a:lnTo>
                  <a:pt x="2703" y="1572"/>
                </a:lnTo>
                <a:cubicBezTo>
                  <a:pt x="2703" y="1565"/>
                  <a:pt x="2712" y="1557"/>
                  <a:pt x="2715" y="1557"/>
                </a:cubicBezTo>
                <a:lnTo>
                  <a:pt x="2716" y="1557"/>
                </a:lnTo>
                <a:lnTo>
                  <a:pt x="2717" y="1557"/>
                </a:lnTo>
                <a:lnTo>
                  <a:pt x="3010" y="1557"/>
                </a:lnTo>
                <a:lnTo>
                  <a:pt x="3012" y="1557"/>
                </a:lnTo>
                <a:cubicBezTo>
                  <a:pt x="3020" y="1557"/>
                  <a:pt x="3027" y="1570"/>
                  <a:pt x="3026" y="1573"/>
                </a:cubicBezTo>
                <a:lnTo>
                  <a:pt x="3026" y="1574"/>
                </a:lnTo>
                <a:lnTo>
                  <a:pt x="3026" y="1575"/>
                </a:lnTo>
                <a:lnTo>
                  <a:pt x="3026" y="1577"/>
                </a:lnTo>
                <a:cubicBezTo>
                  <a:pt x="3025" y="1584"/>
                  <a:pt x="3013" y="1588"/>
                  <a:pt x="3011" y="1587"/>
                </a:cubicBezTo>
                <a:lnTo>
                  <a:pt x="3010" y="1587"/>
                </a:lnTo>
                <a:close/>
                <a:moveTo>
                  <a:pt x="3963" y="1250"/>
                </a:moveTo>
                <a:cubicBezTo>
                  <a:pt x="3965" y="1244"/>
                  <a:pt x="3965" y="1232"/>
                  <a:pt x="3965" y="1231"/>
                </a:cubicBezTo>
                <a:lnTo>
                  <a:pt x="3965" y="1230"/>
                </a:lnTo>
                <a:lnTo>
                  <a:pt x="3965" y="1230"/>
                </a:lnTo>
                <a:lnTo>
                  <a:pt x="3965" y="1230"/>
                </a:lnTo>
                <a:lnTo>
                  <a:pt x="3965" y="1227"/>
                </a:lnTo>
                <a:cubicBezTo>
                  <a:pt x="3966" y="1184"/>
                  <a:pt x="3925" y="1159"/>
                  <a:pt x="3901" y="1160"/>
                </a:cubicBezTo>
                <a:lnTo>
                  <a:pt x="3900" y="1160"/>
                </a:lnTo>
                <a:lnTo>
                  <a:pt x="3899" y="1160"/>
                </a:lnTo>
                <a:lnTo>
                  <a:pt x="3898" y="1160"/>
                </a:lnTo>
                <a:lnTo>
                  <a:pt x="3896" y="1160"/>
                </a:lnTo>
                <a:cubicBezTo>
                  <a:pt x="3872" y="1159"/>
                  <a:pt x="3842" y="1184"/>
                  <a:pt x="3833" y="1207"/>
                </a:cubicBezTo>
                <a:lnTo>
                  <a:pt x="3828" y="1218"/>
                </a:lnTo>
                <a:lnTo>
                  <a:pt x="3828" y="1204"/>
                </a:lnTo>
                <a:cubicBezTo>
                  <a:pt x="3829" y="1155"/>
                  <a:pt x="3785" y="1129"/>
                  <a:pt x="3760" y="1130"/>
                </a:cubicBezTo>
                <a:lnTo>
                  <a:pt x="3758" y="1130"/>
                </a:lnTo>
                <a:lnTo>
                  <a:pt x="3757" y="1130"/>
                </a:lnTo>
                <a:lnTo>
                  <a:pt x="3755" y="1130"/>
                </a:lnTo>
                <a:lnTo>
                  <a:pt x="3754" y="1130"/>
                </a:lnTo>
                <a:lnTo>
                  <a:pt x="3752" y="1130"/>
                </a:lnTo>
                <a:cubicBezTo>
                  <a:pt x="3719" y="1128"/>
                  <a:pt x="3686" y="1176"/>
                  <a:pt x="3688" y="1207"/>
                </a:cubicBezTo>
                <a:lnTo>
                  <a:pt x="3688" y="1209"/>
                </a:lnTo>
                <a:lnTo>
                  <a:pt x="3688" y="1211"/>
                </a:lnTo>
                <a:lnTo>
                  <a:pt x="3688" y="1213"/>
                </a:lnTo>
                <a:cubicBezTo>
                  <a:pt x="3687" y="1263"/>
                  <a:pt x="3737" y="1321"/>
                  <a:pt x="3763" y="1353"/>
                </a:cubicBezTo>
                <a:lnTo>
                  <a:pt x="3765" y="1355"/>
                </a:lnTo>
                <a:cubicBezTo>
                  <a:pt x="3775" y="1367"/>
                  <a:pt x="3789" y="1384"/>
                  <a:pt x="3792" y="1389"/>
                </a:cubicBezTo>
                <a:cubicBezTo>
                  <a:pt x="3802" y="1383"/>
                  <a:pt x="3822" y="1373"/>
                  <a:pt x="3830" y="1369"/>
                </a:cubicBezTo>
                <a:lnTo>
                  <a:pt x="3831" y="1369"/>
                </a:lnTo>
                <a:lnTo>
                  <a:pt x="3831" y="1369"/>
                </a:lnTo>
                <a:lnTo>
                  <a:pt x="3832" y="1368"/>
                </a:lnTo>
                <a:cubicBezTo>
                  <a:pt x="3888" y="1344"/>
                  <a:pt x="3958" y="1298"/>
                  <a:pt x="3963" y="1250"/>
                </a:cubicBezTo>
                <a:close/>
                <a:moveTo>
                  <a:pt x="2935" y="330"/>
                </a:moveTo>
                <a:lnTo>
                  <a:pt x="2921" y="344"/>
                </a:lnTo>
                <a:lnTo>
                  <a:pt x="2951" y="376"/>
                </a:lnTo>
                <a:lnTo>
                  <a:pt x="2965" y="360"/>
                </a:lnTo>
                <a:cubicBezTo>
                  <a:pt x="2977" y="368"/>
                  <a:pt x="2998" y="377"/>
                  <a:pt x="3011" y="379"/>
                </a:cubicBezTo>
                <a:lnTo>
                  <a:pt x="3011" y="398"/>
                </a:lnTo>
                <a:lnTo>
                  <a:pt x="3054" y="398"/>
                </a:lnTo>
                <a:lnTo>
                  <a:pt x="3054" y="379"/>
                </a:lnTo>
                <a:cubicBezTo>
                  <a:pt x="3070" y="374"/>
                  <a:pt x="3090" y="366"/>
                  <a:pt x="3100" y="357"/>
                </a:cubicBezTo>
                <a:lnTo>
                  <a:pt x="3114" y="374"/>
                </a:lnTo>
                <a:lnTo>
                  <a:pt x="3144" y="341"/>
                </a:lnTo>
                <a:lnTo>
                  <a:pt x="3130" y="328"/>
                </a:lnTo>
                <a:cubicBezTo>
                  <a:pt x="3138" y="315"/>
                  <a:pt x="3147" y="294"/>
                  <a:pt x="3149" y="282"/>
                </a:cubicBezTo>
                <a:lnTo>
                  <a:pt x="3168" y="282"/>
                </a:lnTo>
                <a:lnTo>
                  <a:pt x="3168" y="239"/>
                </a:lnTo>
                <a:lnTo>
                  <a:pt x="3146" y="239"/>
                </a:lnTo>
                <a:cubicBezTo>
                  <a:pt x="3144" y="222"/>
                  <a:pt x="3136" y="203"/>
                  <a:pt x="3127" y="195"/>
                </a:cubicBezTo>
                <a:lnTo>
                  <a:pt x="3144" y="179"/>
                </a:lnTo>
                <a:lnTo>
                  <a:pt x="3111" y="149"/>
                </a:lnTo>
                <a:lnTo>
                  <a:pt x="3097" y="163"/>
                </a:lnTo>
                <a:cubicBezTo>
                  <a:pt x="3085" y="155"/>
                  <a:pt x="3064" y="148"/>
                  <a:pt x="3051" y="147"/>
                </a:cubicBezTo>
                <a:lnTo>
                  <a:pt x="3051" y="125"/>
                </a:lnTo>
                <a:lnTo>
                  <a:pt x="3008" y="125"/>
                </a:lnTo>
                <a:lnTo>
                  <a:pt x="3008" y="147"/>
                </a:lnTo>
                <a:cubicBezTo>
                  <a:pt x="2992" y="149"/>
                  <a:pt x="2972" y="159"/>
                  <a:pt x="2962" y="166"/>
                </a:cubicBezTo>
                <a:lnTo>
                  <a:pt x="2948" y="152"/>
                </a:lnTo>
                <a:lnTo>
                  <a:pt x="2918" y="182"/>
                </a:lnTo>
                <a:lnTo>
                  <a:pt x="2932" y="198"/>
                </a:lnTo>
                <a:cubicBezTo>
                  <a:pt x="2924" y="211"/>
                  <a:pt x="2917" y="229"/>
                  <a:pt x="2916" y="241"/>
                </a:cubicBezTo>
                <a:lnTo>
                  <a:pt x="2894" y="244"/>
                </a:lnTo>
                <a:lnTo>
                  <a:pt x="2894" y="284"/>
                </a:lnTo>
                <a:lnTo>
                  <a:pt x="2916" y="284"/>
                </a:lnTo>
                <a:cubicBezTo>
                  <a:pt x="2918" y="300"/>
                  <a:pt x="2926" y="320"/>
                  <a:pt x="2935" y="330"/>
                </a:cubicBezTo>
                <a:close/>
                <a:moveTo>
                  <a:pt x="3030" y="176"/>
                </a:moveTo>
                <a:lnTo>
                  <a:pt x="3032" y="176"/>
                </a:lnTo>
                <a:lnTo>
                  <a:pt x="3034" y="176"/>
                </a:lnTo>
                <a:lnTo>
                  <a:pt x="3036" y="176"/>
                </a:lnTo>
                <a:cubicBezTo>
                  <a:pt x="3083" y="175"/>
                  <a:pt x="3120" y="221"/>
                  <a:pt x="3119" y="258"/>
                </a:cubicBezTo>
                <a:lnTo>
                  <a:pt x="3119" y="260"/>
                </a:lnTo>
                <a:lnTo>
                  <a:pt x="3119" y="262"/>
                </a:lnTo>
                <a:cubicBezTo>
                  <a:pt x="3121" y="311"/>
                  <a:pt x="3073" y="351"/>
                  <a:pt x="3034" y="349"/>
                </a:cubicBezTo>
                <a:lnTo>
                  <a:pt x="3032" y="349"/>
                </a:lnTo>
                <a:lnTo>
                  <a:pt x="3030" y="349"/>
                </a:lnTo>
                <a:cubicBezTo>
                  <a:pt x="2980" y="351"/>
                  <a:pt x="2942" y="301"/>
                  <a:pt x="2943" y="261"/>
                </a:cubicBezTo>
                <a:cubicBezTo>
                  <a:pt x="2941" y="212"/>
                  <a:pt x="2989" y="175"/>
                  <a:pt x="3027" y="176"/>
                </a:cubicBezTo>
                <a:lnTo>
                  <a:pt x="3030" y="176"/>
                </a:lnTo>
                <a:close/>
                <a:moveTo>
                  <a:pt x="3274" y="76"/>
                </a:moveTo>
                <a:lnTo>
                  <a:pt x="3288" y="71"/>
                </a:lnTo>
                <a:lnTo>
                  <a:pt x="3274" y="38"/>
                </a:lnTo>
                <a:lnTo>
                  <a:pt x="3261" y="44"/>
                </a:lnTo>
                <a:cubicBezTo>
                  <a:pt x="3256" y="35"/>
                  <a:pt x="3243" y="27"/>
                  <a:pt x="3239" y="24"/>
                </a:cubicBezTo>
                <a:lnTo>
                  <a:pt x="3244" y="11"/>
                </a:lnTo>
                <a:lnTo>
                  <a:pt x="3212" y="0"/>
                </a:lnTo>
                <a:lnTo>
                  <a:pt x="3206" y="11"/>
                </a:lnTo>
                <a:lnTo>
                  <a:pt x="3205" y="11"/>
                </a:lnTo>
                <a:lnTo>
                  <a:pt x="3205" y="11"/>
                </a:lnTo>
                <a:lnTo>
                  <a:pt x="3204" y="11"/>
                </a:lnTo>
                <a:cubicBezTo>
                  <a:pt x="3196" y="11"/>
                  <a:pt x="3183" y="12"/>
                  <a:pt x="3179" y="14"/>
                </a:cubicBezTo>
                <a:lnTo>
                  <a:pt x="3174" y="0"/>
                </a:lnTo>
                <a:lnTo>
                  <a:pt x="3141" y="14"/>
                </a:lnTo>
                <a:lnTo>
                  <a:pt x="3146" y="27"/>
                </a:lnTo>
                <a:cubicBezTo>
                  <a:pt x="3138" y="32"/>
                  <a:pt x="3130" y="42"/>
                  <a:pt x="3127" y="46"/>
                </a:cubicBezTo>
                <a:lnTo>
                  <a:pt x="3114" y="44"/>
                </a:lnTo>
                <a:lnTo>
                  <a:pt x="3103" y="73"/>
                </a:lnTo>
                <a:lnTo>
                  <a:pt x="3114" y="79"/>
                </a:lnTo>
                <a:lnTo>
                  <a:pt x="3114" y="80"/>
                </a:lnTo>
                <a:lnTo>
                  <a:pt x="3114" y="81"/>
                </a:lnTo>
                <a:lnTo>
                  <a:pt x="3114" y="82"/>
                </a:lnTo>
                <a:cubicBezTo>
                  <a:pt x="3114" y="91"/>
                  <a:pt x="3115" y="103"/>
                  <a:pt x="3117" y="109"/>
                </a:cubicBezTo>
                <a:lnTo>
                  <a:pt x="3103" y="114"/>
                </a:lnTo>
                <a:lnTo>
                  <a:pt x="3117" y="147"/>
                </a:lnTo>
                <a:lnTo>
                  <a:pt x="3130" y="139"/>
                </a:lnTo>
                <a:cubicBezTo>
                  <a:pt x="3135" y="147"/>
                  <a:pt x="3148" y="158"/>
                  <a:pt x="3152" y="161"/>
                </a:cubicBezTo>
                <a:lnTo>
                  <a:pt x="3146" y="174"/>
                </a:lnTo>
                <a:lnTo>
                  <a:pt x="3179" y="185"/>
                </a:lnTo>
                <a:lnTo>
                  <a:pt x="3182" y="171"/>
                </a:lnTo>
                <a:cubicBezTo>
                  <a:pt x="3187" y="173"/>
                  <a:pt x="3195" y="174"/>
                  <a:pt x="3197" y="173"/>
                </a:cubicBezTo>
                <a:lnTo>
                  <a:pt x="3198" y="173"/>
                </a:lnTo>
                <a:lnTo>
                  <a:pt x="3199" y="173"/>
                </a:lnTo>
                <a:cubicBezTo>
                  <a:pt x="3204" y="173"/>
                  <a:pt x="3211" y="172"/>
                  <a:pt x="3212" y="171"/>
                </a:cubicBezTo>
                <a:lnTo>
                  <a:pt x="3217" y="185"/>
                </a:lnTo>
                <a:lnTo>
                  <a:pt x="3250" y="171"/>
                </a:lnTo>
                <a:lnTo>
                  <a:pt x="3244" y="158"/>
                </a:lnTo>
                <a:cubicBezTo>
                  <a:pt x="3250" y="153"/>
                  <a:pt x="3261" y="140"/>
                  <a:pt x="3263" y="136"/>
                </a:cubicBezTo>
                <a:lnTo>
                  <a:pt x="3277" y="141"/>
                </a:lnTo>
                <a:lnTo>
                  <a:pt x="3288" y="109"/>
                </a:lnTo>
                <a:lnTo>
                  <a:pt x="3274" y="103"/>
                </a:lnTo>
                <a:cubicBezTo>
                  <a:pt x="3276" y="100"/>
                  <a:pt x="3277" y="91"/>
                  <a:pt x="3276" y="90"/>
                </a:cubicBezTo>
                <a:lnTo>
                  <a:pt x="3276" y="89"/>
                </a:lnTo>
                <a:cubicBezTo>
                  <a:pt x="3277" y="85"/>
                  <a:pt x="3275" y="77"/>
                  <a:pt x="3274" y="76"/>
                </a:cubicBezTo>
                <a:close/>
                <a:moveTo>
                  <a:pt x="3217" y="141"/>
                </a:moveTo>
                <a:cubicBezTo>
                  <a:pt x="3213" y="144"/>
                  <a:pt x="3200" y="147"/>
                  <a:pt x="3196" y="147"/>
                </a:cubicBezTo>
                <a:lnTo>
                  <a:pt x="3195" y="147"/>
                </a:lnTo>
                <a:lnTo>
                  <a:pt x="3194" y="147"/>
                </a:lnTo>
                <a:cubicBezTo>
                  <a:pt x="3173" y="148"/>
                  <a:pt x="3152" y="129"/>
                  <a:pt x="3146" y="114"/>
                </a:cubicBezTo>
                <a:cubicBezTo>
                  <a:pt x="3143" y="108"/>
                  <a:pt x="3141" y="96"/>
                  <a:pt x="3141" y="92"/>
                </a:cubicBezTo>
                <a:lnTo>
                  <a:pt x="3141" y="92"/>
                </a:lnTo>
                <a:lnTo>
                  <a:pt x="3141" y="90"/>
                </a:lnTo>
                <a:cubicBezTo>
                  <a:pt x="3140" y="70"/>
                  <a:pt x="3159" y="49"/>
                  <a:pt x="3174" y="44"/>
                </a:cubicBezTo>
                <a:cubicBezTo>
                  <a:pt x="3178" y="38"/>
                  <a:pt x="3192" y="38"/>
                  <a:pt x="3195" y="38"/>
                </a:cubicBezTo>
                <a:lnTo>
                  <a:pt x="3197" y="38"/>
                </a:lnTo>
                <a:cubicBezTo>
                  <a:pt x="3218" y="37"/>
                  <a:pt x="3239" y="54"/>
                  <a:pt x="3244" y="71"/>
                </a:cubicBezTo>
                <a:cubicBezTo>
                  <a:pt x="3248" y="77"/>
                  <a:pt x="3250" y="89"/>
                  <a:pt x="3250" y="93"/>
                </a:cubicBezTo>
                <a:lnTo>
                  <a:pt x="3250" y="93"/>
                </a:lnTo>
                <a:lnTo>
                  <a:pt x="3250" y="95"/>
                </a:lnTo>
                <a:cubicBezTo>
                  <a:pt x="3251" y="115"/>
                  <a:pt x="3232" y="136"/>
                  <a:pt x="3217" y="141"/>
                </a:cubicBezTo>
                <a:close/>
                <a:moveTo>
                  <a:pt x="434" y="928"/>
                </a:moveTo>
                <a:lnTo>
                  <a:pt x="483" y="895"/>
                </a:lnTo>
                <a:lnTo>
                  <a:pt x="584" y="708"/>
                </a:lnTo>
                <a:lnTo>
                  <a:pt x="616" y="646"/>
                </a:lnTo>
                <a:lnTo>
                  <a:pt x="608" y="642"/>
                </a:lnTo>
                <a:lnTo>
                  <a:pt x="598" y="638"/>
                </a:lnTo>
                <a:lnTo>
                  <a:pt x="586" y="634"/>
                </a:lnTo>
                <a:lnTo>
                  <a:pt x="564" y="624"/>
                </a:lnTo>
                <a:lnTo>
                  <a:pt x="554" y="646"/>
                </a:lnTo>
                <a:lnTo>
                  <a:pt x="548" y="654"/>
                </a:lnTo>
                <a:lnTo>
                  <a:pt x="542" y="664"/>
                </a:lnTo>
                <a:lnTo>
                  <a:pt x="505" y="735"/>
                </a:lnTo>
                <a:lnTo>
                  <a:pt x="431" y="871"/>
                </a:lnTo>
                <a:lnTo>
                  <a:pt x="434" y="928"/>
                </a:lnTo>
                <a:close/>
                <a:moveTo>
                  <a:pt x="342" y="1603"/>
                </a:moveTo>
                <a:cubicBezTo>
                  <a:pt x="305" y="1545"/>
                  <a:pt x="293" y="1529"/>
                  <a:pt x="292" y="1529"/>
                </a:cubicBezTo>
                <a:lnTo>
                  <a:pt x="292" y="1529"/>
                </a:lnTo>
                <a:lnTo>
                  <a:pt x="292" y="1529"/>
                </a:lnTo>
                <a:lnTo>
                  <a:pt x="292" y="1529"/>
                </a:lnTo>
                <a:cubicBezTo>
                  <a:pt x="291" y="1530"/>
                  <a:pt x="294" y="1536"/>
                  <a:pt x="295" y="1538"/>
                </a:cubicBezTo>
                <a:cubicBezTo>
                  <a:pt x="297" y="1542"/>
                  <a:pt x="299" y="1546"/>
                  <a:pt x="299" y="1547"/>
                </a:cubicBezTo>
                <a:lnTo>
                  <a:pt x="299" y="1547"/>
                </a:lnTo>
                <a:lnTo>
                  <a:pt x="299" y="1547"/>
                </a:lnTo>
                <a:lnTo>
                  <a:pt x="299" y="1547"/>
                </a:lnTo>
                <a:cubicBezTo>
                  <a:pt x="298" y="1548"/>
                  <a:pt x="294" y="1542"/>
                  <a:pt x="291" y="1538"/>
                </a:cubicBezTo>
                <a:lnTo>
                  <a:pt x="160" y="1519"/>
                </a:lnTo>
                <a:lnTo>
                  <a:pt x="155" y="1519"/>
                </a:lnTo>
                <a:lnTo>
                  <a:pt x="52" y="1557"/>
                </a:lnTo>
                <a:lnTo>
                  <a:pt x="49" y="1557"/>
                </a:lnTo>
                <a:lnTo>
                  <a:pt x="49" y="1560"/>
                </a:lnTo>
                <a:lnTo>
                  <a:pt x="46" y="1560"/>
                </a:lnTo>
                <a:lnTo>
                  <a:pt x="3" y="1620"/>
                </a:lnTo>
                <a:lnTo>
                  <a:pt x="2" y="1621"/>
                </a:lnTo>
                <a:lnTo>
                  <a:pt x="1" y="1622"/>
                </a:lnTo>
                <a:lnTo>
                  <a:pt x="1" y="1623"/>
                </a:lnTo>
                <a:lnTo>
                  <a:pt x="0" y="1624"/>
                </a:lnTo>
                <a:lnTo>
                  <a:pt x="0" y="1625"/>
                </a:lnTo>
                <a:lnTo>
                  <a:pt x="0" y="1627"/>
                </a:lnTo>
                <a:lnTo>
                  <a:pt x="0" y="1628"/>
                </a:lnTo>
                <a:lnTo>
                  <a:pt x="1" y="1629"/>
                </a:lnTo>
                <a:lnTo>
                  <a:pt x="2" y="1630"/>
                </a:lnTo>
                <a:lnTo>
                  <a:pt x="3" y="1631"/>
                </a:lnTo>
                <a:lnTo>
                  <a:pt x="5" y="1632"/>
                </a:lnTo>
                <a:lnTo>
                  <a:pt x="6" y="1633"/>
                </a:lnTo>
                <a:lnTo>
                  <a:pt x="7" y="1633"/>
                </a:lnTo>
                <a:lnTo>
                  <a:pt x="8" y="1633"/>
                </a:lnTo>
                <a:lnTo>
                  <a:pt x="46" y="1644"/>
                </a:lnTo>
                <a:lnTo>
                  <a:pt x="46" y="1739"/>
                </a:lnTo>
                <a:lnTo>
                  <a:pt x="46" y="1741"/>
                </a:lnTo>
                <a:lnTo>
                  <a:pt x="47" y="1743"/>
                </a:lnTo>
                <a:lnTo>
                  <a:pt x="47" y="1745"/>
                </a:lnTo>
                <a:lnTo>
                  <a:pt x="48" y="1746"/>
                </a:lnTo>
                <a:lnTo>
                  <a:pt x="49" y="1747"/>
                </a:lnTo>
                <a:lnTo>
                  <a:pt x="50" y="1747"/>
                </a:lnTo>
                <a:lnTo>
                  <a:pt x="52" y="1747"/>
                </a:lnTo>
                <a:lnTo>
                  <a:pt x="193" y="1791"/>
                </a:lnTo>
                <a:lnTo>
                  <a:pt x="201" y="1791"/>
                </a:lnTo>
                <a:lnTo>
                  <a:pt x="302" y="1734"/>
                </a:lnTo>
                <a:lnTo>
                  <a:pt x="303" y="1734"/>
                </a:lnTo>
                <a:lnTo>
                  <a:pt x="303" y="1733"/>
                </a:lnTo>
                <a:lnTo>
                  <a:pt x="304" y="1732"/>
                </a:lnTo>
                <a:lnTo>
                  <a:pt x="304" y="1731"/>
                </a:lnTo>
                <a:lnTo>
                  <a:pt x="304" y="1730"/>
                </a:lnTo>
                <a:lnTo>
                  <a:pt x="304" y="1728"/>
                </a:lnTo>
                <a:lnTo>
                  <a:pt x="304" y="1726"/>
                </a:lnTo>
                <a:lnTo>
                  <a:pt x="304" y="1631"/>
                </a:lnTo>
                <a:lnTo>
                  <a:pt x="340" y="1614"/>
                </a:lnTo>
                <a:lnTo>
                  <a:pt x="342" y="1614"/>
                </a:lnTo>
                <a:lnTo>
                  <a:pt x="343" y="1612"/>
                </a:lnTo>
                <a:lnTo>
                  <a:pt x="345" y="1611"/>
                </a:lnTo>
                <a:lnTo>
                  <a:pt x="345" y="1609"/>
                </a:lnTo>
                <a:lnTo>
                  <a:pt x="345" y="1607"/>
                </a:lnTo>
                <a:lnTo>
                  <a:pt x="345" y="1605"/>
                </a:lnTo>
                <a:lnTo>
                  <a:pt x="344" y="1604"/>
                </a:lnTo>
                <a:lnTo>
                  <a:pt x="342" y="1603"/>
                </a:lnTo>
                <a:close/>
                <a:moveTo>
                  <a:pt x="24" y="1620"/>
                </a:moveTo>
                <a:lnTo>
                  <a:pt x="57" y="1576"/>
                </a:lnTo>
                <a:lnTo>
                  <a:pt x="182" y="1598"/>
                </a:lnTo>
                <a:lnTo>
                  <a:pt x="144" y="1652"/>
                </a:lnTo>
                <a:lnTo>
                  <a:pt x="24" y="1620"/>
                </a:lnTo>
                <a:close/>
                <a:moveTo>
                  <a:pt x="187" y="1772"/>
                </a:moveTo>
                <a:lnTo>
                  <a:pt x="62" y="1734"/>
                </a:lnTo>
                <a:lnTo>
                  <a:pt x="62" y="1650"/>
                </a:lnTo>
                <a:lnTo>
                  <a:pt x="147" y="1671"/>
                </a:lnTo>
                <a:lnTo>
                  <a:pt x="149" y="1671"/>
                </a:lnTo>
                <a:lnTo>
                  <a:pt x="151" y="1671"/>
                </a:lnTo>
                <a:lnTo>
                  <a:pt x="153" y="1670"/>
                </a:lnTo>
                <a:lnTo>
                  <a:pt x="154" y="1668"/>
                </a:lnTo>
                <a:lnTo>
                  <a:pt x="155" y="1666"/>
                </a:lnTo>
                <a:lnTo>
                  <a:pt x="187" y="1620"/>
                </a:lnTo>
                <a:lnTo>
                  <a:pt x="187" y="1772"/>
                </a:lnTo>
                <a:close/>
                <a:moveTo>
                  <a:pt x="196" y="1582"/>
                </a:moveTo>
                <a:lnTo>
                  <a:pt x="87" y="1563"/>
                </a:lnTo>
                <a:lnTo>
                  <a:pt x="160" y="1535"/>
                </a:lnTo>
                <a:lnTo>
                  <a:pt x="264" y="1552"/>
                </a:lnTo>
                <a:lnTo>
                  <a:pt x="196" y="1582"/>
                </a:lnTo>
                <a:close/>
                <a:moveTo>
                  <a:pt x="204" y="1769"/>
                </a:moveTo>
                <a:lnTo>
                  <a:pt x="204" y="1631"/>
                </a:lnTo>
                <a:lnTo>
                  <a:pt x="220" y="1663"/>
                </a:lnTo>
                <a:lnTo>
                  <a:pt x="221" y="1665"/>
                </a:lnTo>
                <a:lnTo>
                  <a:pt x="222" y="1666"/>
                </a:lnTo>
                <a:lnTo>
                  <a:pt x="223" y="1667"/>
                </a:lnTo>
                <a:lnTo>
                  <a:pt x="225" y="1669"/>
                </a:lnTo>
                <a:lnTo>
                  <a:pt x="228" y="1669"/>
                </a:lnTo>
                <a:lnTo>
                  <a:pt x="230" y="1668"/>
                </a:lnTo>
                <a:lnTo>
                  <a:pt x="231" y="1666"/>
                </a:lnTo>
                <a:lnTo>
                  <a:pt x="288" y="1639"/>
                </a:lnTo>
                <a:lnTo>
                  <a:pt x="288" y="1723"/>
                </a:lnTo>
                <a:lnTo>
                  <a:pt x="204" y="1769"/>
                </a:lnTo>
                <a:close/>
                <a:moveTo>
                  <a:pt x="231" y="1647"/>
                </a:moveTo>
                <a:lnTo>
                  <a:pt x="206" y="1595"/>
                </a:lnTo>
                <a:lnTo>
                  <a:pt x="291" y="1557"/>
                </a:lnTo>
                <a:lnTo>
                  <a:pt x="323" y="1603"/>
                </a:lnTo>
                <a:lnTo>
                  <a:pt x="231" y="1647"/>
                </a:lnTo>
                <a:close/>
                <a:moveTo>
                  <a:pt x="1021" y="200"/>
                </a:moveTo>
                <a:lnTo>
                  <a:pt x="1021" y="197"/>
                </a:lnTo>
                <a:lnTo>
                  <a:pt x="1021" y="194"/>
                </a:lnTo>
                <a:cubicBezTo>
                  <a:pt x="1020" y="131"/>
                  <a:pt x="1087" y="82"/>
                  <a:pt x="1131" y="83"/>
                </a:cubicBezTo>
                <a:lnTo>
                  <a:pt x="1134" y="83"/>
                </a:lnTo>
                <a:lnTo>
                  <a:pt x="1136" y="83"/>
                </a:lnTo>
                <a:lnTo>
                  <a:pt x="1140" y="83"/>
                </a:lnTo>
                <a:lnTo>
                  <a:pt x="1143" y="83"/>
                </a:lnTo>
                <a:cubicBezTo>
                  <a:pt x="1205" y="82"/>
                  <a:pt x="1253" y="150"/>
                  <a:pt x="1252" y="195"/>
                </a:cubicBezTo>
                <a:lnTo>
                  <a:pt x="1252" y="197"/>
                </a:lnTo>
                <a:lnTo>
                  <a:pt x="1252" y="200"/>
                </a:lnTo>
                <a:lnTo>
                  <a:pt x="1252" y="203"/>
                </a:lnTo>
                <a:lnTo>
                  <a:pt x="1252" y="206"/>
                </a:lnTo>
                <a:cubicBezTo>
                  <a:pt x="1253" y="269"/>
                  <a:pt x="1186" y="318"/>
                  <a:pt x="1142" y="317"/>
                </a:cubicBezTo>
                <a:lnTo>
                  <a:pt x="1139" y="317"/>
                </a:lnTo>
                <a:lnTo>
                  <a:pt x="1136" y="317"/>
                </a:lnTo>
                <a:lnTo>
                  <a:pt x="1133" y="317"/>
                </a:lnTo>
                <a:lnTo>
                  <a:pt x="1130" y="317"/>
                </a:lnTo>
                <a:cubicBezTo>
                  <a:pt x="1068" y="318"/>
                  <a:pt x="1020" y="250"/>
                  <a:pt x="1021" y="205"/>
                </a:cubicBezTo>
                <a:lnTo>
                  <a:pt x="1021" y="203"/>
                </a:lnTo>
                <a:lnTo>
                  <a:pt x="1021" y="200"/>
                </a:lnTo>
                <a:close/>
                <a:moveTo>
                  <a:pt x="1121" y="26"/>
                </a:moveTo>
                <a:lnTo>
                  <a:pt x="1151" y="26"/>
                </a:lnTo>
                <a:lnTo>
                  <a:pt x="1151" y="67"/>
                </a:lnTo>
                <a:lnTo>
                  <a:pt x="1121" y="67"/>
                </a:lnTo>
                <a:lnTo>
                  <a:pt x="1121" y="26"/>
                </a:lnTo>
                <a:close/>
                <a:moveTo>
                  <a:pt x="1268" y="184"/>
                </a:moveTo>
                <a:lnTo>
                  <a:pt x="1312" y="184"/>
                </a:lnTo>
                <a:lnTo>
                  <a:pt x="1312" y="214"/>
                </a:lnTo>
                <a:lnTo>
                  <a:pt x="1268" y="214"/>
                </a:lnTo>
                <a:lnTo>
                  <a:pt x="1268" y="184"/>
                </a:lnTo>
                <a:close/>
                <a:moveTo>
                  <a:pt x="1121" y="334"/>
                </a:moveTo>
                <a:lnTo>
                  <a:pt x="1151" y="334"/>
                </a:lnTo>
                <a:lnTo>
                  <a:pt x="1151" y="374"/>
                </a:lnTo>
                <a:lnTo>
                  <a:pt x="1121" y="374"/>
                </a:lnTo>
                <a:lnTo>
                  <a:pt x="1121" y="334"/>
                </a:lnTo>
                <a:close/>
                <a:moveTo>
                  <a:pt x="964" y="184"/>
                </a:moveTo>
                <a:lnTo>
                  <a:pt x="1004" y="184"/>
                </a:lnTo>
                <a:lnTo>
                  <a:pt x="1004" y="214"/>
                </a:lnTo>
                <a:lnTo>
                  <a:pt x="964" y="214"/>
                </a:lnTo>
                <a:lnTo>
                  <a:pt x="964" y="184"/>
                </a:lnTo>
                <a:close/>
                <a:moveTo>
                  <a:pt x="1270" y="86"/>
                </a:moveTo>
                <a:lnTo>
                  <a:pt x="1240" y="116"/>
                </a:lnTo>
                <a:lnTo>
                  <a:pt x="1218" y="94"/>
                </a:lnTo>
                <a:lnTo>
                  <a:pt x="1248" y="67"/>
                </a:lnTo>
                <a:lnTo>
                  <a:pt x="1270" y="86"/>
                </a:lnTo>
                <a:close/>
                <a:moveTo>
                  <a:pt x="1240" y="284"/>
                </a:moveTo>
                <a:lnTo>
                  <a:pt x="1270" y="311"/>
                </a:lnTo>
                <a:lnTo>
                  <a:pt x="1248" y="333"/>
                </a:lnTo>
                <a:lnTo>
                  <a:pt x="1218" y="303"/>
                </a:lnTo>
                <a:lnTo>
                  <a:pt x="1240" y="284"/>
                </a:lnTo>
                <a:close/>
                <a:moveTo>
                  <a:pt x="1032" y="284"/>
                </a:moveTo>
                <a:lnTo>
                  <a:pt x="1054" y="303"/>
                </a:lnTo>
                <a:lnTo>
                  <a:pt x="1024" y="333"/>
                </a:lnTo>
                <a:lnTo>
                  <a:pt x="1002" y="311"/>
                </a:lnTo>
                <a:lnTo>
                  <a:pt x="1032" y="284"/>
                </a:lnTo>
                <a:close/>
                <a:moveTo>
                  <a:pt x="1054" y="94"/>
                </a:moveTo>
                <a:lnTo>
                  <a:pt x="1032" y="116"/>
                </a:lnTo>
                <a:lnTo>
                  <a:pt x="1002" y="86"/>
                </a:lnTo>
                <a:lnTo>
                  <a:pt x="1024" y="67"/>
                </a:lnTo>
                <a:lnTo>
                  <a:pt x="1054" y="94"/>
                </a:lnTo>
                <a:close/>
                <a:moveTo>
                  <a:pt x="1217" y="46"/>
                </a:moveTo>
                <a:lnTo>
                  <a:pt x="1201" y="84"/>
                </a:lnTo>
                <a:lnTo>
                  <a:pt x="1173" y="74"/>
                </a:lnTo>
                <a:lnTo>
                  <a:pt x="1189" y="32"/>
                </a:lnTo>
                <a:lnTo>
                  <a:pt x="1217" y="46"/>
                </a:lnTo>
                <a:close/>
                <a:moveTo>
                  <a:pt x="1264" y="236"/>
                </a:moveTo>
                <a:lnTo>
                  <a:pt x="1303" y="252"/>
                </a:lnTo>
                <a:lnTo>
                  <a:pt x="1292" y="278"/>
                </a:lnTo>
                <a:lnTo>
                  <a:pt x="1254" y="262"/>
                </a:lnTo>
                <a:lnTo>
                  <a:pt x="1264" y="236"/>
                </a:lnTo>
                <a:close/>
                <a:moveTo>
                  <a:pt x="1100" y="327"/>
                </a:moveTo>
                <a:lnTo>
                  <a:pt x="1084" y="365"/>
                </a:lnTo>
                <a:lnTo>
                  <a:pt x="1056" y="355"/>
                </a:lnTo>
                <a:lnTo>
                  <a:pt x="1072" y="317"/>
                </a:lnTo>
                <a:lnTo>
                  <a:pt x="1100" y="327"/>
                </a:lnTo>
                <a:close/>
                <a:moveTo>
                  <a:pt x="1007" y="163"/>
                </a:moveTo>
                <a:lnTo>
                  <a:pt x="969" y="149"/>
                </a:lnTo>
                <a:lnTo>
                  <a:pt x="979" y="119"/>
                </a:lnTo>
                <a:lnTo>
                  <a:pt x="1017" y="135"/>
                </a:lnTo>
                <a:lnTo>
                  <a:pt x="1007" y="163"/>
                </a:lnTo>
                <a:close/>
                <a:moveTo>
                  <a:pt x="1254" y="135"/>
                </a:moveTo>
                <a:lnTo>
                  <a:pt x="1292" y="119"/>
                </a:lnTo>
                <a:lnTo>
                  <a:pt x="1303" y="147"/>
                </a:lnTo>
                <a:lnTo>
                  <a:pt x="1264" y="163"/>
                </a:lnTo>
                <a:lnTo>
                  <a:pt x="1254" y="135"/>
                </a:lnTo>
                <a:close/>
                <a:moveTo>
                  <a:pt x="1217" y="355"/>
                </a:moveTo>
                <a:lnTo>
                  <a:pt x="1189" y="365"/>
                </a:lnTo>
                <a:lnTo>
                  <a:pt x="1173" y="327"/>
                </a:lnTo>
                <a:lnTo>
                  <a:pt x="1201" y="317"/>
                </a:lnTo>
                <a:lnTo>
                  <a:pt x="1217" y="355"/>
                </a:lnTo>
                <a:close/>
                <a:moveTo>
                  <a:pt x="1021" y="266"/>
                </a:moveTo>
                <a:lnTo>
                  <a:pt x="982" y="282"/>
                </a:lnTo>
                <a:lnTo>
                  <a:pt x="969" y="254"/>
                </a:lnTo>
                <a:lnTo>
                  <a:pt x="1007" y="238"/>
                </a:lnTo>
                <a:lnTo>
                  <a:pt x="1021" y="266"/>
                </a:lnTo>
                <a:close/>
                <a:moveTo>
                  <a:pt x="1100" y="73"/>
                </a:moveTo>
                <a:lnTo>
                  <a:pt x="1072" y="83"/>
                </a:lnTo>
                <a:lnTo>
                  <a:pt x="1056" y="45"/>
                </a:lnTo>
                <a:lnTo>
                  <a:pt x="1084" y="35"/>
                </a:lnTo>
                <a:lnTo>
                  <a:pt x="1100" y="73"/>
                </a:lnTo>
                <a:close/>
                <a:moveTo>
                  <a:pt x="1568" y="1992"/>
                </a:moveTo>
                <a:lnTo>
                  <a:pt x="1527" y="1951"/>
                </a:lnTo>
                <a:lnTo>
                  <a:pt x="1492" y="1883"/>
                </a:lnTo>
                <a:lnTo>
                  <a:pt x="1259" y="1883"/>
                </a:lnTo>
                <a:lnTo>
                  <a:pt x="1224" y="1951"/>
                </a:lnTo>
                <a:lnTo>
                  <a:pt x="1186" y="1992"/>
                </a:lnTo>
                <a:lnTo>
                  <a:pt x="1186" y="2168"/>
                </a:lnTo>
                <a:lnTo>
                  <a:pt x="1186" y="2170"/>
                </a:lnTo>
                <a:cubicBezTo>
                  <a:pt x="1185" y="2180"/>
                  <a:pt x="1196" y="2188"/>
                  <a:pt x="1201" y="2187"/>
                </a:cubicBezTo>
                <a:lnTo>
                  <a:pt x="1202" y="2187"/>
                </a:lnTo>
                <a:lnTo>
                  <a:pt x="1259" y="2187"/>
                </a:lnTo>
                <a:lnTo>
                  <a:pt x="1260" y="2187"/>
                </a:lnTo>
                <a:cubicBezTo>
                  <a:pt x="1269" y="2187"/>
                  <a:pt x="1276" y="2174"/>
                  <a:pt x="1275" y="2169"/>
                </a:cubicBezTo>
                <a:lnTo>
                  <a:pt x="1275" y="2168"/>
                </a:lnTo>
                <a:lnTo>
                  <a:pt x="1275" y="2125"/>
                </a:lnTo>
                <a:lnTo>
                  <a:pt x="1476" y="2125"/>
                </a:lnTo>
                <a:lnTo>
                  <a:pt x="1476" y="2168"/>
                </a:lnTo>
                <a:lnTo>
                  <a:pt x="1476" y="2170"/>
                </a:lnTo>
                <a:cubicBezTo>
                  <a:pt x="1475" y="2180"/>
                  <a:pt x="1489" y="2188"/>
                  <a:pt x="1494" y="2187"/>
                </a:cubicBezTo>
                <a:lnTo>
                  <a:pt x="1495" y="2187"/>
                </a:lnTo>
                <a:lnTo>
                  <a:pt x="1549" y="2187"/>
                </a:lnTo>
                <a:lnTo>
                  <a:pt x="1551" y="2187"/>
                </a:lnTo>
                <a:cubicBezTo>
                  <a:pt x="1561" y="2187"/>
                  <a:pt x="1569" y="2174"/>
                  <a:pt x="1568" y="2169"/>
                </a:cubicBezTo>
                <a:lnTo>
                  <a:pt x="1568" y="2168"/>
                </a:lnTo>
                <a:lnTo>
                  <a:pt x="1568" y="1992"/>
                </a:lnTo>
                <a:close/>
                <a:moveTo>
                  <a:pt x="1281" y="1907"/>
                </a:moveTo>
                <a:lnTo>
                  <a:pt x="1470" y="1907"/>
                </a:lnTo>
                <a:lnTo>
                  <a:pt x="1503" y="1970"/>
                </a:lnTo>
                <a:lnTo>
                  <a:pt x="1248" y="1970"/>
                </a:lnTo>
                <a:lnTo>
                  <a:pt x="1281" y="1907"/>
                </a:lnTo>
                <a:close/>
                <a:moveTo>
                  <a:pt x="1294" y="2095"/>
                </a:moveTo>
                <a:lnTo>
                  <a:pt x="1218" y="2095"/>
                </a:lnTo>
                <a:lnTo>
                  <a:pt x="1218" y="2054"/>
                </a:lnTo>
                <a:lnTo>
                  <a:pt x="1294" y="2054"/>
                </a:lnTo>
                <a:lnTo>
                  <a:pt x="1294" y="2095"/>
                </a:lnTo>
                <a:close/>
                <a:moveTo>
                  <a:pt x="1533" y="2095"/>
                </a:moveTo>
                <a:lnTo>
                  <a:pt x="1457" y="2095"/>
                </a:lnTo>
                <a:lnTo>
                  <a:pt x="1457" y="2054"/>
                </a:lnTo>
                <a:lnTo>
                  <a:pt x="1533" y="2054"/>
                </a:lnTo>
                <a:lnTo>
                  <a:pt x="1533" y="2095"/>
                </a:lnTo>
                <a:close/>
                <a:moveTo>
                  <a:pt x="1420" y="3510"/>
                </a:moveTo>
                <a:cubicBezTo>
                  <a:pt x="1425" y="3502"/>
                  <a:pt x="1426" y="3491"/>
                  <a:pt x="1426" y="3491"/>
                </a:cubicBezTo>
                <a:lnTo>
                  <a:pt x="1426" y="3490"/>
                </a:lnTo>
                <a:lnTo>
                  <a:pt x="1426" y="3490"/>
                </a:lnTo>
                <a:lnTo>
                  <a:pt x="1426" y="3488"/>
                </a:lnTo>
                <a:lnTo>
                  <a:pt x="1426" y="3485"/>
                </a:lnTo>
                <a:lnTo>
                  <a:pt x="1425" y="3483"/>
                </a:lnTo>
                <a:cubicBezTo>
                  <a:pt x="1424" y="3478"/>
                  <a:pt x="1418" y="3475"/>
                  <a:pt x="1419" y="3475"/>
                </a:cubicBezTo>
                <a:lnTo>
                  <a:pt x="1418" y="3475"/>
                </a:lnTo>
                <a:lnTo>
                  <a:pt x="1418" y="3475"/>
                </a:lnTo>
                <a:lnTo>
                  <a:pt x="1417" y="3475"/>
                </a:lnTo>
                <a:lnTo>
                  <a:pt x="1416" y="3475"/>
                </a:lnTo>
                <a:lnTo>
                  <a:pt x="1415" y="3475"/>
                </a:lnTo>
                <a:lnTo>
                  <a:pt x="1414" y="3475"/>
                </a:lnTo>
                <a:lnTo>
                  <a:pt x="1413" y="3476"/>
                </a:lnTo>
                <a:lnTo>
                  <a:pt x="1412" y="3476"/>
                </a:lnTo>
                <a:cubicBezTo>
                  <a:pt x="1408" y="3478"/>
                  <a:pt x="1406" y="3487"/>
                  <a:pt x="1406" y="3487"/>
                </a:cubicBezTo>
                <a:lnTo>
                  <a:pt x="1406" y="3488"/>
                </a:lnTo>
                <a:lnTo>
                  <a:pt x="1406" y="3488"/>
                </a:lnTo>
                <a:lnTo>
                  <a:pt x="1406" y="3505"/>
                </a:lnTo>
                <a:lnTo>
                  <a:pt x="1406" y="3506"/>
                </a:lnTo>
                <a:cubicBezTo>
                  <a:pt x="1406" y="3513"/>
                  <a:pt x="1411" y="3523"/>
                  <a:pt x="1411" y="3523"/>
                </a:cubicBezTo>
                <a:lnTo>
                  <a:pt x="1411" y="3524"/>
                </a:lnTo>
                <a:cubicBezTo>
                  <a:pt x="1414" y="3522"/>
                  <a:pt x="1419" y="3511"/>
                  <a:pt x="1419" y="3511"/>
                </a:cubicBezTo>
                <a:lnTo>
                  <a:pt x="1419" y="3511"/>
                </a:lnTo>
                <a:lnTo>
                  <a:pt x="1420" y="3510"/>
                </a:lnTo>
                <a:close/>
                <a:moveTo>
                  <a:pt x="1341" y="3523"/>
                </a:moveTo>
                <a:cubicBezTo>
                  <a:pt x="1343" y="3524"/>
                  <a:pt x="1345" y="3526"/>
                  <a:pt x="1348" y="3528"/>
                </a:cubicBezTo>
                <a:lnTo>
                  <a:pt x="1349" y="3528"/>
                </a:lnTo>
                <a:lnTo>
                  <a:pt x="1350" y="3529"/>
                </a:lnTo>
                <a:lnTo>
                  <a:pt x="1351" y="3530"/>
                </a:lnTo>
                <a:lnTo>
                  <a:pt x="1352" y="3531"/>
                </a:lnTo>
                <a:cubicBezTo>
                  <a:pt x="1347" y="3518"/>
                  <a:pt x="1338" y="3505"/>
                  <a:pt x="1336" y="3502"/>
                </a:cubicBezTo>
                <a:lnTo>
                  <a:pt x="1336" y="3501"/>
                </a:lnTo>
                <a:lnTo>
                  <a:pt x="1335" y="3501"/>
                </a:lnTo>
                <a:cubicBezTo>
                  <a:pt x="1333" y="3505"/>
                  <a:pt x="1332" y="3511"/>
                  <a:pt x="1333" y="3511"/>
                </a:cubicBezTo>
                <a:lnTo>
                  <a:pt x="1333" y="3510"/>
                </a:lnTo>
                <a:lnTo>
                  <a:pt x="1333" y="3511"/>
                </a:lnTo>
                <a:lnTo>
                  <a:pt x="1333" y="3512"/>
                </a:lnTo>
                <a:lnTo>
                  <a:pt x="1333" y="3514"/>
                </a:lnTo>
                <a:lnTo>
                  <a:pt x="1333" y="3516"/>
                </a:lnTo>
                <a:cubicBezTo>
                  <a:pt x="1335" y="3520"/>
                  <a:pt x="1340" y="3523"/>
                  <a:pt x="1340" y="3523"/>
                </a:cubicBezTo>
                <a:lnTo>
                  <a:pt x="1341" y="3523"/>
                </a:lnTo>
                <a:close/>
                <a:moveTo>
                  <a:pt x="1469" y="3575"/>
                </a:moveTo>
                <a:cubicBezTo>
                  <a:pt x="1472" y="3575"/>
                  <a:pt x="1478" y="3573"/>
                  <a:pt x="1477" y="3574"/>
                </a:cubicBezTo>
                <a:lnTo>
                  <a:pt x="1477" y="3573"/>
                </a:lnTo>
                <a:cubicBezTo>
                  <a:pt x="1478" y="3573"/>
                  <a:pt x="1487" y="3572"/>
                  <a:pt x="1486" y="3572"/>
                </a:cubicBezTo>
                <a:lnTo>
                  <a:pt x="1486" y="3572"/>
                </a:lnTo>
                <a:lnTo>
                  <a:pt x="1487" y="3572"/>
                </a:lnTo>
                <a:lnTo>
                  <a:pt x="1488" y="3572"/>
                </a:lnTo>
                <a:cubicBezTo>
                  <a:pt x="1497" y="3566"/>
                  <a:pt x="1502" y="3556"/>
                  <a:pt x="1502" y="3555"/>
                </a:cubicBezTo>
                <a:lnTo>
                  <a:pt x="1501" y="3554"/>
                </a:lnTo>
                <a:lnTo>
                  <a:pt x="1501" y="3554"/>
                </a:lnTo>
                <a:lnTo>
                  <a:pt x="1501" y="3552"/>
                </a:lnTo>
                <a:lnTo>
                  <a:pt x="1501" y="3551"/>
                </a:lnTo>
                <a:lnTo>
                  <a:pt x="1501" y="3550"/>
                </a:lnTo>
                <a:cubicBezTo>
                  <a:pt x="1499" y="3546"/>
                  <a:pt x="1490" y="3539"/>
                  <a:pt x="1491" y="3540"/>
                </a:cubicBezTo>
                <a:lnTo>
                  <a:pt x="1490" y="3540"/>
                </a:lnTo>
                <a:lnTo>
                  <a:pt x="1489" y="3539"/>
                </a:lnTo>
                <a:lnTo>
                  <a:pt x="1488" y="3539"/>
                </a:lnTo>
                <a:lnTo>
                  <a:pt x="1487" y="3539"/>
                </a:lnTo>
                <a:lnTo>
                  <a:pt x="1486" y="3539"/>
                </a:lnTo>
                <a:cubicBezTo>
                  <a:pt x="1473" y="3539"/>
                  <a:pt x="1457" y="3568"/>
                  <a:pt x="1455" y="3572"/>
                </a:cubicBezTo>
                <a:cubicBezTo>
                  <a:pt x="1459" y="3575"/>
                  <a:pt x="1467" y="3575"/>
                  <a:pt x="1467" y="3575"/>
                </a:cubicBezTo>
                <a:lnTo>
                  <a:pt x="1468" y="3575"/>
                </a:lnTo>
                <a:lnTo>
                  <a:pt x="1469" y="3575"/>
                </a:lnTo>
                <a:close/>
                <a:moveTo>
                  <a:pt x="1439" y="3583"/>
                </a:moveTo>
                <a:cubicBezTo>
                  <a:pt x="1424" y="3577"/>
                  <a:pt x="1406" y="3561"/>
                  <a:pt x="1406" y="3555"/>
                </a:cubicBezTo>
                <a:cubicBezTo>
                  <a:pt x="1405" y="3552"/>
                  <a:pt x="1400" y="3544"/>
                  <a:pt x="1400" y="3545"/>
                </a:cubicBezTo>
                <a:lnTo>
                  <a:pt x="1401" y="3545"/>
                </a:lnTo>
                <a:lnTo>
                  <a:pt x="1376" y="3553"/>
                </a:lnTo>
                <a:cubicBezTo>
                  <a:pt x="1390" y="3594"/>
                  <a:pt x="1396" y="3666"/>
                  <a:pt x="1398" y="3694"/>
                </a:cubicBezTo>
                <a:lnTo>
                  <a:pt x="1398" y="3696"/>
                </a:lnTo>
                <a:lnTo>
                  <a:pt x="1397" y="3697"/>
                </a:lnTo>
                <a:lnTo>
                  <a:pt x="1397" y="3698"/>
                </a:lnTo>
                <a:lnTo>
                  <a:pt x="1395" y="3700"/>
                </a:lnTo>
                <a:lnTo>
                  <a:pt x="1439" y="3700"/>
                </a:lnTo>
                <a:cubicBezTo>
                  <a:pt x="1433" y="3682"/>
                  <a:pt x="1429" y="3652"/>
                  <a:pt x="1430" y="3640"/>
                </a:cubicBezTo>
                <a:lnTo>
                  <a:pt x="1430" y="3639"/>
                </a:lnTo>
                <a:lnTo>
                  <a:pt x="1430" y="3638"/>
                </a:lnTo>
                <a:lnTo>
                  <a:pt x="1430" y="3637"/>
                </a:lnTo>
                <a:lnTo>
                  <a:pt x="1430" y="3636"/>
                </a:lnTo>
                <a:lnTo>
                  <a:pt x="1430" y="3635"/>
                </a:lnTo>
                <a:lnTo>
                  <a:pt x="1430" y="3633"/>
                </a:lnTo>
                <a:lnTo>
                  <a:pt x="1430" y="3632"/>
                </a:lnTo>
                <a:cubicBezTo>
                  <a:pt x="1429" y="3615"/>
                  <a:pt x="1435" y="3590"/>
                  <a:pt x="1439" y="3583"/>
                </a:cubicBezTo>
                <a:close/>
                <a:moveTo>
                  <a:pt x="1495" y="3718"/>
                </a:moveTo>
                <a:lnTo>
                  <a:pt x="1340" y="3718"/>
                </a:lnTo>
                <a:lnTo>
                  <a:pt x="1338" y="3718"/>
                </a:lnTo>
                <a:lnTo>
                  <a:pt x="1336" y="3718"/>
                </a:lnTo>
                <a:lnTo>
                  <a:pt x="1334" y="3718"/>
                </a:lnTo>
                <a:lnTo>
                  <a:pt x="1332" y="3719"/>
                </a:lnTo>
                <a:cubicBezTo>
                  <a:pt x="1326" y="3721"/>
                  <a:pt x="1324" y="3730"/>
                  <a:pt x="1324" y="3731"/>
                </a:cubicBezTo>
                <a:lnTo>
                  <a:pt x="1324" y="3732"/>
                </a:lnTo>
                <a:lnTo>
                  <a:pt x="1324" y="3734"/>
                </a:lnTo>
                <a:lnTo>
                  <a:pt x="1324" y="3735"/>
                </a:lnTo>
                <a:lnTo>
                  <a:pt x="1324" y="3737"/>
                </a:lnTo>
                <a:lnTo>
                  <a:pt x="1324" y="3739"/>
                </a:lnTo>
                <a:cubicBezTo>
                  <a:pt x="1326" y="3745"/>
                  <a:pt x="1336" y="3750"/>
                  <a:pt x="1338" y="3750"/>
                </a:cubicBezTo>
                <a:lnTo>
                  <a:pt x="1339" y="3750"/>
                </a:lnTo>
                <a:lnTo>
                  <a:pt x="1340" y="3750"/>
                </a:lnTo>
                <a:lnTo>
                  <a:pt x="1495" y="3750"/>
                </a:lnTo>
                <a:lnTo>
                  <a:pt x="1498" y="3750"/>
                </a:lnTo>
                <a:lnTo>
                  <a:pt x="1500" y="3750"/>
                </a:lnTo>
                <a:lnTo>
                  <a:pt x="1502" y="3749"/>
                </a:lnTo>
                <a:lnTo>
                  <a:pt x="1503" y="3748"/>
                </a:lnTo>
                <a:cubicBezTo>
                  <a:pt x="1509" y="3745"/>
                  <a:pt x="1512" y="3736"/>
                  <a:pt x="1512" y="3736"/>
                </a:cubicBezTo>
                <a:lnTo>
                  <a:pt x="1512" y="3735"/>
                </a:lnTo>
                <a:lnTo>
                  <a:pt x="1512" y="3734"/>
                </a:lnTo>
                <a:lnTo>
                  <a:pt x="1512" y="3732"/>
                </a:lnTo>
                <a:lnTo>
                  <a:pt x="1512" y="3730"/>
                </a:lnTo>
                <a:lnTo>
                  <a:pt x="1512" y="3728"/>
                </a:lnTo>
                <a:cubicBezTo>
                  <a:pt x="1510" y="3721"/>
                  <a:pt x="1500" y="3717"/>
                  <a:pt x="1498" y="3718"/>
                </a:cubicBezTo>
                <a:lnTo>
                  <a:pt x="1497" y="3718"/>
                </a:lnTo>
                <a:lnTo>
                  <a:pt x="1495" y="3718"/>
                </a:lnTo>
                <a:close/>
                <a:moveTo>
                  <a:pt x="1493" y="3760"/>
                </a:moveTo>
                <a:lnTo>
                  <a:pt x="1344" y="3760"/>
                </a:lnTo>
                <a:lnTo>
                  <a:pt x="1343" y="3760"/>
                </a:lnTo>
                <a:cubicBezTo>
                  <a:pt x="1335" y="3759"/>
                  <a:pt x="1328" y="3769"/>
                  <a:pt x="1328" y="3771"/>
                </a:cubicBezTo>
                <a:lnTo>
                  <a:pt x="1328" y="3772"/>
                </a:lnTo>
                <a:lnTo>
                  <a:pt x="1328" y="3773"/>
                </a:lnTo>
                <a:lnTo>
                  <a:pt x="1328" y="3775"/>
                </a:lnTo>
                <a:lnTo>
                  <a:pt x="1328" y="3777"/>
                </a:lnTo>
                <a:lnTo>
                  <a:pt x="1329" y="3778"/>
                </a:lnTo>
                <a:cubicBezTo>
                  <a:pt x="1331" y="3785"/>
                  <a:pt x="1341" y="3790"/>
                  <a:pt x="1342" y="3790"/>
                </a:cubicBezTo>
                <a:lnTo>
                  <a:pt x="1343" y="3790"/>
                </a:lnTo>
                <a:lnTo>
                  <a:pt x="1344" y="3790"/>
                </a:lnTo>
                <a:lnTo>
                  <a:pt x="1493" y="3790"/>
                </a:lnTo>
                <a:lnTo>
                  <a:pt x="1494" y="3790"/>
                </a:lnTo>
                <a:lnTo>
                  <a:pt x="1496" y="3790"/>
                </a:lnTo>
                <a:cubicBezTo>
                  <a:pt x="1503" y="3788"/>
                  <a:pt x="1509" y="3776"/>
                  <a:pt x="1509" y="3775"/>
                </a:cubicBezTo>
                <a:lnTo>
                  <a:pt x="1509" y="3773"/>
                </a:lnTo>
                <a:lnTo>
                  <a:pt x="1509" y="3772"/>
                </a:lnTo>
                <a:lnTo>
                  <a:pt x="1509" y="3770"/>
                </a:lnTo>
                <a:lnTo>
                  <a:pt x="1508" y="3769"/>
                </a:lnTo>
                <a:lnTo>
                  <a:pt x="1507" y="3768"/>
                </a:lnTo>
                <a:cubicBezTo>
                  <a:pt x="1505" y="3762"/>
                  <a:pt x="1495" y="3759"/>
                  <a:pt x="1494" y="3760"/>
                </a:cubicBezTo>
                <a:lnTo>
                  <a:pt x="1493" y="3760"/>
                </a:lnTo>
                <a:close/>
                <a:moveTo>
                  <a:pt x="1455" y="3794"/>
                </a:moveTo>
                <a:lnTo>
                  <a:pt x="1382" y="3794"/>
                </a:lnTo>
                <a:lnTo>
                  <a:pt x="1380" y="3794"/>
                </a:lnTo>
                <a:lnTo>
                  <a:pt x="1378" y="3794"/>
                </a:lnTo>
                <a:lnTo>
                  <a:pt x="1376" y="3795"/>
                </a:lnTo>
                <a:lnTo>
                  <a:pt x="1375" y="3795"/>
                </a:lnTo>
                <a:cubicBezTo>
                  <a:pt x="1370" y="3797"/>
                  <a:pt x="1367" y="3806"/>
                  <a:pt x="1368" y="3806"/>
                </a:cubicBezTo>
                <a:lnTo>
                  <a:pt x="1368" y="3808"/>
                </a:lnTo>
                <a:lnTo>
                  <a:pt x="1368" y="3809"/>
                </a:lnTo>
                <a:lnTo>
                  <a:pt x="1368" y="3810"/>
                </a:lnTo>
                <a:lnTo>
                  <a:pt x="1369" y="3812"/>
                </a:lnTo>
                <a:lnTo>
                  <a:pt x="1369" y="3813"/>
                </a:lnTo>
                <a:cubicBezTo>
                  <a:pt x="1372" y="3817"/>
                  <a:pt x="1379" y="3819"/>
                  <a:pt x="1380" y="3819"/>
                </a:cubicBezTo>
                <a:lnTo>
                  <a:pt x="1380" y="3819"/>
                </a:lnTo>
                <a:lnTo>
                  <a:pt x="1382" y="3819"/>
                </a:lnTo>
                <a:lnTo>
                  <a:pt x="1455" y="3819"/>
                </a:lnTo>
                <a:lnTo>
                  <a:pt x="1457" y="3819"/>
                </a:lnTo>
                <a:lnTo>
                  <a:pt x="1459" y="3819"/>
                </a:lnTo>
                <a:cubicBezTo>
                  <a:pt x="1464" y="3818"/>
                  <a:pt x="1469" y="3811"/>
                  <a:pt x="1468" y="3811"/>
                </a:cubicBezTo>
                <a:lnTo>
                  <a:pt x="1468" y="3811"/>
                </a:lnTo>
                <a:lnTo>
                  <a:pt x="1469" y="3810"/>
                </a:lnTo>
                <a:lnTo>
                  <a:pt x="1469" y="3808"/>
                </a:lnTo>
                <a:lnTo>
                  <a:pt x="1469" y="3806"/>
                </a:lnTo>
                <a:lnTo>
                  <a:pt x="1469" y="3804"/>
                </a:lnTo>
                <a:lnTo>
                  <a:pt x="1468" y="3802"/>
                </a:lnTo>
                <a:lnTo>
                  <a:pt x="1467" y="3801"/>
                </a:lnTo>
                <a:cubicBezTo>
                  <a:pt x="1465" y="3796"/>
                  <a:pt x="1457" y="3793"/>
                  <a:pt x="1457" y="3794"/>
                </a:cubicBezTo>
                <a:lnTo>
                  <a:pt x="1456" y="3794"/>
                </a:lnTo>
                <a:lnTo>
                  <a:pt x="1455" y="3794"/>
                </a:lnTo>
                <a:close/>
                <a:moveTo>
                  <a:pt x="1529" y="3368"/>
                </a:moveTo>
                <a:cubicBezTo>
                  <a:pt x="1512" y="3346"/>
                  <a:pt x="1468" y="3324"/>
                  <a:pt x="1420" y="3325"/>
                </a:cubicBezTo>
                <a:lnTo>
                  <a:pt x="1417" y="3325"/>
                </a:lnTo>
                <a:lnTo>
                  <a:pt x="1415" y="3325"/>
                </a:lnTo>
                <a:lnTo>
                  <a:pt x="1413" y="3325"/>
                </a:lnTo>
                <a:cubicBezTo>
                  <a:pt x="1402" y="3327"/>
                  <a:pt x="1387" y="3329"/>
                  <a:pt x="1382" y="3330"/>
                </a:cubicBezTo>
                <a:lnTo>
                  <a:pt x="1382" y="3330"/>
                </a:lnTo>
                <a:lnTo>
                  <a:pt x="1381" y="3330"/>
                </a:lnTo>
                <a:lnTo>
                  <a:pt x="1381" y="3330"/>
                </a:lnTo>
                <a:lnTo>
                  <a:pt x="1380" y="3330"/>
                </a:lnTo>
                <a:cubicBezTo>
                  <a:pt x="1326" y="3327"/>
                  <a:pt x="1289" y="3361"/>
                  <a:pt x="1251" y="3483"/>
                </a:cubicBezTo>
                <a:lnTo>
                  <a:pt x="1250" y="3486"/>
                </a:lnTo>
                <a:cubicBezTo>
                  <a:pt x="1250" y="3537"/>
                  <a:pt x="1279" y="3582"/>
                  <a:pt x="1284" y="3590"/>
                </a:cubicBezTo>
                <a:lnTo>
                  <a:pt x="1285" y="3591"/>
                </a:lnTo>
                <a:lnTo>
                  <a:pt x="1285" y="3591"/>
                </a:lnTo>
                <a:lnTo>
                  <a:pt x="1285" y="3592"/>
                </a:lnTo>
                <a:lnTo>
                  <a:pt x="1286" y="3592"/>
                </a:lnTo>
                <a:cubicBezTo>
                  <a:pt x="1295" y="3605"/>
                  <a:pt x="1313" y="3656"/>
                  <a:pt x="1314" y="3676"/>
                </a:cubicBezTo>
                <a:cubicBezTo>
                  <a:pt x="1316" y="3700"/>
                  <a:pt x="1328" y="3700"/>
                  <a:pt x="1329" y="3700"/>
                </a:cubicBezTo>
                <a:lnTo>
                  <a:pt x="1330" y="3700"/>
                </a:lnTo>
                <a:lnTo>
                  <a:pt x="1330" y="3700"/>
                </a:lnTo>
                <a:lnTo>
                  <a:pt x="1330" y="3700"/>
                </a:lnTo>
                <a:lnTo>
                  <a:pt x="1330" y="3700"/>
                </a:lnTo>
                <a:lnTo>
                  <a:pt x="1385" y="3700"/>
                </a:lnTo>
                <a:cubicBezTo>
                  <a:pt x="1383" y="3691"/>
                  <a:pt x="1382" y="3673"/>
                  <a:pt x="1382" y="3668"/>
                </a:cubicBezTo>
                <a:lnTo>
                  <a:pt x="1381" y="3667"/>
                </a:lnTo>
                <a:lnTo>
                  <a:pt x="1381" y="3666"/>
                </a:lnTo>
                <a:lnTo>
                  <a:pt x="1381" y="3664"/>
                </a:lnTo>
                <a:lnTo>
                  <a:pt x="1381" y="3663"/>
                </a:lnTo>
                <a:cubicBezTo>
                  <a:pt x="1379" y="3627"/>
                  <a:pt x="1371" y="3578"/>
                  <a:pt x="1360" y="3556"/>
                </a:cubicBezTo>
                <a:lnTo>
                  <a:pt x="1360" y="3551"/>
                </a:lnTo>
                <a:cubicBezTo>
                  <a:pt x="1356" y="3549"/>
                  <a:pt x="1350" y="3547"/>
                  <a:pt x="1350" y="3547"/>
                </a:cubicBezTo>
                <a:lnTo>
                  <a:pt x="1349" y="3546"/>
                </a:lnTo>
                <a:cubicBezTo>
                  <a:pt x="1345" y="3545"/>
                  <a:pt x="1337" y="3542"/>
                  <a:pt x="1338" y="3542"/>
                </a:cubicBezTo>
                <a:cubicBezTo>
                  <a:pt x="1326" y="3540"/>
                  <a:pt x="1312" y="3520"/>
                  <a:pt x="1313" y="3513"/>
                </a:cubicBezTo>
                <a:lnTo>
                  <a:pt x="1313" y="3512"/>
                </a:lnTo>
                <a:lnTo>
                  <a:pt x="1313" y="3511"/>
                </a:lnTo>
                <a:cubicBezTo>
                  <a:pt x="1313" y="3500"/>
                  <a:pt x="1324" y="3484"/>
                  <a:pt x="1328" y="3484"/>
                </a:cubicBezTo>
                <a:lnTo>
                  <a:pt x="1328" y="3484"/>
                </a:lnTo>
                <a:lnTo>
                  <a:pt x="1329" y="3484"/>
                </a:lnTo>
                <a:lnTo>
                  <a:pt x="1330" y="3484"/>
                </a:lnTo>
                <a:lnTo>
                  <a:pt x="1330" y="3484"/>
                </a:lnTo>
                <a:lnTo>
                  <a:pt x="1331" y="3484"/>
                </a:lnTo>
                <a:lnTo>
                  <a:pt x="1332" y="3484"/>
                </a:lnTo>
                <a:cubicBezTo>
                  <a:pt x="1346" y="3483"/>
                  <a:pt x="1365" y="3517"/>
                  <a:pt x="1368" y="3526"/>
                </a:cubicBezTo>
                <a:lnTo>
                  <a:pt x="1368" y="3527"/>
                </a:lnTo>
                <a:lnTo>
                  <a:pt x="1369" y="3528"/>
                </a:lnTo>
                <a:lnTo>
                  <a:pt x="1369" y="3529"/>
                </a:lnTo>
                <a:lnTo>
                  <a:pt x="1369" y="3530"/>
                </a:lnTo>
                <a:lnTo>
                  <a:pt x="1370" y="3533"/>
                </a:lnTo>
                <a:lnTo>
                  <a:pt x="1370" y="3534"/>
                </a:lnTo>
                <a:lnTo>
                  <a:pt x="1371" y="3535"/>
                </a:lnTo>
                <a:lnTo>
                  <a:pt x="1371" y="3536"/>
                </a:lnTo>
                <a:lnTo>
                  <a:pt x="1371" y="3537"/>
                </a:lnTo>
                <a:lnTo>
                  <a:pt x="1372" y="3537"/>
                </a:lnTo>
                <a:lnTo>
                  <a:pt x="1373" y="3537"/>
                </a:lnTo>
                <a:lnTo>
                  <a:pt x="1374" y="3537"/>
                </a:lnTo>
                <a:lnTo>
                  <a:pt x="1375" y="3537"/>
                </a:lnTo>
                <a:cubicBezTo>
                  <a:pt x="1383" y="3537"/>
                  <a:pt x="1396" y="3534"/>
                  <a:pt x="1398" y="3532"/>
                </a:cubicBezTo>
                <a:cubicBezTo>
                  <a:pt x="1393" y="3521"/>
                  <a:pt x="1390" y="3501"/>
                  <a:pt x="1390" y="3494"/>
                </a:cubicBezTo>
                <a:lnTo>
                  <a:pt x="1390" y="3492"/>
                </a:lnTo>
                <a:lnTo>
                  <a:pt x="1390" y="3491"/>
                </a:lnTo>
                <a:lnTo>
                  <a:pt x="1390" y="3490"/>
                </a:lnTo>
                <a:cubicBezTo>
                  <a:pt x="1389" y="3474"/>
                  <a:pt x="1402" y="3459"/>
                  <a:pt x="1409" y="3458"/>
                </a:cubicBezTo>
                <a:lnTo>
                  <a:pt x="1411" y="3458"/>
                </a:lnTo>
                <a:lnTo>
                  <a:pt x="1412" y="3457"/>
                </a:lnTo>
                <a:lnTo>
                  <a:pt x="1414" y="3457"/>
                </a:lnTo>
                <a:lnTo>
                  <a:pt x="1415" y="3456"/>
                </a:lnTo>
                <a:lnTo>
                  <a:pt x="1416" y="3456"/>
                </a:lnTo>
                <a:lnTo>
                  <a:pt x="1417" y="3456"/>
                </a:lnTo>
                <a:lnTo>
                  <a:pt x="1418" y="3456"/>
                </a:lnTo>
                <a:cubicBezTo>
                  <a:pt x="1430" y="3456"/>
                  <a:pt x="1439" y="3480"/>
                  <a:pt x="1439" y="3486"/>
                </a:cubicBezTo>
                <a:lnTo>
                  <a:pt x="1439" y="3488"/>
                </a:lnTo>
                <a:lnTo>
                  <a:pt x="1439" y="3489"/>
                </a:lnTo>
                <a:lnTo>
                  <a:pt x="1439" y="3490"/>
                </a:lnTo>
                <a:cubicBezTo>
                  <a:pt x="1440" y="3508"/>
                  <a:pt x="1426" y="3529"/>
                  <a:pt x="1415" y="3537"/>
                </a:cubicBezTo>
                <a:lnTo>
                  <a:pt x="1416" y="3538"/>
                </a:lnTo>
                <a:lnTo>
                  <a:pt x="1416" y="3539"/>
                </a:lnTo>
                <a:lnTo>
                  <a:pt x="1417" y="3541"/>
                </a:lnTo>
                <a:lnTo>
                  <a:pt x="1418" y="3542"/>
                </a:lnTo>
                <a:lnTo>
                  <a:pt x="1418" y="3543"/>
                </a:lnTo>
                <a:lnTo>
                  <a:pt x="1419" y="3544"/>
                </a:lnTo>
                <a:lnTo>
                  <a:pt x="1420" y="3545"/>
                </a:lnTo>
                <a:cubicBezTo>
                  <a:pt x="1424" y="3553"/>
                  <a:pt x="1440" y="3567"/>
                  <a:pt x="1444" y="3570"/>
                </a:cubicBezTo>
                <a:cubicBezTo>
                  <a:pt x="1446" y="3561"/>
                  <a:pt x="1454" y="3552"/>
                  <a:pt x="1455" y="3551"/>
                </a:cubicBezTo>
                <a:lnTo>
                  <a:pt x="1456" y="3550"/>
                </a:lnTo>
                <a:cubicBezTo>
                  <a:pt x="1462" y="3539"/>
                  <a:pt x="1481" y="3522"/>
                  <a:pt x="1489" y="3523"/>
                </a:cubicBezTo>
                <a:lnTo>
                  <a:pt x="1490" y="3523"/>
                </a:lnTo>
                <a:lnTo>
                  <a:pt x="1491" y="3523"/>
                </a:lnTo>
                <a:lnTo>
                  <a:pt x="1492" y="3523"/>
                </a:lnTo>
                <a:cubicBezTo>
                  <a:pt x="1505" y="3523"/>
                  <a:pt x="1519" y="3544"/>
                  <a:pt x="1518" y="3550"/>
                </a:cubicBezTo>
                <a:cubicBezTo>
                  <a:pt x="1520" y="3574"/>
                  <a:pt x="1490" y="3591"/>
                  <a:pt x="1476" y="3589"/>
                </a:cubicBezTo>
                <a:lnTo>
                  <a:pt x="1475" y="3589"/>
                </a:lnTo>
                <a:lnTo>
                  <a:pt x="1474" y="3589"/>
                </a:lnTo>
                <a:lnTo>
                  <a:pt x="1472" y="3589"/>
                </a:lnTo>
                <a:lnTo>
                  <a:pt x="1471" y="3589"/>
                </a:lnTo>
                <a:lnTo>
                  <a:pt x="1470" y="3589"/>
                </a:lnTo>
                <a:cubicBezTo>
                  <a:pt x="1463" y="3589"/>
                  <a:pt x="1451" y="3587"/>
                  <a:pt x="1450" y="3586"/>
                </a:cubicBezTo>
                <a:cubicBezTo>
                  <a:pt x="1447" y="3591"/>
                  <a:pt x="1447" y="3600"/>
                  <a:pt x="1447" y="3601"/>
                </a:cubicBezTo>
                <a:lnTo>
                  <a:pt x="1447" y="3602"/>
                </a:lnTo>
                <a:lnTo>
                  <a:pt x="1447" y="3602"/>
                </a:lnTo>
                <a:lnTo>
                  <a:pt x="1447" y="3603"/>
                </a:lnTo>
                <a:cubicBezTo>
                  <a:pt x="1446" y="3612"/>
                  <a:pt x="1446" y="3627"/>
                  <a:pt x="1446" y="3632"/>
                </a:cubicBezTo>
                <a:lnTo>
                  <a:pt x="1446" y="3632"/>
                </a:lnTo>
                <a:lnTo>
                  <a:pt x="1446" y="3633"/>
                </a:lnTo>
                <a:lnTo>
                  <a:pt x="1446" y="3634"/>
                </a:lnTo>
                <a:lnTo>
                  <a:pt x="1446" y="3635"/>
                </a:lnTo>
                <a:lnTo>
                  <a:pt x="1446" y="3636"/>
                </a:lnTo>
                <a:lnTo>
                  <a:pt x="1446" y="3637"/>
                </a:lnTo>
                <a:cubicBezTo>
                  <a:pt x="1445" y="3656"/>
                  <a:pt x="1450" y="3682"/>
                  <a:pt x="1455" y="3695"/>
                </a:cubicBezTo>
                <a:lnTo>
                  <a:pt x="1455" y="3700"/>
                </a:lnTo>
                <a:lnTo>
                  <a:pt x="1501" y="3700"/>
                </a:lnTo>
                <a:lnTo>
                  <a:pt x="1501" y="3700"/>
                </a:lnTo>
                <a:lnTo>
                  <a:pt x="1502" y="3700"/>
                </a:lnTo>
                <a:lnTo>
                  <a:pt x="1502" y="3700"/>
                </a:lnTo>
                <a:lnTo>
                  <a:pt x="1502" y="3700"/>
                </a:lnTo>
                <a:lnTo>
                  <a:pt x="1502" y="3701"/>
                </a:lnTo>
                <a:lnTo>
                  <a:pt x="1503" y="3701"/>
                </a:lnTo>
                <a:lnTo>
                  <a:pt x="1503" y="3701"/>
                </a:lnTo>
                <a:lnTo>
                  <a:pt x="1503" y="3701"/>
                </a:lnTo>
                <a:lnTo>
                  <a:pt x="1504" y="3701"/>
                </a:lnTo>
                <a:cubicBezTo>
                  <a:pt x="1508" y="3701"/>
                  <a:pt x="1518" y="3682"/>
                  <a:pt x="1518" y="3673"/>
                </a:cubicBezTo>
                <a:cubicBezTo>
                  <a:pt x="1522" y="3642"/>
                  <a:pt x="1542" y="3596"/>
                  <a:pt x="1548" y="3589"/>
                </a:cubicBezTo>
                <a:cubicBezTo>
                  <a:pt x="1558" y="3578"/>
                  <a:pt x="1582" y="3522"/>
                  <a:pt x="1581" y="3489"/>
                </a:cubicBezTo>
                <a:lnTo>
                  <a:pt x="1581" y="3488"/>
                </a:lnTo>
                <a:lnTo>
                  <a:pt x="1581" y="3485"/>
                </a:lnTo>
                <a:lnTo>
                  <a:pt x="1581" y="3483"/>
                </a:lnTo>
                <a:lnTo>
                  <a:pt x="1581" y="3482"/>
                </a:lnTo>
                <a:lnTo>
                  <a:pt x="1581" y="3480"/>
                </a:lnTo>
                <a:lnTo>
                  <a:pt x="1581" y="3478"/>
                </a:lnTo>
                <a:lnTo>
                  <a:pt x="1581" y="3477"/>
                </a:lnTo>
                <a:cubicBezTo>
                  <a:pt x="1583" y="3444"/>
                  <a:pt x="1553" y="3390"/>
                  <a:pt x="1529" y="3368"/>
                </a:cubicBezTo>
                <a:close/>
                <a:moveTo>
                  <a:pt x="2603" y="2310"/>
                </a:moveTo>
                <a:lnTo>
                  <a:pt x="2437" y="2557"/>
                </a:lnTo>
                <a:lnTo>
                  <a:pt x="2437" y="2560"/>
                </a:lnTo>
                <a:lnTo>
                  <a:pt x="2590" y="2661"/>
                </a:lnTo>
                <a:lnTo>
                  <a:pt x="2590" y="2663"/>
                </a:lnTo>
                <a:lnTo>
                  <a:pt x="2592" y="2661"/>
                </a:lnTo>
                <a:lnTo>
                  <a:pt x="2757" y="2413"/>
                </a:lnTo>
                <a:lnTo>
                  <a:pt x="2757" y="2410"/>
                </a:lnTo>
                <a:lnTo>
                  <a:pt x="2719" y="2386"/>
                </a:lnTo>
                <a:lnTo>
                  <a:pt x="2735" y="2362"/>
                </a:lnTo>
                <a:lnTo>
                  <a:pt x="2739" y="2362"/>
                </a:lnTo>
                <a:lnTo>
                  <a:pt x="2735" y="2359"/>
                </a:lnTo>
                <a:lnTo>
                  <a:pt x="2659" y="2310"/>
                </a:lnTo>
                <a:lnTo>
                  <a:pt x="2659" y="2307"/>
                </a:lnTo>
                <a:lnTo>
                  <a:pt x="2641" y="2335"/>
                </a:lnTo>
                <a:lnTo>
                  <a:pt x="2606" y="2310"/>
                </a:lnTo>
                <a:lnTo>
                  <a:pt x="2603" y="2310"/>
                </a:lnTo>
                <a:close/>
                <a:moveTo>
                  <a:pt x="2633" y="2552"/>
                </a:moveTo>
                <a:lnTo>
                  <a:pt x="2524" y="2478"/>
                </a:lnTo>
                <a:lnTo>
                  <a:pt x="2562" y="2422"/>
                </a:lnTo>
                <a:lnTo>
                  <a:pt x="2671" y="2492"/>
                </a:lnTo>
                <a:lnTo>
                  <a:pt x="2633" y="2552"/>
                </a:lnTo>
                <a:close/>
                <a:moveTo>
                  <a:pt x="2584" y="2623"/>
                </a:moveTo>
                <a:lnTo>
                  <a:pt x="2475" y="2549"/>
                </a:lnTo>
                <a:lnTo>
                  <a:pt x="2513" y="2492"/>
                </a:lnTo>
                <a:lnTo>
                  <a:pt x="2622" y="2565"/>
                </a:lnTo>
                <a:lnTo>
                  <a:pt x="2584" y="2623"/>
                </a:lnTo>
                <a:close/>
                <a:moveTo>
                  <a:pt x="2856" y="2149"/>
                </a:moveTo>
                <a:cubicBezTo>
                  <a:pt x="2844" y="2157"/>
                  <a:pt x="2822" y="2163"/>
                  <a:pt x="2811" y="2162"/>
                </a:cubicBezTo>
                <a:lnTo>
                  <a:pt x="2810" y="2162"/>
                </a:lnTo>
                <a:lnTo>
                  <a:pt x="2810" y="2162"/>
                </a:lnTo>
                <a:lnTo>
                  <a:pt x="2793" y="2162"/>
                </a:lnTo>
                <a:cubicBezTo>
                  <a:pt x="2781" y="2173"/>
                  <a:pt x="2774" y="2194"/>
                  <a:pt x="2775" y="2203"/>
                </a:cubicBezTo>
                <a:lnTo>
                  <a:pt x="2775" y="2203"/>
                </a:lnTo>
                <a:lnTo>
                  <a:pt x="2775" y="2204"/>
                </a:lnTo>
                <a:lnTo>
                  <a:pt x="2775" y="2206"/>
                </a:lnTo>
                <a:lnTo>
                  <a:pt x="2775" y="2207"/>
                </a:lnTo>
                <a:cubicBezTo>
                  <a:pt x="2774" y="2227"/>
                  <a:pt x="2795" y="2244"/>
                  <a:pt x="2806" y="2243"/>
                </a:cubicBezTo>
                <a:lnTo>
                  <a:pt x="2807" y="2243"/>
                </a:lnTo>
                <a:lnTo>
                  <a:pt x="2808" y="2243"/>
                </a:lnTo>
                <a:lnTo>
                  <a:pt x="2810" y="2243"/>
                </a:lnTo>
                <a:lnTo>
                  <a:pt x="2811" y="2243"/>
                </a:lnTo>
                <a:lnTo>
                  <a:pt x="2812" y="2243"/>
                </a:lnTo>
                <a:lnTo>
                  <a:pt x="2814" y="2243"/>
                </a:lnTo>
                <a:cubicBezTo>
                  <a:pt x="2841" y="2243"/>
                  <a:pt x="2874" y="2202"/>
                  <a:pt x="2873" y="2182"/>
                </a:cubicBezTo>
                <a:lnTo>
                  <a:pt x="2873" y="2181"/>
                </a:lnTo>
                <a:lnTo>
                  <a:pt x="2873" y="2180"/>
                </a:lnTo>
                <a:lnTo>
                  <a:pt x="2873" y="2179"/>
                </a:lnTo>
                <a:lnTo>
                  <a:pt x="2873" y="2178"/>
                </a:lnTo>
                <a:lnTo>
                  <a:pt x="2873" y="2176"/>
                </a:lnTo>
                <a:cubicBezTo>
                  <a:pt x="2874" y="2166"/>
                  <a:pt x="2864" y="2153"/>
                  <a:pt x="2858" y="2149"/>
                </a:cubicBezTo>
                <a:lnTo>
                  <a:pt x="2857" y="2149"/>
                </a:lnTo>
                <a:lnTo>
                  <a:pt x="2856" y="2149"/>
                </a:lnTo>
                <a:close/>
                <a:moveTo>
                  <a:pt x="2736" y="2119"/>
                </a:moveTo>
                <a:cubicBezTo>
                  <a:pt x="2754" y="2141"/>
                  <a:pt x="2788" y="2152"/>
                  <a:pt x="2805" y="2152"/>
                </a:cubicBezTo>
                <a:lnTo>
                  <a:pt x="2807" y="2152"/>
                </a:lnTo>
                <a:lnTo>
                  <a:pt x="2810" y="2152"/>
                </a:lnTo>
                <a:lnTo>
                  <a:pt x="2811" y="2152"/>
                </a:lnTo>
                <a:lnTo>
                  <a:pt x="2812" y="2152"/>
                </a:lnTo>
                <a:cubicBezTo>
                  <a:pt x="2823" y="2152"/>
                  <a:pt x="2839" y="2147"/>
                  <a:pt x="2842" y="2144"/>
                </a:cubicBezTo>
                <a:cubicBezTo>
                  <a:pt x="2856" y="2144"/>
                  <a:pt x="2875" y="2111"/>
                  <a:pt x="2874" y="2094"/>
                </a:cubicBezTo>
                <a:cubicBezTo>
                  <a:pt x="2874" y="2026"/>
                  <a:pt x="2802" y="1977"/>
                  <a:pt x="2775" y="1980"/>
                </a:cubicBezTo>
                <a:lnTo>
                  <a:pt x="2773" y="1980"/>
                </a:lnTo>
                <a:lnTo>
                  <a:pt x="2772" y="1980"/>
                </a:lnTo>
                <a:lnTo>
                  <a:pt x="2770" y="1981"/>
                </a:lnTo>
                <a:lnTo>
                  <a:pt x="2769" y="1981"/>
                </a:lnTo>
                <a:lnTo>
                  <a:pt x="2768" y="1981"/>
                </a:lnTo>
                <a:lnTo>
                  <a:pt x="2766" y="1981"/>
                </a:lnTo>
                <a:lnTo>
                  <a:pt x="2765" y="1981"/>
                </a:lnTo>
                <a:lnTo>
                  <a:pt x="2764" y="1981"/>
                </a:lnTo>
                <a:lnTo>
                  <a:pt x="2763" y="1981"/>
                </a:lnTo>
                <a:cubicBezTo>
                  <a:pt x="2745" y="1981"/>
                  <a:pt x="2726" y="1991"/>
                  <a:pt x="2720" y="2000"/>
                </a:cubicBezTo>
                <a:cubicBezTo>
                  <a:pt x="2707" y="2009"/>
                  <a:pt x="2702" y="2032"/>
                  <a:pt x="2702" y="2042"/>
                </a:cubicBezTo>
                <a:lnTo>
                  <a:pt x="2702" y="2042"/>
                </a:lnTo>
                <a:lnTo>
                  <a:pt x="2702" y="2043"/>
                </a:lnTo>
                <a:lnTo>
                  <a:pt x="2702" y="2044"/>
                </a:lnTo>
                <a:lnTo>
                  <a:pt x="2702" y="2045"/>
                </a:lnTo>
                <a:lnTo>
                  <a:pt x="2702" y="2047"/>
                </a:lnTo>
                <a:lnTo>
                  <a:pt x="2702" y="2048"/>
                </a:lnTo>
                <a:cubicBezTo>
                  <a:pt x="2701" y="2071"/>
                  <a:pt x="2721" y="2106"/>
                  <a:pt x="2736" y="2119"/>
                </a:cubicBezTo>
                <a:close/>
                <a:moveTo>
                  <a:pt x="3008" y="2233"/>
                </a:moveTo>
                <a:cubicBezTo>
                  <a:pt x="3015" y="2227"/>
                  <a:pt x="3018" y="2211"/>
                  <a:pt x="3018" y="2206"/>
                </a:cubicBezTo>
                <a:lnTo>
                  <a:pt x="3018" y="2205"/>
                </a:lnTo>
                <a:lnTo>
                  <a:pt x="3018" y="2204"/>
                </a:lnTo>
                <a:lnTo>
                  <a:pt x="3018" y="2203"/>
                </a:lnTo>
                <a:lnTo>
                  <a:pt x="3018" y="2202"/>
                </a:lnTo>
                <a:lnTo>
                  <a:pt x="3018" y="2201"/>
                </a:lnTo>
                <a:cubicBezTo>
                  <a:pt x="3018" y="2188"/>
                  <a:pt x="3007" y="2169"/>
                  <a:pt x="3000" y="2162"/>
                </a:cubicBezTo>
                <a:lnTo>
                  <a:pt x="2983" y="2162"/>
                </a:lnTo>
                <a:lnTo>
                  <a:pt x="2982" y="2162"/>
                </a:lnTo>
                <a:lnTo>
                  <a:pt x="2981" y="2162"/>
                </a:lnTo>
                <a:cubicBezTo>
                  <a:pt x="2963" y="2163"/>
                  <a:pt x="2943" y="2154"/>
                  <a:pt x="2937" y="2149"/>
                </a:cubicBezTo>
                <a:cubicBezTo>
                  <a:pt x="2921" y="2155"/>
                  <a:pt x="2919" y="2175"/>
                  <a:pt x="2919" y="2181"/>
                </a:cubicBezTo>
                <a:lnTo>
                  <a:pt x="2919" y="2182"/>
                </a:lnTo>
                <a:lnTo>
                  <a:pt x="2919" y="2184"/>
                </a:lnTo>
                <a:lnTo>
                  <a:pt x="2919" y="2185"/>
                </a:lnTo>
                <a:cubicBezTo>
                  <a:pt x="2918" y="2213"/>
                  <a:pt x="2958" y="2244"/>
                  <a:pt x="2979" y="2243"/>
                </a:cubicBezTo>
                <a:lnTo>
                  <a:pt x="2980" y="2243"/>
                </a:lnTo>
                <a:lnTo>
                  <a:pt x="2981" y="2243"/>
                </a:lnTo>
                <a:lnTo>
                  <a:pt x="2982" y="2243"/>
                </a:lnTo>
                <a:lnTo>
                  <a:pt x="2984" y="2243"/>
                </a:lnTo>
                <a:lnTo>
                  <a:pt x="2985" y="2243"/>
                </a:lnTo>
                <a:cubicBezTo>
                  <a:pt x="2994" y="2243"/>
                  <a:pt x="3006" y="2236"/>
                  <a:pt x="3008" y="2233"/>
                </a:cubicBezTo>
                <a:close/>
                <a:moveTo>
                  <a:pt x="3073" y="2000"/>
                </a:moveTo>
                <a:cubicBezTo>
                  <a:pt x="3061" y="1986"/>
                  <a:pt x="3039" y="1981"/>
                  <a:pt x="3028" y="1981"/>
                </a:cubicBezTo>
                <a:lnTo>
                  <a:pt x="3027" y="1981"/>
                </a:lnTo>
                <a:lnTo>
                  <a:pt x="3026" y="1981"/>
                </a:lnTo>
                <a:lnTo>
                  <a:pt x="3025" y="1981"/>
                </a:lnTo>
                <a:lnTo>
                  <a:pt x="3024" y="1981"/>
                </a:lnTo>
                <a:lnTo>
                  <a:pt x="3023" y="1981"/>
                </a:lnTo>
                <a:cubicBezTo>
                  <a:pt x="3000" y="1980"/>
                  <a:pt x="2965" y="1998"/>
                  <a:pt x="2950" y="2016"/>
                </a:cubicBezTo>
                <a:cubicBezTo>
                  <a:pt x="2929" y="2035"/>
                  <a:pt x="2918" y="2070"/>
                  <a:pt x="2918" y="2086"/>
                </a:cubicBezTo>
                <a:lnTo>
                  <a:pt x="2918" y="2087"/>
                </a:lnTo>
                <a:lnTo>
                  <a:pt x="2918" y="2088"/>
                </a:lnTo>
                <a:lnTo>
                  <a:pt x="2918" y="2089"/>
                </a:lnTo>
                <a:lnTo>
                  <a:pt x="2918" y="2090"/>
                </a:lnTo>
                <a:lnTo>
                  <a:pt x="2918" y="2092"/>
                </a:lnTo>
                <a:lnTo>
                  <a:pt x="2918" y="2093"/>
                </a:lnTo>
                <a:cubicBezTo>
                  <a:pt x="2918" y="2113"/>
                  <a:pt x="2934" y="2137"/>
                  <a:pt x="2943" y="2140"/>
                </a:cubicBezTo>
                <a:lnTo>
                  <a:pt x="2945" y="2141"/>
                </a:lnTo>
                <a:lnTo>
                  <a:pt x="2946" y="2142"/>
                </a:lnTo>
                <a:lnTo>
                  <a:pt x="2947" y="2143"/>
                </a:lnTo>
                <a:lnTo>
                  <a:pt x="2948" y="2144"/>
                </a:lnTo>
                <a:cubicBezTo>
                  <a:pt x="2957" y="2149"/>
                  <a:pt x="2974" y="2152"/>
                  <a:pt x="2981" y="2152"/>
                </a:cubicBezTo>
                <a:lnTo>
                  <a:pt x="2982" y="2152"/>
                </a:lnTo>
                <a:lnTo>
                  <a:pt x="2983" y="2152"/>
                </a:lnTo>
                <a:lnTo>
                  <a:pt x="2986" y="2152"/>
                </a:lnTo>
                <a:lnTo>
                  <a:pt x="2987" y="2152"/>
                </a:lnTo>
                <a:lnTo>
                  <a:pt x="2989" y="2152"/>
                </a:lnTo>
                <a:lnTo>
                  <a:pt x="2990" y="2152"/>
                </a:lnTo>
                <a:lnTo>
                  <a:pt x="2992" y="2152"/>
                </a:lnTo>
                <a:lnTo>
                  <a:pt x="2994" y="2153"/>
                </a:lnTo>
                <a:lnTo>
                  <a:pt x="2995" y="2153"/>
                </a:lnTo>
                <a:lnTo>
                  <a:pt x="2997" y="2153"/>
                </a:lnTo>
                <a:cubicBezTo>
                  <a:pt x="3032" y="2155"/>
                  <a:pt x="3091" y="2092"/>
                  <a:pt x="3090" y="2041"/>
                </a:cubicBezTo>
                <a:cubicBezTo>
                  <a:pt x="3090" y="2024"/>
                  <a:pt x="3079" y="2005"/>
                  <a:pt x="3073" y="2000"/>
                </a:cubicBezTo>
                <a:close/>
                <a:moveTo>
                  <a:pt x="2923" y="2005"/>
                </a:moveTo>
                <a:lnTo>
                  <a:pt x="2925" y="2004"/>
                </a:lnTo>
                <a:lnTo>
                  <a:pt x="2926" y="2003"/>
                </a:lnTo>
                <a:lnTo>
                  <a:pt x="2926" y="2001"/>
                </a:lnTo>
                <a:lnTo>
                  <a:pt x="2925" y="2000"/>
                </a:lnTo>
                <a:lnTo>
                  <a:pt x="2925" y="1999"/>
                </a:lnTo>
                <a:lnTo>
                  <a:pt x="2924" y="1998"/>
                </a:lnTo>
                <a:lnTo>
                  <a:pt x="2923" y="1998"/>
                </a:lnTo>
                <a:lnTo>
                  <a:pt x="2921" y="1998"/>
                </a:lnTo>
                <a:lnTo>
                  <a:pt x="2920" y="1998"/>
                </a:lnTo>
                <a:lnTo>
                  <a:pt x="2918" y="1999"/>
                </a:lnTo>
                <a:lnTo>
                  <a:pt x="2917" y="2000"/>
                </a:lnTo>
                <a:lnTo>
                  <a:pt x="2916" y="2001"/>
                </a:lnTo>
                <a:cubicBezTo>
                  <a:pt x="2908" y="2006"/>
                  <a:pt x="2902" y="2020"/>
                  <a:pt x="2902" y="2021"/>
                </a:cubicBezTo>
                <a:lnTo>
                  <a:pt x="2891" y="2021"/>
                </a:lnTo>
                <a:cubicBezTo>
                  <a:pt x="2888" y="2012"/>
                  <a:pt x="2875" y="2000"/>
                  <a:pt x="2873" y="1998"/>
                </a:cubicBezTo>
                <a:lnTo>
                  <a:pt x="2872" y="1998"/>
                </a:lnTo>
                <a:lnTo>
                  <a:pt x="2871" y="1998"/>
                </a:lnTo>
                <a:lnTo>
                  <a:pt x="2869" y="1998"/>
                </a:lnTo>
                <a:lnTo>
                  <a:pt x="2868" y="1998"/>
                </a:lnTo>
                <a:lnTo>
                  <a:pt x="2867" y="1999"/>
                </a:lnTo>
                <a:lnTo>
                  <a:pt x="2866" y="1999"/>
                </a:lnTo>
                <a:lnTo>
                  <a:pt x="2865" y="2000"/>
                </a:lnTo>
                <a:lnTo>
                  <a:pt x="2865" y="2001"/>
                </a:lnTo>
                <a:lnTo>
                  <a:pt x="2865" y="2002"/>
                </a:lnTo>
                <a:lnTo>
                  <a:pt x="2865" y="2003"/>
                </a:lnTo>
                <a:lnTo>
                  <a:pt x="2865" y="2004"/>
                </a:lnTo>
                <a:cubicBezTo>
                  <a:pt x="2875" y="2011"/>
                  <a:pt x="2882" y="2026"/>
                  <a:pt x="2883" y="2029"/>
                </a:cubicBezTo>
                <a:lnTo>
                  <a:pt x="2882" y="2031"/>
                </a:lnTo>
                <a:lnTo>
                  <a:pt x="2880" y="2033"/>
                </a:lnTo>
                <a:lnTo>
                  <a:pt x="2880" y="2035"/>
                </a:lnTo>
                <a:lnTo>
                  <a:pt x="2880" y="2222"/>
                </a:lnTo>
                <a:lnTo>
                  <a:pt x="2880" y="2224"/>
                </a:lnTo>
                <a:lnTo>
                  <a:pt x="2880" y="2225"/>
                </a:lnTo>
                <a:lnTo>
                  <a:pt x="2881" y="2227"/>
                </a:lnTo>
                <a:lnTo>
                  <a:pt x="2881" y="2228"/>
                </a:lnTo>
                <a:cubicBezTo>
                  <a:pt x="2884" y="2233"/>
                  <a:pt x="2894" y="2236"/>
                  <a:pt x="2895" y="2236"/>
                </a:cubicBezTo>
                <a:lnTo>
                  <a:pt x="2896" y="2236"/>
                </a:lnTo>
                <a:lnTo>
                  <a:pt x="2898" y="2236"/>
                </a:lnTo>
                <a:lnTo>
                  <a:pt x="2900" y="2236"/>
                </a:lnTo>
                <a:lnTo>
                  <a:pt x="2902" y="2235"/>
                </a:lnTo>
                <a:lnTo>
                  <a:pt x="2903" y="2234"/>
                </a:lnTo>
                <a:cubicBezTo>
                  <a:pt x="2908" y="2232"/>
                  <a:pt x="2910" y="2224"/>
                  <a:pt x="2910" y="2224"/>
                </a:cubicBezTo>
                <a:lnTo>
                  <a:pt x="2910" y="2223"/>
                </a:lnTo>
                <a:lnTo>
                  <a:pt x="2910" y="2222"/>
                </a:lnTo>
                <a:lnTo>
                  <a:pt x="2910" y="2029"/>
                </a:lnTo>
                <a:cubicBezTo>
                  <a:pt x="2912" y="2022"/>
                  <a:pt x="2921" y="2009"/>
                  <a:pt x="2923" y="2005"/>
                </a:cubicBezTo>
                <a:lnTo>
                  <a:pt x="2923" y="2005"/>
                </a:lnTo>
                <a:close/>
                <a:moveTo>
                  <a:pt x="2935" y="3649"/>
                </a:moveTo>
                <a:lnTo>
                  <a:pt x="3019" y="3491"/>
                </a:lnTo>
                <a:lnTo>
                  <a:pt x="3021" y="3489"/>
                </a:lnTo>
                <a:lnTo>
                  <a:pt x="3021" y="3488"/>
                </a:lnTo>
                <a:cubicBezTo>
                  <a:pt x="3029" y="3474"/>
                  <a:pt x="3033" y="3454"/>
                  <a:pt x="3032" y="3446"/>
                </a:cubicBezTo>
                <a:lnTo>
                  <a:pt x="3032" y="3445"/>
                </a:lnTo>
                <a:cubicBezTo>
                  <a:pt x="3035" y="3442"/>
                  <a:pt x="3036" y="3435"/>
                  <a:pt x="3036" y="3434"/>
                </a:cubicBezTo>
                <a:cubicBezTo>
                  <a:pt x="3037" y="3401"/>
                  <a:pt x="2958" y="3353"/>
                  <a:pt x="2925" y="3353"/>
                </a:cubicBezTo>
                <a:lnTo>
                  <a:pt x="2926" y="3349"/>
                </a:lnTo>
                <a:lnTo>
                  <a:pt x="2926" y="3344"/>
                </a:lnTo>
                <a:lnTo>
                  <a:pt x="2926" y="3341"/>
                </a:lnTo>
                <a:lnTo>
                  <a:pt x="2926" y="3338"/>
                </a:lnTo>
                <a:lnTo>
                  <a:pt x="2925" y="3335"/>
                </a:lnTo>
                <a:lnTo>
                  <a:pt x="2924" y="3333"/>
                </a:lnTo>
                <a:lnTo>
                  <a:pt x="2923" y="3332"/>
                </a:lnTo>
                <a:lnTo>
                  <a:pt x="2922" y="3331"/>
                </a:lnTo>
                <a:lnTo>
                  <a:pt x="2921" y="3330"/>
                </a:lnTo>
                <a:lnTo>
                  <a:pt x="2919" y="3330"/>
                </a:lnTo>
                <a:cubicBezTo>
                  <a:pt x="2890" y="3330"/>
                  <a:pt x="2768" y="3553"/>
                  <a:pt x="2752" y="3611"/>
                </a:cubicBezTo>
                <a:lnTo>
                  <a:pt x="2752" y="3613"/>
                </a:lnTo>
                <a:lnTo>
                  <a:pt x="2752" y="3615"/>
                </a:lnTo>
                <a:cubicBezTo>
                  <a:pt x="2750" y="3651"/>
                  <a:pt x="2792" y="3686"/>
                  <a:pt x="2823" y="3685"/>
                </a:cubicBezTo>
                <a:lnTo>
                  <a:pt x="2824" y="3685"/>
                </a:lnTo>
                <a:lnTo>
                  <a:pt x="2826" y="3685"/>
                </a:lnTo>
                <a:lnTo>
                  <a:pt x="2826" y="3688"/>
                </a:lnTo>
                <a:lnTo>
                  <a:pt x="2826" y="3691"/>
                </a:lnTo>
                <a:lnTo>
                  <a:pt x="2827" y="3694"/>
                </a:lnTo>
                <a:lnTo>
                  <a:pt x="2827" y="3697"/>
                </a:lnTo>
                <a:lnTo>
                  <a:pt x="2828" y="3698"/>
                </a:lnTo>
                <a:lnTo>
                  <a:pt x="2829" y="3700"/>
                </a:lnTo>
                <a:lnTo>
                  <a:pt x="2830" y="3701"/>
                </a:lnTo>
                <a:lnTo>
                  <a:pt x="2831" y="3702"/>
                </a:lnTo>
                <a:lnTo>
                  <a:pt x="2833" y="3702"/>
                </a:lnTo>
                <a:lnTo>
                  <a:pt x="2834" y="3702"/>
                </a:lnTo>
                <a:lnTo>
                  <a:pt x="2836" y="3702"/>
                </a:lnTo>
                <a:cubicBezTo>
                  <a:pt x="2868" y="3693"/>
                  <a:pt x="2965" y="3515"/>
                  <a:pt x="2961" y="3497"/>
                </a:cubicBezTo>
                <a:cubicBezTo>
                  <a:pt x="2961" y="3480"/>
                  <a:pt x="2947" y="3461"/>
                  <a:pt x="2935" y="3455"/>
                </a:cubicBezTo>
                <a:lnTo>
                  <a:pt x="2930" y="3455"/>
                </a:lnTo>
                <a:cubicBezTo>
                  <a:pt x="2923" y="3451"/>
                  <a:pt x="2911" y="3449"/>
                  <a:pt x="2907" y="3449"/>
                </a:cubicBezTo>
                <a:lnTo>
                  <a:pt x="2906" y="3449"/>
                </a:lnTo>
                <a:cubicBezTo>
                  <a:pt x="2898" y="3459"/>
                  <a:pt x="2893" y="3463"/>
                  <a:pt x="2892" y="3463"/>
                </a:cubicBezTo>
                <a:lnTo>
                  <a:pt x="2891" y="3463"/>
                </a:lnTo>
                <a:lnTo>
                  <a:pt x="2890" y="3463"/>
                </a:lnTo>
                <a:lnTo>
                  <a:pt x="2889" y="3463"/>
                </a:lnTo>
                <a:lnTo>
                  <a:pt x="2889" y="3463"/>
                </a:lnTo>
                <a:lnTo>
                  <a:pt x="2888" y="3462"/>
                </a:lnTo>
                <a:cubicBezTo>
                  <a:pt x="2887" y="3461"/>
                  <a:pt x="2887" y="3456"/>
                  <a:pt x="2887" y="3454"/>
                </a:cubicBezTo>
                <a:lnTo>
                  <a:pt x="2887" y="3453"/>
                </a:lnTo>
                <a:lnTo>
                  <a:pt x="2887" y="3452"/>
                </a:lnTo>
                <a:lnTo>
                  <a:pt x="2887" y="3451"/>
                </a:lnTo>
                <a:lnTo>
                  <a:pt x="2887" y="3450"/>
                </a:lnTo>
                <a:lnTo>
                  <a:pt x="2887" y="3449"/>
                </a:lnTo>
                <a:lnTo>
                  <a:pt x="2887" y="3448"/>
                </a:lnTo>
                <a:lnTo>
                  <a:pt x="2887" y="3447"/>
                </a:lnTo>
                <a:lnTo>
                  <a:pt x="2887" y="3446"/>
                </a:lnTo>
                <a:lnTo>
                  <a:pt x="2887" y="3445"/>
                </a:lnTo>
                <a:lnTo>
                  <a:pt x="2887" y="3444"/>
                </a:lnTo>
                <a:lnTo>
                  <a:pt x="2886" y="3444"/>
                </a:lnTo>
                <a:lnTo>
                  <a:pt x="2886" y="3444"/>
                </a:lnTo>
                <a:lnTo>
                  <a:pt x="2886" y="3444"/>
                </a:lnTo>
                <a:lnTo>
                  <a:pt x="2885" y="3444"/>
                </a:lnTo>
                <a:cubicBezTo>
                  <a:pt x="2884" y="3438"/>
                  <a:pt x="2855" y="3490"/>
                  <a:pt x="2810" y="3578"/>
                </a:cubicBezTo>
                <a:lnTo>
                  <a:pt x="2832" y="3591"/>
                </a:lnTo>
                <a:lnTo>
                  <a:pt x="2886" y="3491"/>
                </a:lnTo>
                <a:lnTo>
                  <a:pt x="2887" y="3490"/>
                </a:lnTo>
                <a:lnTo>
                  <a:pt x="2887" y="3488"/>
                </a:lnTo>
                <a:cubicBezTo>
                  <a:pt x="2891" y="3481"/>
                  <a:pt x="2903" y="3475"/>
                  <a:pt x="2907" y="3475"/>
                </a:cubicBezTo>
                <a:lnTo>
                  <a:pt x="2908" y="3475"/>
                </a:lnTo>
                <a:lnTo>
                  <a:pt x="2909" y="3475"/>
                </a:lnTo>
                <a:lnTo>
                  <a:pt x="2910" y="3476"/>
                </a:lnTo>
                <a:lnTo>
                  <a:pt x="2911" y="3476"/>
                </a:lnTo>
                <a:cubicBezTo>
                  <a:pt x="2921" y="3475"/>
                  <a:pt x="2936" y="3494"/>
                  <a:pt x="2934" y="3500"/>
                </a:cubicBezTo>
                <a:lnTo>
                  <a:pt x="2934" y="3501"/>
                </a:lnTo>
                <a:lnTo>
                  <a:pt x="2934" y="3502"/>
                </a:lnTo>
                <a:cubicBezTo>
                  <a:pt x="2934" y="3506"/>
                  <a:pt x="2930" y="3512"/>
                  <a:pt x="2930" y="3513"/>
                </a:cubicBezTo>
                <a:cubicBezTo>
                  <a:pt x="2867" y="3636"/>
                  <a:pt x="2846" y="3669"/>
                  <a:pt x="2843" y="3670"/>
                </a:cubicBezTo>
                <a:lnTo>
                  <a:pt x="2842" y="3670"/>
                </a:lnTo>
                <a:lnTo>
                  <a:pt x="2842" y="3670"/>
                </a:lnTo>
                <a:lnTo>
                  <a:pt x="2841" y="3670"/>
                </a:lnTo>
                <a:lnTo>
                  <a:pt x="2841" y="3670"/>
                </a:lnTo>
                <a:lnTo>
                  <a:pt x="2841" y="3669"/>
                </a:lnTo>
                <a:lnTo>
                  <a:pt x="2841" y="3668"/>
                </a:lnTo>
                <a:lnTo>
                  <a:pt x="2841" y="3667"/>
                </a:lnTo>
                <a:cubicBezTo>
                  <a:pt x="2841" y="3665"/>
                  <a:pt x="2842" y="3658"/>
                  <a:pt x="2842" y="3657"/>
                </a:cubicBezTo>
                <a:cubicBezTo>
                  <a:pt x="2843" y="3653"/>
                  <a:pt x="2844" y="3646"/>
                  <a:pt x="2844" y="3646"/>
                </a:cubicBezTo>
                <a:lnTo>
                  <a:pt x="2843" y="3644"/>
                </a:lnTo>
                <a:lnTo>
                  <a:pt x="2843" y="3643"/>
                </a:lnTo>
                <a:lnTo>
                  <a:pt x="2843" y="3642"/>
                </a:lnTo>
                <a:lnTo>
                  <a:pt x="2843" y="3642"/>
                </a:lnTo>
                <a:lnTo>
                  <a:pt x="2842" y="3641"/>
                </a:lnTo>
                <a:lnTo>
                  <a:pt x="2842" y="3641"/>
                </a:lnTo>
                <a:lnTo>
                  <a:pt x="2841" y="3641"/>
                </a:lnTo>
                <a:cubicBezTo>
                  <a:pt x="2840" y="3640"/>
                  <a:pt x="2830" y="3651"/>
                  <a:pt x="2825" y="3659"/>
                </a:cubicBezTo>
                <a:lnTo>
                  <a:pt x="2824" y="3659"/>
                </a:lnTo>
                <a:cubicBezTo>
                  <a:pt x="2817" y="3659"/>
                  <a:pt x="2807" y="3656"/>
                  <a:pt x="2805" y="3654"/>
                </a:cubicBezTo>
                <a:cubicBezTo>
                  <a:pt x="2794" y="3647"/>
                  <a:pt x="2783" y="3631"/>
                  <a:pt x="2780" y="3624"/>
                </a:cubicBezTo>
                <a:lnTo>
                  <a:pt x="2777" y="3629"/>
                </a:lnTo>
                <a:lnTo>
                  <a:pt x="2774" y="3632"/>
                </a:lnTo>
                <a:lnTo>
                  <a:pt x="2772" y="3635"/>
                </a:lnTo>
                <a:lnTo>
                  <a:pt x="2771" y="3637"/>
                </a:lnTo>
                <a:lnTo>
                  <a:pt x="2769" y="3639"/>
                </a:lnTo>
                <a:lnTo>
                  <a:pt x="2768" y="3640"/>
                </a:lnTo>
                <a:lnTo>
                  <a:pt x="2768" y="3640"/>
                </a:lnTo>
                <a:lnTo>
                  <a:pt x="2767" y="3639"/>
                </a:lnTo>
                <a:cubicBezTo>
                  <a:pt x="2766" y="3624"/>
                  <a:pt x="2898" y="3374"/>
                  <a:pt x="2919" y="3365"/>
                </a:cubicBezTo>
                <a:lnTo>
                  <a:pt x="2921" y="3364"/>
                </a:lnTo>
                <a:lnTo>
                  <a:pt x="2923" y="3363"/>
                </a:lnTo>
                <a:lnTo>
                  <a:pt x="2924" y="3364"/>
                </a:lnTo>
                <a:lnTo>
                  <a:pt x="2925" y="3365"/>
                </a:lnTo>
                <a:lnTo>
                  <a:pt x="2925" y="3366"/>
                </a:lnTo>
                <a:lnTo>
                  <a:pt x="2926" y="3369"/>
                </a:lnTo>
                <a:lnTo>
                  <a:pt x="2926" y="3372"/>
                </a:lnTo>
                <a:lnTo>
                  <a:pt x="2925" y="3376"/>
                </a:lnTo>
                <a:lnTo>
                  <a:pt x="2924" y="3381"/>
                </a:lnTo>
                <a:lnTo>
                  <a:pt x="2925" y="3381"/>
                </a:lnTo>
                <a:lnTo>
                  <a:pt x="2927" y="3381"/>
                </a:lnTo>
                <a:cubicBezTo>
                  <a:pt x="2948" y="3380"/>
                  <a:pt x="3010" y="3423"/>
                  <a:pt x="3008" y="3439"/>
                </a:cubicBezTo>
                <a:lnTo>
                  <a:pt x="3008" y="3440"/>
                </a:lnTo>
                <a:lnTo>
                  <a:pt x="3008" y="3441"/>
                </a:lnTo>
                <a:lnTo>
                  <a:pt x="3008" y="3442"/>
                </a:lnTo>
                <a:lnTo>
                  <a:pt x="3007" y="3443"/>
                </a:lnTo>
                <a:lnTo>
                  <a:pt x="3007" y="3443"/>
                </a:lnTo>
                <a:lnTo>
                  <a:pt x="3006" y="3444"/>
                </a:lnTo>
                <a:lnTo>
                  <a:pt x="3005" y="3445"/>
                </a:lnTo>
                <a:lnTo>
                  <a:pt x="3004" y="3446"/>
                </a:lnTo>
                <a:lnTo>
                  <a:pt x="3004" y="3447"/>
                </a:lnTo>
                <a:cubicBezTo>
                  <a:pt x="3004" y="3457"/>
                  <a:pt x="2998" y="3472"/>
                  <a:pt x="2995" y="3477"/>
                </a:cubicBezTo>
                <a:lnTo>
                  <a:pt x="2911" y="3635"/>
                </a:lnTo>
                <a:lnTo>
                  <a:pt x="2935" y="3649"/>
                </a:lnTo>
                <a:close/>
                <a:moveTo>
                  <a:pt x="3624" y="3042"/>
                </a:moveTo>
                <a:lnTo>
                  <a:pt x="3638" y="3042"/>
                </a:lnTo>
                <a:cubicBezTo>
                  <a:pt x="3675" y="3041"/>
                  <a:pt x="3699" y="3083"/>
                  <a:pt x="3699" y="3109"/>
                </a:cubicBezTo>
                <a:cubicBezTo>
                  <a:pt x="3694" y="3168"/>
                  <a:pt x="3658" y="3178"/>
                  <a:pt x="3634" y="3179"/>
                </a:cubicBezTo>
                <a:lnTo>
                  <a:pt x="3632" y="3179"/>
                </a:lnTo>
                <a:lnTo>
                  <a:pt x="3631" y="3179"/>
                </a:lnTo>
                <a:lnTo>
                  <a:pt x="3630" y="3179"/>
                </a:lnTo>
                <a:lnTo>
                  <a:pt x="3628" y="3179"/>
                </a:lnTo>
                <a:lnTo>
                  <a:pt x="3627" y="3180"/>
                </a:lnTo>
                <a:lnTo>
                  <a:pt x="3626" y="3180"/>
                </a:lnTo>
                <a:lnTo>
                  <a:pt x="3625" y="3180"/>
                </a:lnTo>
                <a:cubicBezTo>
                  <a:pt x="3615" y="3180"/>
                  <a:pt x="3602" y="3175"/>
                  <a:pt x="3597" y="3172"/>
                </a:cubicBezTo>
                <a:cubicBezTo>
                  <a:pt x="3594" y="3173"/>
                  <a:pt x="3587" y="3181"/>
                  <a:pt x="3587" y="3182"/>
                </a:cubicBezTo>
                <a:cubicBezTo>
                  <a:pt x="3567" y="3204"/>
                  <a:pt x="3541" y="3228"/>
                  <a:pt x="3524" y="3243"/>
                </a:cubicBezTo>
                <a:cubicBezTo>
                  <a:pt x="3526" y="3247"/>
                  <a:pt x="3534" y="3254"/>
                  <a:pt x="3535" y="3254"/>
                </a:cubicBezTo>
                <a:lnTo>
                  <a:pt x="3536" y="3255"/>
                </a:lnTo>
                <a:cubicBezTo>
                  <a:pt x="3543" y="3259"/>
                  <a:pt x="3549" y="3268"/>
                  <a:pt x="3548" y="3272"/>
                </a:cubicBezTo>
                <a:lnTo>
                  <a:pt x="3548" y="3273"/>
                </a:lnTo>
                <a:lnTo>
                  <a:pt x="3548" y="3274"/>
                </a:lnTo>
                <a:lnTo>
                  <a:pt x="3548" y="3276"/>
                </a:lnTo>
                <a:cubicBezTo>
                  <a:pt x="3545" y="3281"/>
                  <a:pt x="3536" y="3287"/>
                  <a:pt x="3537" y="3286"/>
                </a:cubicBezTo>
                <a:lnTo>
                  <a:pt x="3537" y="3286"/>
                </a:lnTo>
                <a:lnTo>
                  <a:pt x="3537" y="3287"/>
                </a:lnTo>
                <a:cubicBezTo>
                  <a:pt x="3537" y="3288"/>
                  <a:pt x="3530" y="3297"/>
                  <a:pt x="3529" y="3296"/>
                </a:cubicBezTo>
                <a:lnTo>
                  <a:pt x="3527" y="3297"/>
                </a:lnTo>
                <a:lnTo>
                  <a:pt x="3526" y="3297"/>
                </a:lnTo>
                <a:lnTo>
                  <a:pt x="3524" y="3297"/>
                </a:lnTo>
                <a:lnTo>
                  <a:pt x="3523" y="3297"/>
                </a:lnTo>
                <a:cubicBezTo>
                  <a:pt x="3517" y="3297"/>
                  <a:pt x="3509" y="3286"/>
                  <a:pt x="3508" y="3284"/>
                </a:cubicBezTo>
                <a:lnTo>
                  <a:pt x="3507" y="3283"/>
                </a:lnTo>
                <a:cubicBezTo>
                  <a:pt x="3504" y="3278"/>
                  <a:pt x="3498" y="3273"/>
                  <a:pt x="3498" y="3273"/>
                </a:cubicBezTo>
                <a:lnTo>
                  <a:pt x="3497" y="3273"/>
                </a:lnTo>
                <a:cubicBezTo>
                  <a:pt x="3493" y="3274"/>
                  <a:pt x="3489" y="3280"/>
                  <a:pt x="3488" y="3281"/>
                </a:cubicBezTo>
                <a:lnTo>
                  <a:pt x="3488" y="3281"/>
                </a:lnTo>
                <a:lnTo>
                  <a:pt x="3487" y="3283"/>
                </a:lnTo>
                <a:lnTo>
                  <a:pt x="3486" y="3284"/>
                </a:lnTo>
                <a:lnTo>
                  <a:pt x="3484" y="3285"/>
                </a:lnTo>
                <a:lnTo>
                  <a:pt x="3483" y="3286"/>
                </a:lnTo>
                <a:cubicBezTo>
                  <a:pt x="3484" y="3290"/>
                  <a:pt x="3494" y="3297"/>
                  <a:pt x="3494" y="3297"/>
                </a:cubicBezTo>
                <a:cubicBezTo>
                  <a:pt x="3500" y="3301"/>
                  <a:pt x="3505" y="3308"/>
                  <a:pt x="3505" y="3309"/>
                </a:cubicBezTo>
                <a:lnTo>
                  <a:pt x="3505" y="3310"/>
                </a:lnTo>
                <a:lnTo>
                  <a:pt x="3505" y="3311"/>
                </a:lnTo>
                <a:lnTo>
                  <a:pt x="3505" y="3312"/>
                </a:lnTo>
                <a:lnTo>
                  <a:pt x="3505" y="3314"/>
                </a:lnTo>
                <a:lnTo>
                  <a:pt x="3505" y="3315"/>
                </a:lnTo>
                <a:lnTo>
                  <a:pt x="3504" y="3317"/>
                </a:lnTo>
                <a:cubicBezTo>
                  <a:pt x="3502" y="3324"/>
                  <a:pt x="3496" y="3328"/>
                  <a:pt x="3497" y="3327"/>
                </a:cubicBezTo>
                <a:lnTo>
                  <a:pt x="3497" y="3327"/>
                </a:lnTo>
                <a:cubicBezTo>
                  <a:pt x="3498" y="3327"/>
                  <a:pt x="3488" y="3337"/>
                  <a:pt x="3487" y="3337"/>
                </a:cubicBezTo>
                <a:lnTo>
                  <a:pt x="3486" y="3337"/>
                </a:lnTo>
                <a:lnTo>
                  <a:pt x="3485" y="3338"/>
                </a:lnTo>
                <a:lnTo>
                  <a:pt x="3483" y="3338"/>
                </a:lnTo>
                <a:cubicBezTo>
                  <a:pt x="3475" y="3338"/>
                  <a:pt x="3460" y="3320"/>
                  <a:pt x="3462" y="3322"/>
                </a:cubicBezTo>
                <a:lnTo>
                  <a:pt x="3462" y="3322"/>
                </a:lnTo>
                <a:lnTo>
                  <a:pt x="3453" y="3314"/>
                </a:lnTo>
                <a:lnTo>
                  <a:pt x="3445" y="3319"/>
                </a:lnTo>
                <a:lnTo>
                  <a:pt x="3443" y="3319"/>
                </a:lnTo>
                <a:lnTo>
                  <a:pt x="3442" y="3319"/>
                </a:lnTo>
                <a:lnTo>
                  <a:pt x="3440" y="3319"/>
                </a:lnTo>
                <a:lnTo>
                  <a:pt x="3438" y="3320"/>
                </a:lnTo>
                <a:cubicBezTo>
                  <a:pt x="3426" y="3320"/>
                  <a:pt x="3422" y="3307"/>
                  <a:pt x="3421" y="3303"/>
                </a:cubicBezTo>
                <a:lnTo>
                  <a:pt x="3421" y="3297"/>
                </a:lnTo>
                <a:cubicBezTo>
                  <a:pt x="3422" y="3289"/>
                  <a:pt x="3434" y="3279"/>
                  <a:pt x="3437" y="3275"/>
                </a:cubicBezTo>
                <a:lnTo>
                  <a:pt x="3438" y="3275"/>
                </a:lnTo>
                <a:cubicBezTo>
                  <a:pt x="3440" y="3273"/>
                  <a:pt x="3445" y="3267"/>
                  <a:pt x="3447" y="3266"/>
                </a:cubicBezTo>
                <a:lnTo>
                  <a:pt x="3450" y="3262"/>
                </a:lnTo>
                <a:lnTo>
                  <a:pt x="3452" y="3260"/>
                </a:lnTo>
                <a:lnTo>
                  <a:pt x="3454" y="3258"/>
                </a:lnTo>
                <a:lnTo>
                  <a:pt x="3456" y="3256"/>
                </a:lnTo>
                <a:lnTo>
                  <a:pt x="3460" y="3252"/>
                </a:lnTo>
                <a:lnTo>
                  <a:pt x="3464" y="3248"/>
                </a:lnTo>
                <a:lnTo>
                  <a:pt x="3468" y="3244"/>
                </a:lnTo>
                <a:lnTo>
                  <a:pt x="3472" y="3240"/>
                </a:lnTo>
                <a:lnTo>
                  <a:pt x="3477" y="3236"/>
                </a:lnTo>
                <a:lnTo>
                  <a:pt x="3479" y="3234"/>
                </a:lnTo>
                <a:lnTo>
                  <a:pt x="3481" y="3232"/>
                </a:lnTo>
                <a:lnTo>
                  <a:pt x="3483" y="3230"/>
                </a:lnTo>
                <a:lnTo>
                  <a:pt x="3485" y="3228"/>
                </a:lnTo>
                <a:lnTo>
                  <a:pt x="3489" y="3224"/>
                </a:lnTo>
                <a:lnTo>
                  <a:pt x="3493" y="3220"/>
                </a:lnTo>
                <a:lnTo>
                  <a:pt x="3497" y="3216"/>
                </a:lnTo>
                <a:lnTo>
                  <a:pt x="3499" y="3213"/>
                </a:lnTo>
                <a:lnTo>
                  <a:pt x="3501" y="3211"/>
                </a:lnTo>
                <a:lnTo>
                  <a:pt x="3503" y="3209"/>
                </a:lnTo>
                <a:lnTo>
                  <a:pt x="3505" y="3207"/>
                </a:lnTo>
                <a:lnTo>
                  <a:pt x="3511" y="3201"/>
                </a:lnTo>
                <a:lnTo>
                  <a:pt x="3514" y="3199"/>
                </a:lnTo>
                <a:lnTo>
                  <a:pt x="3516" y="3197"/>
                </a:lnTo>
                <a:lnTo>
                  <a:pt x="3518" y="3195"/>
                </a:lnTo>
                <a:lnTo>
                  <a:pt x="3520" y="3193"/>
                </a:lnTo>
                <a:lnTo>
                  <a:pt x="3524" y="3189"/>
                </a:lnTo>
                <a:lnTo>
                  <a:pt x="3528" y="3185"/>
                </a:lnTo>
                <a:lnTo>
                  <a:pt x="3530" y="3183"/>
                </a:lnTo>
                <a:lnTo>
                  <a:pt x="3532" y="3180"/>
                </a:lnTo>
                <a:lnTo>
                  <a:pt x="3538" y="3174"/>
                </a:lnTo>
                <a:lnTo>
                  <a:pt x="3540" y="3172"/>
                </a:lnTo>
                <a:lnTo>
                  <a:pt x="3544" y="3168"/>
                </a:lnTo>
                <a:lnTo>
                  <a:pt x="3552" y="3160"/>
                </a:lnTo>
                <a:lnTo>
                  <a:pt x="3554" y="3158"/>
                </a:lnTo>
                <a:lnTo>
                  <a:pt x="3558" y="3154"/>
                </a:lnTo>
                <a:lnTo>
                  <a:pt x="3562" y="3150"/>
                </a:lnTo>
                <a:lnTo>
                  <a:pt x="3566" y="3146"/>
                </a:lnTo>
                <a:lnTo>
                  <a:pt x="3570" y="3142"/>
                </a:lnTo>
                <a:cubicBezTo>
                  <a:pt x="3564" y="3135"/>
                  <a:pt x="3562" y="3123"/>
                  <a:pt x="3562" y="3119"/>
                </a:cubicBezTo>
                <a:lnTo>
                  <a:pt x="3562" y="3118"/>
                </a:lnTo>
                <a:cubicBezTo>
                  <a:pt x="3561" y="3114"/>
                  <a:pt x="3561" y="3108"/>
                  <a:pt x="3561" y="3107"/>
                </a:cubicBezTo>
                <a:lnTo>
                  <a:pt x="3561" y="3106"/>
                </a:lnTo>
                <a:cubicBezTo>
                  <a:pt x="3560" y="3066"/>
                  <a:pt x="3596" y="3045"/>
                  <a:pt x="3624" y="3042"/>
                </a:cubicBezTo>
                <a:close/>
                <a:moveTo>
                  <a:pt x="3600" y="3110"/>
                </a:moveTo>
                <a:lnTo>
                  <a:pt x="3600" y="3112"/>
                </a:lnTo>
                <a:cubicBezTo>
                  <a:pt x="3599" y="3130"/>
                  <a:pt x="3620" y="3140"/>
                  <a:pt x="3630" y="3140"/>
                </a:cubicBezTo>
                <a:lnTo>
                  <a:pt x="3631" y="3140"/>
                </a:lnTo>
                <a:lnTo>
                  <a:pt x="3632" y="3140"/>
                </a:lnTo>
                <a:lnTo>
                  <a:pt x="3634" y="3140"/>
                </a:lnTo>
                <a:cubicBezTo>
                  <a:pt x="3648" y="3141"/>
                  <a:pt x="3660" y="3122"/>
                  <a:pt x="3660" y="3111"/>
                </a:cubicBezTo>
                <a:lnTo>
                  <a:pt x="3660" y="3110"/>
                </a:lnTo>
                <a:lnTo>
                  <a:pt x="3660" y="3108"/>
                </a:lnTo>
                <a:cubicBezTo>
                  <a:pt x="3661" y="3092"/>
                  <a:pt x="3641" y="3079"/>
                  <a:pt x="3630" y="3080"/>
                </a:cubicBezTo>
                <a:lnTo>
                  <a:pt x="3629" y="3080"/>
                </a:lnTo>
                <a:lnTo>
                  <a:pt x="3627" y="3080"/>
                </a:lnTo>
                <a:cubicBezTo>
                  <a:pt x="3611" y="3079"/>
                  <a:pt x="3599" y="3097"/>
                  <a:pt x="3600" y="3108"/>
                </a:cubicBezTo>
                <a:lnTo>
                  <a:pt x="3600" y="3110"/>
                </a:lnTo>
                <a:close/>
                <a:moveTo>
                  <a:pt x="3831" y="2597"/>
                </a:moveTo>
                <a:lnTo>
                  <a:pt x="3826" y="2597"/>
                </a:lnTo>
                <a:lnTo>
                  <a:pt x="3826" y="2594"/>
                </a:lnTo>
                <a:cubicBezTo>
                  <a:pt x="3810" y="2587"/>
                  <a:pt x="3784" y="2584"/>
                  <a:pt x="3774" y="2584"/>
                </a:cubicBezTo>
                <a:cubicBezTo>
                  <a:pt x="3727" y="2581"/>
                  <a:pt x="3661" y="2614"/>
                  <a:pt x="3644" y="2670"/>
                </a:cubicBezTo>
                <a:lnTo>
                  <a:pt x="3638" y="2681"/>
                </a:lnTo>
                <a:cubicBezTo>
                  <a:pt x="3635" y="2685"/>
                  <a:pt x="3634" y="2693"/>
                  <a:pt x="3634" y="2695"/>
                </a:cubicBezTo>
                <a:lnTo>
                  <a:pt x="3634" y="2695"/>
                </a:lnTo>
                <a:lnTo>
                  <a:pt x="3634" y="2697"/>
                </a:lnTo>
                <a:cubicBezTo>
                  <a:pt x="3634" y="2709"/>
                  <a:pt x="3650" y="2719"/>
                  <a:pt x="3658" y="2719"/>
                </a:cubicBezTo>
                <a:lnTo>
                  <a:pt x="3660" y="2719"/>
                </a:lnTo>
                <a:lnTo>
                  <a:pt x="3661" y="2719"/>
                </a:lnTo>
                <a:cubicBezTo>
                  <a:pt x="3672" y="2719"/>
                  <a:pt x="3683" y="2709"/>
                  <a:pt x="3684" y="2703"/>
                </a:cubicBezTo>
                <a:lnTo>
                  <a:pt x="3695" y="2687"/>
                </a:lnTo>
                <a:cubicBezTo>
                  <a:pt x="3707" y="2655"/>
                  <a:pt x="3745" y="2636"/>
                  <a:pt x="3770" y="2637"/>
                </a:cubicBezTo>
                <a:lnTo>
                  <a:pt x="3771" y="2637"/>
                </a:lnTo>
                <a:lnTo>
                  <a:pt x="3772" y="2637"/>
                </a:lnTo>
                <a:lnTo>
                  <a:pt x="3773" y="2637"/>
                </a:lnTo>
                <a:cubicBezTo>
                  <a:pt x="3785" y="2636"/>
                  <a:pt x="3803" y="2642"/>
                  <a:pt x="3809" y="2646"/>
                </a:cubicBezTo>
                <a:lnTo>
                  <a:pt x="3823" y="2651"/>
                </a:lnTo>
                <a:cubicBezTo>
                  <a:pt x="3826" y="2654"/>
                  <a:pt x="3833" y="2655"/>
                  <a:pt x="3834" y="2655"/>
                </a:cubicBezTo>
                <a:lnTo>
                  <a:pt x="3834" y="2655"/>
                </a:lnTo>
                <a:lnTo>
                  <a:pt x="3835" y="2655"/>
                </a:lnTo>
                <a:cubicBezTo>
                  <a:pt x="3844" y="2656"/>
                  <a:pt x="3856" y="2646"/>
                  <a:pt x="3858" y="2640"/>
                </a:cubicBezTo>
                <a:cubicBezTo>
                  <a:pt x="3860" y="2636"/>
                  <a:pt x="3860" y="2630"/>
                  <a:pt x="3860" y="2630"/>
                </a:cubicBezTo>
                <a:lnTo>
                  <a:pt x="3860" y="2629"/>
                </a:lnTo>
                <a:cubicBezTo>
                  <a:pt x="3863" y="2621"/>
                  <a:pt x="3851" y="2607"/>
                  <a:pt x="3845" y="2605"/>
                </a:cubicBezTo>
                <a:lnTo>
                  <a:pt x="3831" y="2597"/>
                </a:lnTo>
                <a:close/>
                <a:moveTo>
                  <a:pt x="3998" y="2258"/>
                </a:moveTo>
                <a:lnTo>
                  <a:pt x="4010" y="2271"/>
                </a:lnTo>
                <a:lnTo>
                  <a:pt x="4020" y="2269"/>
                </a:lnTo>
                <a:lnTo>
                  <a:pt x="4034" y="2271"/>
                </a:lnTo>
                <a:lnTo>
                  <a:pt x="4042" y="2258"/>
                </a:lnTo>
                <a:lnTo>
                  <a:pt x="4058" y="2233"/>
                </a:lnTo>
                <a:lnTo>
                  <a:pt x="4080" y="2206"/>
                </a:lnTo>
                <a:lnTo>
                  <a:pt x="4062" y="2181"/>
                </a:lnTo>
                <a:lnTo>
                  <a:pt x="3982" y="2181"/>
                </a:lnTo>
                <a:lnTo>
                  <a:pt x="3964" y="2206"/>
                </a:lnTo>
                <a:lnTo>
                  <a:pt x="3982" y="2233"/>
                </a:lnTo>
                <a:lnTo>
                  <a:pt x="3998" y="2258"/>
                </a:lnTo>
                <a:close/>
                <a:moveTo>
                  <a:pt x="4020" y="2478"/>
                </a:moveTo>
                <a:lnTo>
                  <a:pt x="4023" y="2478"/>
                </a:lnTo>
                <a:cubicBezTo>
                  <a:pt x="4094" y="2480"/>
                  <a:pt x="4147" y="2413"/>
                  <a:pt x="4145" y="2356"/>
                </a:cubicBezTo>
                <a:lnTo>
                  <a:pt x="4145" y="2353"/>
                </a:lnTo>
                <a:lnTo>
                  <a:pt x="4145" y="2351"/>
                </a:lnTo>
                <a:cubicBezTo>
                  <a:pt x="4147" y="2300"/>
                  <a:pt x="4107" y="2251"/>
                  <a:pt x="4069" y="2237"/>
                </a:cubicBezTo>
                <a:lnTo>
                  <a:pt x="4053" y="2261"/>
                </a:lnTo>
                <a:cubicBezTo>
                  <a:pt x="4091" y="2273"/>
                  <a:pt x="4119" y="2316"/>
                  <a:pt x="4118" y="2352"/>
                </a:cubicBezTo>
                <a:lnTo>
                  <a:pt x="4118" y="2353"/>
                </a:lnTo>
                <a:lnTo>
                  <a:pt x="4118" y="2356"/>
                </a:lnTo>
                <a:cubicBezTo>
                  <a:pt x="4119" y="2410"/>
                  <a:pt x="4066" y="2452"/>
                  <a:pt x="4022" y="2451"/>
                </a:cubicBezTo>
                <a:lnTo>
                  <a:pt x="4020" y="2451"/>
                </a:lnTo>
                <a:lnTo>
                  <a:pt x="4017" y="2451"/>
                </a:lnTo>
                <a:cubicBezTo>
                  <a:pt x="3963" y="2453"/>
                  <a:pt x="3921" y="2399"/>
                  <a:pt x="3922" y="2356"/>
                </a:cubicBezTo>
                <a:lnTo>
                  <a:pt x="3922" y="2353"/>
                </a:lnTo>
                <a:lnTo>
                  <a:pt x="3922" y="2351"/>
                </a:lnTo>
                <a:cubicBezTo>
                  <a:pt x="3921" y="2308"/>
                  <a:pt x="3959" y="2271"/>
                  <a:pt x="3990" y="2261"/>
                </a:cubicBezTo>
                <a:lnTo>
                  <a:pt x="3974" y="2237"/>
                </a:lnTo>
                <a:cubicBezTo>
                  <a:pt x="3927" y="2253"/>
                  <a:pt x="3894" y="2310"/>
                  <a:pt x="3895" y="2351"/>
                </a:cubicBezTo>
                <a:lnTo>
                  <a:pt x="3895" y="2353"/>
                </a:lnTo>
                <a:lnTo>
                  <a:pt x="3895" y="2357"/>
                </a:lnTo>
                <a:cubicBezTo>
                  <a:pt x="3893" y="2427"/>
                  <a:pt x="3963" y="2480"/>
                  <a:pt x="4017" y="2478"/>
                </a:cubicBezTo>
                <a:lnTo>
                  <a:pt x="4020" y="2478"/>
                </a:lnTo>
                <a:close/>
              </a:path>
            </a:pathLst>
          </a:custGeom>
          <a:solidFill>
            <a:srgbClr val="000000">
              <a:lumMod val="75000"/>
              <a:lumOff val="25000"/>
            </a:srgbClr>
          </a:solidFill>
          <a:ln>
            <a:noFill/>
          </a:ln>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21" name="Oval 43"/>
          <p:cNvSpPr>
            <a:spLocks noChangeArrowheads="1"/>
          </p:cNvSpPr>
          <p:nvPr>
            <p:custDataLst>
              <p:tags r:id="rId11"/>
            </p:custDataLst>
          </p:nvPr>
        </p:nvSpPr>
        <p:spPr bwMode="auto">
          <a:xfrm>
            <a:off x="9689960" y="4535434"/>
            <a:ext cx="606425" cy="60642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55" h="955">
                <a:moveTo>
                  <a:pt x="0" y="478"/>
                </a:moveTo>
                <a:cubicBezTo>
                  <a:pt x="-8" y="209"/>
                  <a:pt x="237" y="-7"/>
                  <a:pt x="478" y="0"/>
                </a:cubicBezTo>
                <a:cubicBezTo>
                  <a:pt x="746" y="-8"/>
                  <a:pt x="962" y="237"/>
                  <a:pt x="955" y="478"/>
                </a:cubicBezTo>
                <a:cubicBezTo>
                  <a:pt x="963" y="746"/>
                  <a:pt x="718" y="962"/>
                  <a:pt x="478" y="955"/>
                </a:cubicBezTo>
                <a:cubicBezTo>
                  <a:pt x="209" y="963"/>
                  <a:pt x="-7" y="718"/>
                  <a:pt x="0" y="478"/>
                </a:cubicBezTo>
                <a:close/>
                <a:moveTo>
                  <a:pt x="795" y="437"/>
                </a:moveTo>
                <a:cubicBezTo>
                  <a:pt x="791" y="386"/>
                  <a:pt x="768" y="330"/>
                  <a:pt x="738" y="291"/>
                </a:cubicBezTo>
                <a:cubicBezTo>
                  <a:pt x="678" y="185"/>
                  <a:pt x="493" y="151"/>
                  <a:pt x="504" y="161"/>
                </a:cubicBezTo>
                <a:cubicBezTo>
                  <a:pt x="496" y="160"/>
                  <a:pt x="485" y="159"/>
                  <a:pt x="478" y="158"/>
                </a:cubicBezTo>
                <a:lnTo>
                  <a:pt x="475" y="158"/>
                </a:lnTo>
                <a:cubicBezTo>
                  <a:pt x="466" y="159"/>
                  <a:pt x="458" y="160"/>
                  <a:pt x="449" y="161"/>
                </a:cubicBezTo>
                <a:cubicBezTo>
                  <a:pt x="442" y="161"/>
                  <a:pt x="432" y="162"/>
                  <a:pt x="426" y="163"/>
                </a:cubicBezTo>
                <a:cubicBezTo>
                  <a:pt x="268" y="182"/>
                  <a:pt x="153" y="341"/>
                  <a:pt x="158" y="479"/>
                </a:cubicBezTo>
                <a:cubicBezTo>
                  <a:pt x="160" y="665"/>
                  <a:pt x="296" y="783"/>
                  <a:pt x="470" y="797"/>
                </a:cubicBezTo>
                <a:cubicBezTo>
                  <a:pt x="483" y="798"/>
                  <a:pt x="504" y="796"/>
                  <a:pt x="510" y="795"/>
                </a:cubicBezTo>
                <a:cubicBezTo>
                  <a:pt x="628" y="799"/>
                  <a:pt x="795" y="673"/>
                  <a:pt x="797" y="477"/>
                </a:cubicBezTo>
                <a:cubicBezTo>
                  <a:pt x="797" y="464"/>
                  <a:pt x="796" y="443"/>
                  <a:pt x="795" y="437"/>
                </a:cubicBezTo>
                <a:close/>
                <a:moveTo>
                  <a:pt x="727" y="603"/>
                </a:moveTo>
                <a:cubicBezTo>
                  <a:pt x="719" y="589"/>
                  <a:pt x="708" y="565"/>
                  <a:pt x="706" y="551"/>
                </a:cubicBezTo>
                <a:cubicBezTo>
                  <a:pt x="704" y="545"/>
                  <a:pt x="700" y="541"/>
                  <a:pt x="699" y="541"/>
                </a:cubicBezTo>
                <a:lnTo>
                  <a:pt x="698" y="541"/>
                </a:lnTo>
                <a:lnTo>
                  <a:pt x="697" y="541"/>
                </a:lnTo>
                <a:cubicBezTo>
                  <a:pt x="689" y="540"/>
                  <a:pt x="681" y="558"/>
                  <a:pt x="681" y="567"/>
                </a:cubicBezTo>
                <a:cubicBezTo>
                  <a:pt x="680" y="577"/>
                  <a:pt x="675" y="585"/>
                  <a:pt x="670" y="584"/>
                </a:cubicBezTo>
                <a:cubicBezTo>
                  <a:pt x="665" y="586"/>
                  <a:pt x="653" y="576"/>
                  <a:pt x="647" y="568"/>
                </a:cubicBezTo>
                <a:cubicBezTo>
                  <a:pt x="633" y="552"/>
                  <a:pt x="625" y="550"/>
                  <a:pt x="621" y="551"/>
                </a:cubicBezTo>
                <a:cubicBezTo>
                  <a:pt x="620" y="551"/>
                  <a:pt x="618" y="551"/>
                  <a:pt x="618" y="551"/>
                </a:cubicBezTo>
                <a:lnTo>
                  <a:pt x="617" y="551"/>
                </a:lnTo>
                <a:lnTo>
                  <a:pt x="617" y="551"/>
                </a:lnTo>
                <a:lnTo>
                  <a:pt x="616" y="551"/>
                </a:lnTo>
                <a:lnTo>
                  <a:pt x="616" y="551"/>
                </a:lnTo>
                <a:cubicBezTo>
                  <a:pt x="611" y="549"/>
                  <a:pt x="599" y="569"/>
                  <a:pt x="599" y="623"/>
                </a:cubicBezTo>
                <a:cubicBezTo>
                  <a:pt x="598" y="699"/>
                  <a:pt x="624" y="701"/>
                  <a:pt x="638" y="708"/>
                </a:cubicBezTo>
                <a:cubicBezTo>
                  <a:pt x="583" y="729"/>
                  <a:pt x="619" y="740"/>
                  <a:pt x="477" y="755"/>
                </a:cubicBezTo>
                <a:cubicBezTo>
                  <a:pt x="328" y="768"/>
                  <a:pt x="194" y="599"/>
                  <a:pt x="207" y="482"/>
                </a:cubicBezTo>
                <a:cubicBezTo>
                  <a:pt x="205" y="417"/>
                  <a:pt x="235" y="347"/>
                  <a:pt x="266" y="313"/>
                </a:cubicBezTo>
                <a:cubicBezTo>
                  <a:pt x="266" y="318"/>
                  <a:pt x="267" y="326"/>
                  <a:pt x="267" y="329"/>
                </a:cubicBezTo>
                <a:cubicBezTo>
                  <a:pt x="268" y="334"/>
                  <a:pt x="269" y="342"/>
                  <a:pt x="269" y="345"/>
                </a:cubicBezTo>
                <a:cubicBezTo>
                  <a:pt x="269" y="353"/>
                  <a:pt x="270" y="364"/>
                  <a:pt x="270" y="369"/>
                </a:cubicBezTo>
                <a:cubicBezTo>
                  <a:pt x="270" y="391"/>
                  <a:pt x="267" y="416"/>
                  <a:pt x="263" y="435"/>
                </a:cubicBezTo>
                <a:lnTo>
                  <a:pt x="263" y="454"/>
                </a:lnTo>
                <a:cubicBezTo>
                  <a:pt x="266" y="457"/>
                  <a:pt x="273" y="459"/>
                  <a:pt x="274" y="459"/>
                </a:cubicBezTo>
                <a:lnTo>
                  <a:pt x="275" y="460"/>
                </a:lnTo>
                <a:lnTo>
                  <a:pt x="277" y="460"/>
                </a:lnTo>
                <a:lnTo>
                  <a:pt x="278" y="459"/>
                </a:lnTo>
                <a:lnTo>
                  <a:pt x="280" y="458"/>
                </a:lnTo>
                <a:lnTo>
                  <a:pt x="281" y="456"/>
                </a:lnTo>
                <a:lnTo>
                  <a:pt x="282" y="455"/>
                </a:lnTo>
                <a:lnTo>
                  <a:pt x="282" y="454"/>
                </a:lnTo>
                <a:cubicBezTo>
                  <a:pt x="285" y="448"/>
                  <a:pt x="285" y="438"/>
                  <a:pt x="285" y="435"/>
                </a:cubicBezTo>
                <a:lnTo>
                  <a:pt x="285" y="418"/>
                </a:lnTo>
                <a:cubicBezTo>
                  <a:pt x="288" y="422"/>
                  <a:pt x="292" y="424"/>
                  <a:pt x="292" y="424"/>
                </a:cubicBezTo>
                <a:cubicBezTo>
                  <a:pt x="295" y="425"/>
                  <a:pt x="302" y="434"/>
                  <a:pt x="304" y="436"/>
                </a:cubicBezTo>
                <a:cubicBezTo>
                  <a:pt x="308" y="440"/>
                  <a:pt x="314" y="446"/>
                  <a:pt x="317" y="448"/>
                </a:cubicBezTo>
                <a:lnTo>
                  <a:pt x="318" y="449"/>
                </a:lnTo>
                <a:lnTo>
                  <a:pt x="319" y="450"/>
                </a:lnTo>
                <a:lnTo>
                  <a:pt x="319" y="451"/>
                </a:lnTo>
                <a:lnTo>
                  <a:pt x="320" y="453"/>
                </a:lnTo>
                <a:cubicBezTo>
                  <a:pt x="322" y="456"/>
                  <a:pt x="323" y="460"/>
                  <a:pt x="323" y="463"/>
                </a:cubicBezTo>
                <a:cubicBezTo>
                  <a:pt x="323" y="470"/>
                  <a:pt x="327" y="477"/>
                  <a:pt x="331" y="481"/>
                </a:cubicBezTo>
                <a:cubicBezTo>
                  <a:pt x="334" y="485"/>
                  <a:pt x="336" y="492"/>
                  <a:pt x="337" y="495"/>
                </a:cubicBezTo>
                <a:cubicBezTo>
                  <a:pt x="338" y="499"/>
                  <a:pt x="340" y="506"/>
                  <a:pt x="342" y="508"/>
                </a:cubicBezTo>
                <a:cubicBezTo>
                  <a:pt x="342" y="510"/>
                  <a:pt x="343" y="517"/>
                  <a:pt x="344" y="518"/>
                </a:cubicBezTo>
                <a:lnTo>
                  <a:pt x="345" y="519"/>
                </a:lnTo>
                <a:cubicBezTo>
                  <a:pt x="346" y="527"/>
                  <a:pt x="356" y="533"/>
                  <a:pt x="364" y="532"/>
                </a:cubicBezTo>
                <a:lnTo>
                  <a:pt x="365" y="532"/>
                </a:lnTo>
                <a:lnTo>
                  <a:pt x="367" y="533"/>
                </a:lnTo>
                <a:lnTo>
                  <a:pt x="368" y="533"/>
                </a:lnTo>
                <a:cubicBezTo>
                  <a:pt x="373" y="534"/>
                  <a:pt x="376" y="542"/>
                  <a:pt x="377" y="546"/>
                </a:cubicBezTo>
                <a:lnTo>
                  <a:pt x="369" y="546"/>
                </a:lnTo>
                <a:cubicBezTo>
                  <a:pt x="358" y="548"/>
                  <a:pt x="352" y="557"/>
                  <a:pt x="353" y="565"/>
                </a:cubicBezTo>
                <a:cubicBezTo>
                  <a:pt x="352" y="589"/>
                  <a:pt x="362" y="610"/>
                  <a:pt x="380" y="624"/>
                </a:cubicBezTo>
                <a:lnTo>
                  <a:pt x="389" y="634"/>
                </a:lnTo>
                <a:cubicBezTo>
                  <a:pt x="406" y="650"/>
                  <a:pt x="403" y="655"/>
                  <a:pt x="405" y="666"/>
                </a:cubicBezTo>
                <a:cubicBezTo>
                  <a:pt x="405" y="669"/>
                  <a:pt x="405" y="674"/>
                  <a:pt x="404" y="676"/>
                </a:cubicBezTo>
                <a:lnTo>
                  <a:pt x="404" y="677"/>
                </a:lnTo>
                <a:lnTo>
                  <a:pt x="403" y="677"/>
                </a:lnTo>
                <a:lnTo>
                  <a:pt x="403" y="678"/>
                </a:lnTo>
                <a:lnTo>
                  <a:pt x="402" y="679"/>
                </a:lnTo>
                <a:cubicBezTo>
                  <a:pt x="400" y="684"/>
                  <a:pt x="396" y="693"/>
                  <a:pt x="396" y="698"/>
                </a:cubicBezTo>
                <a:lnTo>
                  <a:pt x="396" y="719"/>
                </a:lnTo>
                <a:cubicBezTo>
                  <a:pt x="397" y="721"/>
                  <a:pt x="398" y="727"/>
                  <a:pt x="399" y="729"/>
                </a:cubicBezTo>
                <a:cubicBezTo>
                  <a:pt x="399" y="733"/>
                  <a:pt x="401" y="739"/>
                  <a:pt x="402" y="739"/>
                </a:cubicBezTo>
                <a:lnTo>
                  <a:pt x="402" y="740"/>
                </a:lnTo>
                <a:lnTo>
                  <a:pt x="403" y="741"/>
                </a:lnTo>
                <a:lnTo>
                  <a:pt x="404" y="741"/>
                </a:lnTo>
                <a:lnTo>
                  <a:pt x="404" y="741"/>
                </a:lnTo>
                <a:cubicBezTo>
                  <a:pt x="407" y="740"/>
                  <a:pt x="412" y="740"/>
                  <a:pt x="412" y="740"/>
                </a:cubicBezTo>
                <a:cubicBezTo>
                  <a:pt x="421" y="740"/>
                  <a:pt x="428" y="735"/>
                  <a:pt x="429" y="725"/>
                </a:cubicBezTo>
                <a:lnTo>
                  <a:pt x="429" y="723"/>
                </a:lnTo>
                <a:lnTo>
                  <a:pt x="428" y="722"/>
                </a:lnTo>
                <a:lnTo>
                  <a:pt x="428" y="721"/>
                </a:lnTo>
                <a:lnTo>
                  <a:pt x="426" y="719"/>
                </a:lnTo>
                <a:lnTo>
                  <a:pt x="426" y="719"/>
                </a:lnTo>
                <a:lnTo>
                  <a:pt x="426" y="718"/>
                </a:lnTo>
                <a:lnTo>
                  <a:pt x="426" y="717"/>
                </a:lnTo>
                <a:lnTo>
                  <a:pt x="426" y="716"/>
                </a:lnTo>
                <a:cubicBezTo>
                  <a:pt x="425" y="700"/>
                  <a:pt x="444" y="663"/>
                  <a:pt x="453" y="660"/>
                </a:cubicBezTo>
                <a:cubicBezTo>
                  <a:pt x="459" y="653"/>
                  <a:pt x="468" y="647"/>
                  <a:pt x="475" y="642"/>
                </a:cubicBezTo>
                <a:lnTo>
                  <a:pt x="476" y="641"/>
                </a:lnTo>
                <a:lnTo>
                  <a:pt x="477" y="641"/>
                </a:lnTo>
                <a:lnTo>
                  <a:pt x="478" y="640"/>
                </a:lnTo>
                <a:lnTo>
                  <a:pt x="479" y="639"/>
                </a:lnTo>
                <a:lnTo>
                  <a:pt x="480" y="638"/>
                </a:lnTo>
                <a:cubicBezTo>
                  <a:pt x="489" y="630"/>
                  <a:pt x="494" y="619"/>
                  <a:pt x="493" y="610"/>
                </a:cubicBezTo>
                <a:cubicBezTo>
                  <a:pt x="493" y="606"/>
                  <a:pt x="492" y="599"/>
                  <a:pt x="491" y="596"/>
                </a:cubicBezTo>
                <a:cubicBezTo>
                  <a:pt x="489" y="593"/>
                  <a:pt x="489" y="588"/>
                  <a:pt x="489" y="587"/>
                </a:cubicBezTo>
                <a:cubicBezTo>
                  <a:pt x="488" y="578"/>
                  <a:pt x="496" y="567"/>
                  <a:pt x="503" y="561"/>
                </a:cubicBezTo>
                <a:cubicBezTo>
                  <a:pt x="514" y="554"/>
                  <a:pt x="521" y="538"/>
                  <a:pt x="521" y="527"/>
                </a:cubicBezTo>
                <a:cubicBezTo>
                  <a:pt x="519" y="512"/>
                  <a:pt x="510" y="501"/>
                  <a:pt x="501" y="502"/>
                </a:cubicBezTo>
                <a:lnTo>
                  <a:pt x="499" y="502"/>
                </a:lnTo>
                <a:lnTo>
                  <a:pt x="498" y="502"/>
                </a:lnTo>
                <a:lnTo>
                  <a:pt x="497" y="502"/>
                </a:lnTo>
                <a:cubicBezTo>
                  <a:pt x="491" y="502"/>
                  <a:pt x="481" y="506"/>
                  <a:pt x="478" y="508"/>
                </a:cubicBezTo>
                <a:cubicBezTo>
                  <a:pt x="475" y="509"/>
                  <a:pt x="471" y="510"/>
                  <a:pt x="470" y="511"/>
                </a:cubicBezTo>
                <a:cubicBezTo>
                  <a:pt x="463" y="513"/>
                  <a:pt x="454" y="516"/>
                  <a:pt x="450" y="516"/>
                </a:cubicBezTo>
                <a:lnTo>
                  <a:pt x="449" y="516"/>
                </a:lnTo>
                <a:lnTo>
                  <a:pt x="448" y="516"/>
                </a:lnTo>
                <a:lnTo>
                  <a:pt x="446" y="516"/>
                </a:lnTo>
                <a:lnTo>
                  <a:pt x="445" y="516"/>
                </a:lnTo>
                <a:cubicBezTo>
                  <a:pt x="434" y="517"/>
                  <a:pt x="427" y="507"/>
                  <a:pt x="423" y="500"/>
                </a:cubicBezTo>
                <a:lnTo>
                  <a:pt x="422" y="498"/>
                </a:lnTo>
                <a:lnTo>
                  <a:pt x="421" y="496"/>
                </a:lnTo>
                <a:lnTo>
                  <a:pt x="420" y="495"/>
                </a:lnTo>
                <a:lnTo>
                  <a:pt x="419" y="494"/>
                </a:lnTo>
                <a:lnTo>
                  <a:pt x="419" y="494"/>
                </a:lnTo>
                <a:lnTo>
                  <a:pt x="418" y="493"/>
                </a:lnTo>
                <a:lnTo>
                  <a:pt x="417" y="493"/>
                </a:lnTo>
                <a:cubicBezTo>
                  <a:pt x="416" y="493"/>
                  <a:pt x="411" y="496"/>
                  <a:pt x="410" y="497"/>
                </a:cubicBezTo>
                <a:cubicBezTo>
                  <a:pt x="406" y="498"/>
                  <a:pt x="400" y="502"/>
                  <a:pt x="398" y="503"/>
                </a:cubicBezTo>
                <a:cubicBezTo>
                  <a:pt x="395" y="505"/>
                  <a:pt x="390" y="507"/>
                  <a:pt x="388" y="508"/>
                </a:cubicBezTo>
                <a:lnTo>
                  <a:pt x="387" y="509"/>
                </a:lnTo>
                <a:lnTo>
                  <a:pt x="386" y="509"/>
                </a:lnTo>
                <a:lnTo>
                  <a:pt x="385" y="510"/>
                </a:lnTo>
                <a:lnTo>
                  <a:pt x="384" y="510"/>
                </a:lnTo>
                <a:lnTo>
                  <a:pt x="383" y="511"/>
                </a:lnTo>
                <a:lnTo>
                  <a:pt x="382" y="511"/>
                </a:lnTo>
                <a:cubicBezTo>
                  <a:pt x="379" y="511"/>
                  <a:pt x="373" y="507"/>
                  <a:pt x="372" y="505"/>
                </a:cubicBezTo>
                <a:lnTo>
                  <a:pt x="371" y="504"/>
                </a:lnTo>
                <a:lnTo>
                  <a:pt x="370" y="503"/>
                </a:lnTo>
                <a:lnTo>
                  <a:pt x="369" y="503"/>
                </a:lnTo>
                <a:lnTo>
                  <a:pt x="368" y="502"/>
                </a:lnTo>
                <a:lnTo>
                  <a:pt x="365" y="500"/>
                </a:lnTo>
                <a:lnTo>
                  <a:pt x="364" y="499"/>
                </a:lnTo>
                <a:lnTo>
                  <a:pt x="363" y="499"/>
                </a:lnTo>
                <a:lnTo>
                  <a:pt x="362" y="498"/>
                </a:lnTo>
                <a:lnTo>
                  <a:pt x="361" y="497"/>
                </a:lnTo>
                <a:lnTo>
                  <a:pt x="359" y="496"/>
                </a:lnTo>
                <a:lnTo>
                  <a:pt x="358" y="496"/>
                </a:lnTo>
                <a:lnTo>
                  <a:pt x="357" y="495"/>
                </a:lnTo>
                <a:lnTo>
                  <a:pt x="355" y="495"/>
                </a:lnTo>
                <a:cubicBezTo>
                  <a:pt x="351" y="494"/>
                  <a:pt x="343" y="485"/>
                  <a:pt x="342" y="482"/>
                </a:cubicBezTo>
                <a:lnTo>
                  <a:pt x="342" y="481"/>
                </a:lnTo>
                <a:lnTo>
                  <a:pt x="342" y="479"/>
                </a:lnTo>
                <a:lnTo>
                  <a:pt x="342" y="477"/>
                </a:lnTo>
                <a:lnTo>
                  <a:pt x="343" y="476"/>
                </a:lnTo>
                <a:lnTo>
                  <a:pt x="344" y="474"/>
                </a:lnTo>
                <a:lnTo>
                  <a:pt x="345" y="473"/>
                </a:lnTo>
                <a:lnTo>
                  <a:pt x="347" y="472"/>
                </a:lnTo>
                <a:lnTo>
                  <a:pt x="348" y="471"/>
                </a:lnTo>
                <a:lnTo>
                  <a:pt x="350" y="470"/>
                </a:lnTo>
                <a:lnTo>
                  <a:pt x="351" y="470"/>
                </a:lnTo>
                <a:lnTo>
                  <a:pt x="353" y="470"/>
                </a:lnTo>
                <a:cubicBezTo>
                  <a:pt x="356" y="468"/>
                  <a:pt x="362" y="467"/>
                  <a:pt x="364" y="467"/>
                </a:cubicBezTo>
                <a:cubicBezTo>
                  <a:pt x="367" y="466"/>
                  <a:pt x="373" y="465"/>
                  <a:pt x="374" y="464"/>
                </a:cubicBezTo>
                <a:cubicBezTo>
                  <a:pt x="378" y="464"/>
                  <a:pt x="381" y="463"/>
                  <a:pt x="382" y="463"/>
                </a:cubicBezTo>
                <a:lnTo>
                  <a:pt x="383" y="462"/>
                </a:lnTo>
                <a:lnTo>
                  <a:pt x="384" y="462"/>
                </a:lnTo>
                <a:lnTo>
                  <a:pt x="384" y="462"/>
                </a:lnTo>
                <a:lnTo>
                  <a:pt x="385" y="462"/>
                </a:lnTo>
                <a:lnTo>
                  <a:pt x="387" y="461"/>
                </a:lnTo>
                <a:lnTo>
                  <a:pt x="389" y="459"/>
                </a:lnTo>
                <a:lnTo>
                  <a:pt x="389" y="458"/>
                </a:lnTo>
                <a:lnTo>
                  <a:pt x="390" y="457"/>
                </a:lnTo>
                <a:lnTo>
                  <a:pt x="390" y="456"/>
                </a:lnTo>
                <a:lnTo>
                  <a:pt x="389" y="455"/>
                </a:lnTo>
                <a:lnTo>
                  <a:pt x="388" y="454"/>
                </a:lnTo>
                <a:lnTo>
                  <a:pt x="387" y="453"/>
                </a:lnTo>
                <a:lnTo>
                  <a:pt x="386" y="452"/>
                </a:lnTo>
                <a:lnTo>
                  <a:pt x="385" y="451"/>
                </a:lnTo>
                <a:lnTo>
                  <a:pt x="383" y="451"/>
                </a:lnTo>
                <a:lnTo>
                  <a:pt x="382" y="450"/>
                </a:lnTo>
                <a:lnTo>
                  <a:pt x="381" y="449"/>
                </a:lnTo>
                <a:lnTo>
                  <a:pt x="380" y="448"/>
                </a:lnTo>
                <a:cubicBezTo>
                  <a:pt x="373" y="445"/>
                  <a:pt x="364" y="442"/>
                  <a:pt x="359" y="440"/>
                </a:cubicBezTo>
                <a:cubicBezTo>
                  <a:pt x="355" y="438"/>
                  <a:pt x="348" y="436"/>
                  <a:pt x="345" y="435"/>
                </a:cubicBezTo>
                <a:lnTo>
                  <a:pt x="343" y="434"/>
                </a:lnTo>
                <a:cubicBezTo>
                  <a:pt x="341" y="434"/>
                  <a:pt x="337" y="430"/>
                  <a:pt x="336" y="429"/>
                </a:cubicBezTo>
                <a:lnTo>
                  <a:pt x="335" y="428"/>
                </a:lnTo>
                <a:lnTo>
                  <a:pt x="334" y="428"/>
                </a:lnTo>
                <a:lnTo>
                  <a:pt x="333" y="427"/>
                </a:lnTo>
                <a:lnTo>
                  <a:pt x="332" y="426"/>
                </a:lnTo>
                <a:lnTo>
                  <a:pt x="332" y="425"/>
                </a:lnTo>
                <a:lnTo>
                  <a:pt x="331" y="424"/>
                </a:lnTo>
                <a:lnTo>
                  <a:pt x="331" y="423"/>
                </a:lnTo>
                <a:lnTo>
                  <a:pt x="331" y="422"/>
                </a:lnTo>
                <a:lnTo>
                  <a:pt x="332" y="420"/>
                </a:lnTo>
                <a:lnTo>
                  <a:pt x="332" y="419"/>
                </a:lnTo>
                <a:lnTo>
                  <a:pt x="333" y="418"/>
                </a:lnTo>
                <a:lnTo>
                  <a:pt x="335" y="417"/>
                </a:lnTo>
                <a:lnTo>
                  <a:pt x="336" y="416"/>
                </a:lnTo>
                <a:cubicBezTo>
                  <a:pt x="349" y="402"/>
                  <a:pt x="367" y="395"/>
                  <a:pt x="380" y="395"/>
                </a:cubicBezTo>
                <a:cubicBezTo>
                  <a:pt x="393" y="394"/>
                  <a:pt x="410" y="404"/>
                  <a:pt x="421" y="416"/>
                </a:cubicBezTo>
                <a:cubicBezTo>
                  <a:pt x="425" y="420"/>
                  <a:pt x="428" y="426"/>
                  <a:pt x="432" y="432"/>
                </a:cubicBezTo>
                <a:cubicBezTo>
                  <a:pt x="435" y="437"/>
                  <a:pt x="440" y="443"/>
                  <a:pt x="442" y="445"/>
                </a:cubicBezTo>
                <a:cubicBezTo>
                  <a:pt x="447" y="453"/>
                  <a:pt x="458" y="463"/>
                  <a:pt x="464" y="467"/>
                </a:cubicBezTo>
                <a:cubicBezTo>
                  <a:pt x="467" y="470"/>
                  <a:pt x="477" y="470"/>
                  <a:pt x="478" y="470"/>
                </a:cubicBezTo>
                <a:lnTo>
                  <a:pt x="479" y="469"/>
                </a:lnTo>
                <a:cubicBezTo>
                  <a:pt x="481" y="468"/>
                  <a:pt x="482" y="463"/>
                  <a:pt x="482" y="462"/>
                </a:cubicBezTo>
                <a:cubicBezTo>
                  <a:pt x="483" y="454"/>
                  <a:pt x="474" y="443"/>
                  <a:pt x="472" y="440"/>
                </a:cubicBezTo>
                <a:cubicBezTo>
                  <a:pt x="465" y="432"/>
                  <a:pt x="462" y="418"/>
                  <a:pt x="462" y="409"/>
                </a:cubicBezTo>
                <a:cubicBezTo>
                  <a:pt x="461" y="391"/>
                  <a:pt x="473" y="371"/>
                  <a:pt x="490" y="363"/>
                </a:cubicBezTo>
                <a:cubicBezTo>
                  <a:pt x="500" y="359"/>
                  <a:pt x="509" y="350"/>
                  <a:pt x="513" y="340"/>
                </a:cubicBezTo>
                <a:cubicBezTo>
                  <a:pt x="509" y="340"/>
                  <a:pt x="504" y="341"/>
                  <a:pt x="503" y="341"/>
                </a:cubicBezTo>
                <a:lnTo>
                  <a:pt x="502" y="342"/>
                </a:lnTo>
                <a:lnTo>
                  <a:pt x="502" y="342"/>
                </a:lnTo>
                <a:lnTo>
                  <a:pt x="501" y="342"/>
                </a:lnTo>
                <a:lnTo>
                  <a:pt x="500" y="342"/>
                </a:lnTo>
                <a:lnTo>
                  <a:pt x="499" y="342"/>
                </a:lnTo>
                <a:lnTo>
                  <a:pt x="497" y="343"/>
                </a:lnTo>
                <a:lnTo>
                  <a:pt x="495" y="344"/>
                </a:lnTo>
                <a:lnTo>
                  <a:pt x="493" y="344"/>
                </a:lnTo>
                <a:lnTo>
                  <a:pt x="491" y="344"/>
                </a:lnTo>
                <a:lnTo>
                  <a:pt x="490" y="345"/>
                </a:lnTo>
                <a:lnTo>
                  <a:pt x="489" y="345"/>
                </a:lnTo>
                <a:lnTo>
                  <a:pt x="488" y="344"/>
                </a:lnTo>
                <a:lnTo>
                  <a:pt x="487" y="344"/>
                </a:lnTo>
                <a:lnTo>
                  <a:pt x="487" y="344"/>
                </a:lnTo>
                <a:lnTo>
                  <a:pt x="487" y="343"/>
                </a:lnTo>
                <a:lnTo>
                  <a:pt x="487" y="343"/>
                </a:lnTo>
                <a:cubicBezTo>
                  <a:pt x="487" y="339"/>
                  <a:pt x="498" y="330"/>
                  <a:pt x="502" y="329"/>
                </a:cubicBezTo>
                <a:lnTo>
                  <a:pt x="504" y="329"/>
                </a:lnTo>
                <a:lnTo>
                  <a:pt x="504" y="328"/>
                </a:lnTo>
                <a:lnTo>
                  <a:pt x="505" y="328"/>
                </a:lnTo>
                <a:lnTo>
                  <a:pt x="504" y="328"/>
                </a:lnTo>
                <a:cubicBezTo>
                  <a:pt x="503" y="326"/>
                  <a:pt x="495" y="323"/>
                  <a:pt x="497" y="323"/>
                </a:cubicBezTo>
                <a:lnTo>
                  <a:pt x="513" y="318"/>
                </a:lnTo>
                <a:lnTo>
                  <a:pt x="514" y="317"/>
                </a:lnTo>
                <a:lnTo>
                  <a:pt x="515" y="317"/>
                </a:lnTo>
                <a:lnTo>
                  <a:pt x="516" y="316"/>
                </a:lnTo>
                <a:lnTo>
                  <a:pt x="517" y="316"/>
                </a:lnTo>
                <a:cubicBezTo>
                  <a:pt x="522" y="314"/>
                  <a:pt x="528" y="310"/>
                  <a:pt x="529" y="307"/>
                </a:cubicBezTo>
                <a:lnTo>
                  <a:pt x="531" y="306"/>
                </a:lnTo>
                <a:cubicBezTo>
                  <a:pt x="534" y="304"/>
                  <a:pt x="535" y="300"/>
                  <a:pt x="535" y="299"/>
                </a:cubicBezTo>
                <a:lnTo>
                  <a:pt x="536" y="298"/>
                </a:lnTo>
                <a:lnTo>
                  <a:pt x="537" y="297"/>
                </a:lnTo>
                <a:lnTo>
                  <a:pt x="537" y="296"/>
                </a:lnTo>
                <a:lnTo>
                  <a:pt x="537" y="295"/>
                </a:lnTo>
                <a:lnTo>
                  <a:pt x="535" y="294"/>
                </a:lnTo>
                <a:cubicBezTo>
                  <a:pt x="532" y="294"/>
                  <a:pt x="528" y="294"/>
                  <a:pt x="525" y="295"/>
                </a:cubicBezTo>
                <a:cubicBezTo>
                  <a:pt x="523" y="296"/>
                  <a:pt x="519" y="296"/>
                  <a:pt x="518" y="296"/>
                </a:cubicBezTo>
                <a:lnTo>
                  <a:pt x="516" y="296"/>
                </a:lnTo>
                <a:lnTo>
                  <a:pt x="514" y="296"/>
                </a:lnTo>
                <a:lnTo>
                  <a:pt x="512" y="296"/>
                </a:lnTo>
                <a:lnTo>
                  <a:pt x="510" y="296"/>
                </a:lnTo>
                <a:lnTo>
                  <a:pt x="509" y="296"/>
                </a:lnTo>
                <a:lnTo>
                  <a:pt x="508" y="295"/>
                </a:lnTo>
                <a:lnTo>
                  <a:pt x="507" y="295"/>
                </a:lnTo>
                <a:lnTo>
                  <a:pt x="506" y="294"/>
                </a:lnTo>
                <a:lnTo>
                  <a:pt x="506" y="293"/>
                </a:lnTo>
                <a:lnTo>
                  <a:pt x="505" y="291"/>
                </a:lnTo>
                <a:lnTo>
                  <a:pt x="505" y="290"/>
                </a:lnTo>
                <a:lnTo>
                  <a:pt x="505" y="288"/>
                </a:lnTo>
                <a:lnTo>
                  <a:pt x="505" y="285"/>
                </a:lnTo>
                <a:cubicBezTo>
                  <a:pt x="503" y="279"/>
                  <a:pt x="497" y="276"/>
                  <a:pt x="494" y="276"/>
                </a:cubicBezTo>
                <a:lnTo>
                  <a:pt x="493" y="276"/>
                </a:lnTo>
                <a:lnTo>
                  <a:pt x="491" y="277"/>
                </a:lnTo>
                <a:lnTo>
                  <a:pt x="490" y="277"/>
                </a:lnTo>
                <a:lnTo>
                  <a:pt x="488" y="277"/>
                </a:lnTo>
                <a:cubicBezTo>
                  <a:pt x="486" y="280"/>
                  <a:pt x="478" y="284"/>
                  <a:pt x="475" y="285"/>
                </a:cubicBezTo>
                <a:cubicBezTo>
                  <a:pt x="472" y="289"/>
                  <a:pt x="467" y="290"/>
                  <a:pt x="466" y="290"/>
                </a:cubicBezTo>
                <a:cubicBezTo>
                  <a:pt x="461" y="291"/>
                  <a:pt x="455" y="284"/>
                  <a:pt x="453" y="280"/>
                </a:cubicBezTo>
                <a:lnTo>
                  <a:pt x="453" y="278"/>
                </a:lnTo>
                <a:lnTo>
                  <a:pt x="453" y="276"/>
                </a:lnTo>
                <a:lnTo>
                  <a:pt x="452" y="275"/>
                </a:lnTo>
                <a:lnTo>
                  <a:pt x="451" y="274"/>
                </a:lnTo>
                <a:lnTo>
                  <a:pt x="450" y="273"/>
                </a:lnTo>
                <a:lnTo>
                  <a:pt x="448" y="273"/>
                </a:lnTo>
                <a:lnTo>
                  <a:pt x="447" y="273"/>
                </a:lnTo>
                <a:lnTo>
                  <a:pt x="445" y="273"/>
                </a:lnTo>
                <a:lnTo>
                  <a:pt x="444" y="274"/>
                </a:lnTo>
                <a:lnTo>
                  <a:pt x="442" y="275"/>
                </a:lnTo>
                <a:cubicBezTo>
                  <a:pt x="420" y="295"/>
                  <a:pt x="427" y="283"/>
                  <a:pt x="418" y="288"/>
                </a:cubicBezTo>
                <a:cubicBezTo>
                  <a:pt x="415" y="290"/>
                  <a:pt x="410" y="291"/>
                  <a:pt x="409" y="291"/>
                </a:cubicBezTo>
                <a:lnTo>
                  <a:pt x="408" y="291"/>
                </a:lnTo>
                <a:lnTo>
                  <a:pt x="406" y="291"/>
                </a:lnTo>
                <a:lnTo>
                  <a:pt x="405" y="290"/>
                </a:lnTo>
                <a:lnTo>
                  <a:pt x="404" y="290"/>
                </a:lnTo>
                <a:lnTo>
                  <a:pt x="404" y="289"/>
                </a:lnTo>
                <a:lnTo>
                  <a:pt x="403" y="288"/>
                </a:lnTo>
                <a:lnTo>
                  <a:pt x="402" y="287"/>
                </a:lnTo>
                <a:lnTo>
                  <a:pt x="402" y="285"/>
                </a:lnTo>
                <a:lnTo>
                  <a:pt x="401" y="284"/>
                </a:lnTo>
                <a:lnTo>
                  <a:pt x="401" y="283"/>
                </a:lnTo>
                <a:lnTo>
                  <a:pt x="401" y="282"/>
                </a:lnTo>
                <a:lnTo>
                  <a:pt x="401" y="281"/>
                </a:lnTo>
                <a:cubicBezTo>
                  <a:pt x="400" y="272"/>
                  <a:pt x="415" y="262"/>
                  <a:pt x="422" y="260"/>
                </a:cubicBezTo>
                <a:cubicBezTo>
                  <a:pt x="438" y="251"/>
                  <a:pt x="463" y="245"/>
                  <a:pt x="465" y="226"/>
                </a:cubicBezTo>
                <a:lnTo>
                  <a:pt x="465" y="225"/>
                </a:lnTo>
                <a:lnTo>
                  <a:pt x="465" y="224"/>
                </a:lnTo>
                <a:lnTo>
                  <a:pt x="465" y="223"/>
                </a:lnTo>
                <a:lnTo>
                  <a:pt x="464" y="222"/>
                </a:lnTo>
                <a:lnTo>
                  <a:pt x="464" y="220"/>
                </a:lnTo>
                <a:lnTo>
                  <a:pt x="464" y="219"/>
                </a:lnTo>
                <a:lnTo>
                  <a:pt x="464" y="217"/>
                </a:lnTo>
                <a:lnTo>
                  <a:pt x="463" y="216"/>
                </a:lnTo>
                <a:lnTo>
                  <a:pt x="463" y="214"/>
                </a:lnTo>
                <a:lnTo>
                  <a:pt x="462" y="214"/>
                </a:lnTo>
                <a:lnTo>
                  <a:pt x="461" y="213"/>
                </a:lnTo>
                <a:lnTo>
                  <a:pt x="460" y="212"/>
                </a:lnTo>
                <a:lnTo>
                  <a:pt x="458" y="212"/>
                </a:lnTo>
                <a:lnTo>
                  <a:pt x="457" y="212"/>
                </a:lnTo>
                <a:lnTo>
                  <a:pt x="456" y="212"/>
                </a:lnTo>
                <a:lnTo>
                  <a:pt x="454" y="213"/>
                </a:lnTo>
                <a:lnTo>
                  <a:pt x="452" y="214"/>
                </a:lnTo>
                <a:lnTo>
                  <a:pt x="450" y="215"/>
                </a:lnTo>
                <a:lnTo>
                  <a:pt x="434" y="223"/>
                </a:lnTo>
                <a:cubicBezTo>
                  <a:pt x="433" y="225"/>
                  <a:pt x="430" y="225"/>
                  <a:pt x="429" y="225"/>
                </a:cubicBezTo>
                <a:lnTo>
                  <a:pt x="428" y="225"/>
                </a:lnTo>
                <a:cubicBezTo>
                  <a:pt x="426" y="225"/>
                  <a:pt x="421" y="224"/>
                  <a:pt x="421" y="223"/>
                </a:cubicBezTo>
                <a:lnTo>
                  <a:pt x="420" y="223"/>
                </a:lnTo>
                <a:lnTo>
                  <a:pt x="419" y="221"/>
                </a:lnTo>
                <a:lnTo>
                  <a:pt x="418" y="220"/>
                </a:lnTo>
                <a:lnTo>
                  <a:pt x="418" y="218"/>
                </a:lnTo>
                <a:lnTo>
                  <a:pt x="418" y="216"/>
                </a:lnTo>
                <a:lnTo>
                  <a:pt x="420" y="214"/>
                </a:lnTo>
                <a:cubicBezTo>
                  <a:pt x="438" y="208"/>
                  <a:pt x="451" y="208"/>
                  <a:pt x="464" y="207"/>
                </a:cubicBezTo>
                <a:lnTo>
                  <a:pt x="466" y="207"/>
                </a:lnTo>
                <a:lnTo>
                  <a:pt x="468" y="207"/>
                </a:lnTo>
                <a:lnTo>
                  <a:pt x="469" y="208"/>
                </a:lnTo>
                <a:cubicBezTo>
                  <a:pt x="481" y="222"/>
                  <a:pt x="493" y="227"/>
                  <a:pt x="513" y="232"/>
                </a:cubicBezTo>
                <a:lnTo>
                  <a:pt x="515" y="232"/>
                </a:lnTo>
                <a:lnTo>
                  <a:pt x="516" y="232"/>
                </a:lnTo>
                <a:lnTo>
                  <a:pt x="517" y="231"/>
                </a:lnTo>
                <a:lnTo>
                  <a:pt x="518" y="230"/>
                </a:lnTo>
                <a:cubicBezTo>
                  <a:pt x="519" y="229"/>
                  <a:pt x="520" y="222"/>
                  <a:pt x="521" y="220"/>
                </a:cubicBezTo>
                <a:cubicBezTo>
                  <a:pt x="524" y="220"/>
                  <a:pt x="530" y="218"/>
                  <a:pt x="532" y="218"/>
                </a:cubicBezTo>
                <a:cubicBezTo>
                  <a:pt x="538" y="216"/>
                  <a:pt x="546" y="214"/>
                  <a:pt x="551" y="214"/>
                </a:cubicBezTo>
                <a:cubicBezTo>
                  <a:pt x="560" y="213"/>
                  <a:pt x="568" y="220"/>
                  <a:pt x="578" y="228"/>
                </a:cubicBezTo>
                <a:cubicBezTo>
                  <a:pt x="581" y="231"/>
                  <a:pt x="587" y="235"/>
                  <a:pt x="589" y="237"/>
                </a:cubicBezTo>
                <a:lnTo>
                  <a:pt x="589" y="247"/>
                </a:lnTo>
                <a:lnTo>
                  <a:pt x="588" y="249"/>
                </a:lnTo>
                <a:lnTo>
                  <a:pt x="588" y="250"/>
                </a:lnTo>
                <a:lnTo>
                  <a:pt x="587" y="251"/>
                </a:lnTo>
                <a:lnTo>
                  <a:pt x="586" y="252"/>
                </a:lnTo>
                <a:cubicBezTo>
                  <a:pt x="585" y="255"/>
                  <a:pt x="583" y="259"/>
                  <a:pt x="583" y="261"/>
                </a:cubicBezTo>
                <a:lnTo>
                  <a:pt x="583" y="263"/>
                </a:lnTo>
                <a:lnTo>
                  <a:pt x="583" y="264"/>
                </a:lnTo>
                <a:lnTo>
                  <a:pt x="583" y="266"/>
                </a:lnTo>
                <a:cubicBezTo>
                  <a:pt x="582" y="272"/>
                  <a:pt x="590" y="278"/>
                  <a:pt x="594" y="277"/>
                </a:cubicBezTo>
                <a:lnTo>
                  <a:pt x="595" y="277"/>
                </a:lnTo>
                <a:lnTo>
                  <a:pt x="596" y="277"/>
                </a:lnTo>
                <a:lnTo>
                  <a:pt x="597" y="277"/>
                </a:lnTo>
                <a:lnTo>
                  <a:pt x="598" y="276"/>
                </a:lnTo>
                <a:lnTo>
                  <a:pt x="599" y="276"/>
                </a:lnTo>
                <a:lnTo>
                  <a:pt x="600" y="276"/>
                </a:lnTo>
                <a:lnTo>
                  <a:pt x="601" y="275"/>
                </a:lnTo>
                <a:lnTo>
                  <a:pt x="602" y="275"/>
                </a:lnTo>
                <a:lnTo>
                  <a:pt x="604" y="275"/>
                </a:lnTo>
                <a:lnTo>
                  <a:pt x="605" y="275"/>
                </a:lnTo>
                <a:lnTo>
                  <a:pt x="607" y="275"/>
                </a:lnTo>
                <a:lnTo>
                  <a:pt x="609" y="275"/>
                </a:lnTo>
                <a:lnTo>
                  <a:pt x="610" y="275"/>
                </a:lnTo>
                <a:lnTo>
                  <a:pt x="611" y="276"/>
                </a:lnTo>
                <a:lnTo>
                  <a:pt x="612" y="276"/>
                </a:lnTo>
                <a:lnTo>
                  <a:pt x="613" y="277"/>
                </a:lnTo>
                <a:lnTo>
                  <a:pt x="614" y="278"/>
                </a:lnTo>
                <a:lnTo>
                  <a:pt x="614" y="279"/>
                </a:lnTo>
                <a:lnTo>
                  <a:pt x="614" y="280"/>
                </a:lnTo>
                <a:lnTo>
                  <a:pt x="614" y="282"/>
                </a:lnTo>
                <a:lnTo>
                  <a:pt x="614" y="284"/>
                </a:lnTo>
                <a:lnTo>
                  <a:pt x="614" y="286"/>
                </a:lnTo>
                <a:lnTo>
                  <a:pt x="613" y="288"/>
                </a:lnTo>
                <a:lnTo>
                  <a:pt x="613" y="291"/>
                </a:lnTo>
                <a:lnTo>
                  <a:pt x="613" y="293"/>
                </a:lnTo>
                <a:lnTo>
                  <a:pt x="614" y="294"/>
                </a:lnTo>
                <a:lnTo>
                  <a:pt x="614" y="296"/>
                </a:lnTo>
                <a:lnTo>
                  <a:pt x="615" y="297"/>
                </a:lnTo>
                <a:lnTo>
                  <a:pt x="616" y="298"/>
                </a:lnTo>
                <a:lnTo>
                  <a:pt x="616" y="299"/>
                </a:lnTo>
                <a:lnTo>
                  <a:pt x="618" y="300"/>
                </a:lnTo>
                <a:lnTo>
                  <a:pt x="619" y="300"/>
                </a:lnTo>
                <a:lnTo>
                  <a:pt x="621" y="300"/>
                </a:lnTo>
                <a:lnTo>
                  <a:pt x="622" y="300"/>
                </a:lnTo>
                <a:lnTo>
                  <a:pt x="624" y="300"/>
                </a:lnTo>
                <a:lnTo>
                  <a:pt x="627" y="299"/>
                </a:lnTo>
                <a:cubicBezTo>
                  <a:pt x="632" y="299"/>
                  <a:pt x="636" y="300"/>
                  <a:pt x="638" y="302"/>
                </a:cubicBezTo>
                <a:lnTo>
                  <a:pt x="640" y="302"/>
                </a:lnTo>
                <a:lnTo>
                  <a:pt x="641" y="303"/>
                </a:lnTo>
                <a:lnTo>
                  <a:pt x="643" y="304"/>
                </a:lnTo>
                <a:lnTo>
                  <a:pt x="643" y="304"/>
                </a:lnTo>
                <a:cubicBezTo>
                  <a:pt x="648" y="308"/>
                  <a:pt x="655" y="309"/>
                  <a:pt x="656" y="309"/>
                </a:cubicBezTo>
                <a:cubicBezTo>
                  <a:pt x="662" y="310"/>
                  <a:pt x="667" y="302"/>
                  <a:pt x="668" y="296"/>
                </a:cubicBezTo>
                <a:lnTo>
                  <a:pt x="668" y="291"/>
                </a:lnTo>
                <a:lnTo>
                  <a:pt x="668" y="289"/>
                </a:lnTo>
                <a:lnTo>
                  <a:pt x="669" y="288"/>
                </a:lnTo>
                <a:lnTo>
                  <a:pt x="670" y="287"/>
                </a:lnTo>
                <a:lnTo>
                  <a:pt x="671" y="286"/>
                </a:lnTo>
                <a:lnTo>
                  <a:pt x="672" y="285"/>
                </a:lnTo>
                <a:lnTo>
                  <a:pt x="673" y="285"/>
                </a:lnTo>
                <a:lnTo>
                  <a:pt x="674" y="285"/>
                </a:lnTo>
                <a:lnTo>
                  <a:pt x="675" y="286"/>
                </a:lnTo>
                <a:lnTo>
                  <a:pt x="677" y="287"/>
                </a:lnTo>
                <a:cubicBezTo>
                  <a:pt x="687" y="296"/>
                  <a:pt x="696" y="308"/>
                  <a:pt x="703" y="318"/>
                </a:cubicBezTo>
                <a:cubicBezTo>
                  <a:pt x="694" y="326"/>
                  <a:pt x="695" y="339"/>
                  <a:pt x="695" y="348"/>
                </a:cubicBezTo>
                <a:cubicBezTo>
                  <a:pt x="696" y="351"/>
                  <a:pt x="696" y="356"/>
                  <a:pt x="696" y="358"/>
                </a:cubicBezTo>
                <a:cubicBezTo>
                  <a:pt x="696" y="366"/>
                  <a:pt x="692" y="374"/>
                  <a:pt x="689" y="380"/>
                </a:cubicBezTo>
                <a:cubicBezTo>
                  <a:pt x="688" y="387"/>
                  <a:pt x="684" y="396"/>
                  <a:pt x="682" y="400"/>
                </a:cubicBezTo>
                <a:cubicBezTo>
                  <a:pt x="680" y="405"/>
                  <a:pt x="677" y="413"/>
                  <a:pt x="676" y="421"/>
                </a:cubicBezTo>
                <a:cubicBezTo>
                  <a:pt x="675" y="431"/>
                  <a:pt x="686" y="436"/>
                  <a:pt x="695" y="437"/>
                </a:cubicBezTo>
                <a:cubicBezTo>
                  <a:pt x="709" y="439"/>
                  <a:pt x="712" y="446"/>
                  <a:pt x="714" y="459"/>
                </a:cubicBezTo>
                <a:cubicBezTo>
                  <a:pt x="712" y="481"/>
                  <a:pt x="732" y="501"/>
                  <a:pt x="748" y="505"/>
                </a:cubicBezTo>
                <a:cubicBezTo>
                  <a:pt x="750" y="506"/>
                  <a:pt x="754" y="507"/>
                  <a:pt x="754" y="508"/>
                </a:cubicBezTo>
                <a:cubicBezTo>
                  <a:pt x="752" y="537"/>
                  <a:pt x="742" y="573"/>
                  <a:pt x="727" y="603"/>
                </a:cubicBezTo>
                <a:close/>
              </a:path>
            </a:pathLst>
          </a:custGeom>
          <a:solidFill>
            <a:srgbClr val="000000">
              <a:lumMod val="75000"/>
              <a:lumOff val="25000"/>
            </a:srgbClr>
          </a:solidFill>
          <a:ln>
            <a:noFill/>
          </a:ln>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22" name="Oval 45"/>
          <p:cNvSpPr>
            <a:spLocks noChangeArrowheads="1"/>
          </p:cNvSpPr>
          <p:nvPr>
            <p:custDataLst>
              <p:tags r:id="rId12"/>
            </p:custDataLst>
          </p:nvPr>
        </p:nvSpPr>
        <p:spPr bwMode="auto">
          <a:xfrm>
            <a:off x="10312260" y="2626624"/>
            <a:ext cx="615315" cy="61341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69" h="966">
                <a:moveTo>
                  <a:pt x="0" y="483"/>
                </a:moveTo>
                <a:cubicBezTo>
                  <a:pt x="-8" y="212"/>
                  <a:pt x="241" y="-7"/>
                  <a:pt x="485" y="0"/>
                </a:cubicBezTo>
                <a:cubicBezTo>
                  <a:pt x="756" y="-8"/>
                  <a:pt x="976" y="240"/>
                  <a:pt x="969" y="483"/>
                </a:cubicBezTo>
                <a:cubicBezTo>
                  <a:pt x="977" y="754"/>
                  <a:pt x="728" y="973"/>
                  <a:pt x="485" y="966"/>
                </a:cubicBezTo>
                <a:cubicBezTo>
                  <a:pt x="213" y="974"/>
                  <a:pt x="-7" y="726"/>
                  <a:pt x="0" y="483"/>
                </a:cubicBezTo>
                <a:close/>
                <a:moveTo>
                  <a:pt x="265" y="475"/>
                </a:moveTo>
                <a:lnTo>
                  <a:pt x="483" y="300"/>
                </a:lnTo>
                <a:lnTo>
                  <a:pt x="597" y="389"/>
                </a:lnTo>
                <a:lnTo>
                  <a:pt x="700" y="475"/>
                </a:lnTo>
                <a:lnTo>
                  <a:pt x="748" y="513"/>
                </a:lnTo>
                <a:lnTo>
                  <a:pt x="803" y="445"/>
                </a:lnTo>
                <a:lnTo>
                  <a:pt x="700" y="362"/>
                </a:lnTo>
                <a:lnTo>
                  <a:pt x="597" y="278"/>
                </a:lnTo>
                <a:lnTo>
                  <a:pt x="483" y="185"/>
                </a:lnTo>
                <a:lnTo>
                  <a:pt x="163" y="445"/>
                </a:lnTo>
                <a:lnTo>
                  <a:pt x="219" y="513"/>
                </a:lnTo>
                <a:lnTo>
                  <a:pt x="265" y="475"/>
                </a:lnTo>
                <a:close/>
                <a:moveTo>
                  <a:pt x="700" y="544"/>
                </a:moveTo>
                <a:lnTo>
                  <a:pt x="700" y="498"/>
                </a:lnTo>
                <a:lnTo>
                  <a:pt x="597" y="414"/>
                </a:lnTo>
                <a:lnTo>
                  <a:pt x="483" y="322"/>
                </a:lnTo>
                <a:lnTo>
                  <a:pt x="265" y="498"/>
                </a:lnTo>
                <a:lnTo>
                  <a:pt x="265" y="740"/>
                </a:lnTo>
                <a:lnTo>
                  <a:pt x="404" y="740"/>
                </a:lnTo>
                <a:lnTo>
                  <a:pt x="404" y="503"/>
                </a:lnTo>
                <a:lnTo>
                  <a:pt x="565" y="503"/>
                </a:lnTo>
                <a:lnTo>
                  <a:pt x="565" y="740"/>
                </a:lnTo>
                <a:lnTo>
                  <a:pt x="700" y="740"/>
                </a:lnTo>
                <a:lnTo>
                  <a:pt x="700" y="544"/>
                </a:lnTo>
                <a:close/>
              </a:path>
            </a:pathLst>
          </a:custGeom>
          <a:solidFill>
            <a:srgbClr val="0061AD"/>
          </a:solidFill>
          <a:ln>
            <a:noFill/>
          </a:ln>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26" name="Oval 49"/>
          <p:cNvSpPr>
            <a:spLocks noChangeArrowheads="1"/>
          </p:cNvSpPr>
          <p:nvPr>
            <p:custDataLst>
              <p:tags r:id="rId13"/>
            </p:custDataLst>
          </p:nvPr>
        </p:nvSpPr>
        <p:spPr bwMode="auto">
          <a:xfrm>
            <a:off x="7429232" y="4033656"/>
            <a:ext cx="606425" cy="60833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55" h="958">
                <a:moveTo>
                  <a:pt x="0" y="479"/>
                </a:moveTo>
                <a:lnTo>
                  <a:pt x="0" y="466"/>
                </a:lnTo>
                <a:cubicBezTo>
                  <a:pt x="-8" y="203"/>
                  <a:pt x="256" y="-6"/>
                  <a:pt x="466" y="0"/>
                </a:cubicBezTo>
                <a:lnTo>
                  <a:pt x="477" y="0"/>
                </a:lnTo>
                <a:lnTo>
                  <a:pt x="490" y="0"/>
                </a:lnTo>
                <a:cubicBezTo>
                  <a:pt x="752" y="-8"/>
                  <a:pt x="961" y="257"/>
                  <a:pt x="955" y="468"/>
                </a:cubicBezTo>
                <a:lnTo>
                  <a:pt x="955" y="479"/>
                </a:lnTo>
                <a:lnTo>
                  <a:pt x="955" y="492"/>
                </a:lnTo>
                <a:cubicBezTo>
                  <a:pt x="963" y="755"/>
                  <a:pt x="699" y="964"/>
                  <a:pt x="489" y="958"/>
                </a:cubicBezTo>
                <a:lnTo>
                  <a:pt x="477" y="958"/>
                </a:lnTo>
                <a:lnTo>
                  <a:pt x="465" y="958"/>
                </a:lnTo>
                <a:cubicBezTo>
                  <a:pt x="203" y="966"/>
                  <a:pt x="-6" y="701"/>
                  <a:pt x="0" y="490"/>
                </a:cubicBezTo>
                <a:lnTo>
                  <a:pt x="0" y="479"/>
                </a:lnTo>
                <a:close/>
                <a:moveTo>
                  <a:pt x="194" y="768"/>
                </a:moveTo>
                <a:lnTo>
                  <a:pt x="277" y="675"/>
                </a:lnTo>
                <a:lnTo>
                  <a:pt x="625" y="675"/>
                </a:lnTo>
                <a:lnTo>
                  <a:pt x="625" y="581"/>
                </a:lnTo>
                <a:lnTo>
                  <a:pt x="294" y="581"/>
                </a:lnTo>
                <a:lnTo>
                  <a:pt x="294" y="353"/>
                </a:lnTo>
                <a:lnTo>
                  <a:pt x="142" y="353"/>
                </a:lnTo>
                <a:lnTo>
                  <a:pt x="142" y="675"/>
                </a:lnTo>
                <a:lnTo>
                  <a:pt x="194" y="675"/>
                </a:lnTo>
                <a:lnTo>
                  <a:pt x="194" y="768"/>
                </a:lnTo>
                <a:close/>
                <a:moveTo>
                  <a:pt x="671" y="563"/>
                </a:moveTo>
                <a:lnTo>
                  <a:pt x="761" y="658"/>
                </a:lnTo>
                <a:lnTo>
                  <a:pt x="761" y="563"/>
                </a:lnTo>
                <a:lnTo>
                  <a:pt x="812" y="563"/>
                </a:lnTo>
                <a:lnTo>
                  <a:pt x="812" y="226"/>
                </a:lnTo>
                <a:lnTo>
                  <a:pt x="313" y="226"/>
                </a:lnTo>
                <a:lnTo>
                  <a:pt x="313" y="563"/>
                </a:lnTo>
                <a:lnTo>
                  <a:pt x="671" y="563"/>
                </a:lnTo>
                <a:close/>
                <a:moveTo>
                  <a:pt x="731" y="359"/>
                </a:moveTo>
                <a:cubicBezTo>
                  <a:pt x="753" y="358"/>
                  <a:pt x="770" y="381"/>
                  <a:pt x="769" y="397"/>
                </a:cubicBezTo>
                <a:cubicBezTo>
                  <a:pt x="770" y="420"/>
                  <a:pt x="749" y="436"/>
                  <a:pt x="731" y="435"/>
                </a:cubicBezTo>
                <a:cubicBezTo>
                  <a:pt x="709" y="437"/>
                  <a:pt x="692" y="416"/>
                  <a:pt x="693" y="397"/>
                </a:cubicBezTo>
                <a:cubicBezTo>
                  <a:pt x="692" y="378"/>
                  <a:pt x="712" y="358"/>
                  <a:pt x="731" y="359"/>
                </a:cubicBezTo>
                <a:close/>
                <a:moveTo>
                  <a:pt x="411" y="435"/>
                </a:moveTo>
                <a:cubicBezTo>
                  <a:pt x="389" y="437"/>
                  <a:pt x="372" y="416"/>
                  <a:pt x="373" y="397"/>
                </a:cubicBezTo>
                <a:cubicBezTo>
                  <a:pt x="372" y="378"/>
                  <a:pt x="392" y="358"/>
                  <a:pt x="411" y="359"/>
                </a:cubicBezTo>
                <a:cubicBezTo>
                  <a:pt x="433" y="358"/>
                  <a:pt x="450" y="381"/>
                  <a:pt x="449" y="397"/>
                </a:cubicBezTo>
                <a:cubicBezTo>
                  <a:pt x="450" y="420"/>
                  <a:pt x="429" y="436"/>
                  <a:pt x="411" y="435"/>
                </a:cubicBezTo>
                <a:close/>
                <a:moveTo>
                  <a:pt x="517" y="435"/>
                </a:moveTo>
                <a:cubicBezTo>
                  <a:pt x="494" y="437"/>
                  <a:pt x="478" y="416"/>
                  <a:pt x="479" y="397"/>
                </a:cubicBezTo>
                <a:cubicBezTo>
                  <a:pt x="478" y="378"/>
                  <a:pt x="498" y="358"/>
                  <a:pt x="517" y="359"/>
                </a:cubicBezTo>
                <a:cubicBezTo>
                  <a:pt x="539" y="358"/>
                  <a:pt x="555" y="381"/>
                  <a:pt x="555" y="397"/>
                </a:cubicBezTo>
                <a:cubicBezTo>
                  <a:pt x="556" y="420"/>
                  <a:pt x="535" y="436"/>
                  <a:pt x="517" y="435"/>
                </a:cubicBezTo>
                <a:close/>
                <a:moveTo>
                  <a:pt x="625" y="435"/>
                </a:moveTo>
                <a:cubicBezTo>
                  <a:pt x="603" y="436"/>
                  <a:pt x="584" y="416"/>
                  <a:pt x="584" y="397"/>
                </a:cubicBezTo>
                <a:cubicBezTo>
                  <a:pt x="583" y="378"/>
                  <a:pt x="606" y="358"/>
                  <a:pt x="625" y="359"/>
                </a:cubicBezTo>
                <a:cubicBezTo>
                  <a:pt x="647" y="361"/>
                  <a:pt x="664" y="381"/>
                  <a:pt x="663" y="397"/>
                </a:cubicBezTo>
                <a:cubicBezTo>
                  <a:pt x="664" y="420"/>
                  <a:pt x="644" y="436"/>
                  <a:pt x="625" y="435"/>
                </a:cubicBezTo>
                <a:close/>
              </a:path>
            </a:pathLst>
          </a:custGeom>
          <a:solidFill>
            <a:srgbClr val="000000">
              <a:lumMod val="75000"/>
              <a:lumOff val="25000"/>
            </a:srgbClr>
          </a:solidFill>
          <a:ln>
            <a:noFill/>
          </a:ln>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27" name="Oval 52"/>
          <p:cNvSpPr>
            <a:spLocks noChangeArrowheads="1"/>
          </p:cNvSpPr>
          <p:nvPr>
            <p:custDataLst>
              <p:tags r:id="rId14"/>
            </p:custDataLst>
          </p:nvPr>
        </p:nvSpPr>
        <p:spPr bwMode="auto">
          <a:xfrm>
            <a:off x="8937399" y="3509187"/>
            <a:ext cx="410210" cy="41275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646" h="650">
                <a:moveTo>
                  <a:pt x="0" y="325"/>
                </a:moveTo>
                <a:lnTo>
                  <a:pt x="0" y="316"/>
                </a:lnTo>
                <a:cubicBezTo>
                  <a:pt x="-5" y="138"/>
                  <a:pt x="173" y="-4"/>
                  <a:pt x="315" y="0"/>
                </a:cubicBezTo>
                <a:lnTo>
                  <a:pt x="323" y="0"/>
                </a:lnTo>
                <a:lnTo>
                  <a:pt x="332" y="0"/>
                </a:lnTo>
                <a:cubicBezTo>
                  <a:pt x="509" y="-5"/>
                  <a:pt x="650" y="174"/>
                  <a:pt x="646" y="317"/>
                </a:cubicBezTo>
                <a:lnTo>
                  <a:pt x="646" y="325"/>
                </a:lnTo>
                <a:lnTo>
                  <a:pt x="646" y="334"/>
                </a:lnTo>
                <a:cubicBezTo>
                  <a:pt x="651" y="512"/>
                  <a:pt x="473" y="654"/>
                  <a:pt x="331" y="650"/>
                </a:cubicBezTo>
                <a:lnTo>
                  <a:pt x="323" y="650"/>
                </a:lnTo>
                <a:lnTo>
                  <a:pt x="314" y="650"/>
                </a:lnTo>
                <a:cubicBezTo>
                  <a:pt x="137" y="655"/>
                  <a:pt x="-4" y="476"/>
                  <a:pt x="0" y="333"/>
                </a:cubicBezTo>
                <a:lnTo>
                  <a:pt x="0" y="325"/>
                </a:lnTo>
                <a:close/>
                <a:moveTo>
                  <a:pt x="175" y="363"/>
                </a:moveTo>
                <a:lnTo>
                  <a:pt x="175" y="361"/>
                </a:lnTo>
                <a:cubicBezTo>
                  <a:pt x="174" y="317"/>
                  <a:pt x="218" y="282"/>
                  <a:pt x="253" y="283"/>
                </a:cubicBezTo>
                <a:lnTo>
                  <a:pt x="255" y="283"/>
                </a:lnTo>
                <a:lnTo>
                  <a:pt x="257" y="283"/>
                </a:lnTo>
                <a:cubicBezTo>
                  <a:pt x="301" y="282"/>
                  <a:pt x="336" y="326"/>
                  <a:pt x="335" y="362"/>
                </a:cubicBezTo>
                <a:lnTo>
                  <a:pt x="335" y="363"/>
                </a:lnTo>
                <a:lnTo>
                  <a:pt x="335" y="366"/>
                </a:lnTo>
                <a:cubicBezTo>
                  <a:pt x="336" y="410"/>
                  <a:pt x="292" y="445"/>
                  <a:pt x="257" y="444"/>
                </a:cubicBezTo>
                <a:lnTo>
                  <a:pt x="255" y="444"/>
                </a:lnTo>
                <a:lnTo>
                  <a:pt x="253" y="444"/>
                </a:lnTo>
                <a:cubicBezTo>
                  <a:pt x="209" y="445"/>
                  <a:pt x="174" y="401"/>
                  <a:pt x="175" y="365"/>
                </a:cubicBezTo>
                <a:lnTo>
                  <a:pt x="175" y="363"/>
                </a:lnTo>
                <a:close/>
                <a:moveTo>
                  <a:pt x="109" y="505"/>
                </a:moveTo>
                <a:lnTo>
                  <a:pt x="495" y="505"/>
                </a:lnTo>
                <a:lnTo>
                  <a:pt x="495" y="223"/>
                </a:lnTo>
                <a:lnTo>
                  <a:pt x="109" y="223"/>
                </a:lnTo>
                <a:lnTo>
                  <a:pt x="109" y="505"/>
                </a:lnTo>
                <a:close/>
                <a:moveTo>
                  <a:pt x="375" y="253"/>
                </a:moveTo>
                <a:lnTo>
                  <a:pt x="454" y="253"/>
                </a:lnTo>
                <a:lnTo>
                  <a:pt x="454" y="302"/>
                </a:lnTo>
                <a:lnTo>
                  <a:pt x="375" y="302"/>
                </a:lnTo>
                <a:lnTo>
                  <a:pt x="375" y="253"/>
                </a:lnTo>
                <a:close/>
                <a:moveTo>
                  <a:pt x="142" y="364"/>
                </a:moveTo>
                <a:cubicBezTo>
                  <a:pt x="142" y="360"/>
                  <a:pt x="144" y="356"/>
                  <a:pt x="143" y="357"/>
                </a:cubicBezTo>
                <a:lnTo>
                  <a:pt x="144" y="356"/>
                </a:lnTo>
                <a:lnTo>
                  <a:pt x="144" y="355"/>
                </a:lnTo>
                <a:lnTo>
                  <a:pt x="144" y="354"/>
                </a:lnTo>
                <a:lnTo>
                  <a:pt x="144" y="353"/>
                </a:lnTo>
                <a:lnTo>
                  <a:pt x="144" y="342"/>
                </a:lnTo>
                <a:cubicBezTo>
                  <a:pt x="147" y="334"/>
                  <a:pt x="151" y="323"/>
                  <a:pt x="153" y="321"/>
                </a:cubicBezTo>
                <a:lnTo>
                  <a:pt x="153" y="320"/>
                </a:lnTo>
                <a:lnTo>
                  <a:pt x="153" y="319"/>
                </a:lnTo>
                <a:lnTo>
                  <a:pt x="153" y="318"/>
                </a:lnTo>
                <a:lnTo>
                  <a:pt x="154" y="317"/>
                </a:lnTo>
                <a:lnTo>
                  <a:pt x="154" y="316"/>
                </a:lnTo>
                <a:lnTo>
                  <a:pt x="154" y="315"/>
                </a:lnTo>
                <a:lnTo>
                  <a:pt x="155" y="314"/>
                </a:lnTo>
                <a:lnTo>
                  <a:pt x="155" y="313"/>
                </a:lnTo>
                <a:lnTo>
                  <a:pt x="155" y="311"/>
                </a:lnTo>
                <a:lnTo>
                  <a:pt x="155" y="310"/>
                </a:lnTo>
                <a:lnTo>
                  <a:pt x="156" y="309"/>
                </a:lnTo>
                <a:lnTo>
                  <a:pt x="158" y="307"/>
                </a:lnTo>
                <a:lnTo>
                  <a:pt x="159" y="306"/>
                </a:lnTo>
                <a:lnTo>
                  <a:pt x="159" y="305"/>
                </a:lnTo>
                <a:lnTo>
                  <a:pt x="160" y="304"/>
                </a:lnTo>
                <a:lnTo>
                  <a:pt x="161" y="303"/>
                </a:lnTo>
                <a:lnTo>
                  <a:pt x="161" y="302"/>
                </a:lnTo>
                <a:lnTo>
                  <a:pt x="169" y="294"/>
                </a:lnTo>
                <a:lnTo>
                  <a:pt x="169" y="292"/>
                </a:lnTo>
                <a:lnTo>
                  <a:pt x="171" y="290"/>
                </a:lnTo>
                <a:lnTo>
                  <a:pt x="172" y="289"/>
                </a:lnTo>
                <a:lnTo>
                  <a:pt x="174" y="288"/>
                </a:lnTo>
                <a:cubicBezTo>
                  <a:pt x="192" y="266"/>
                  <a:pt x="228" y="252"/>
                  <a:pt x="252" y="253"/>
                </a:cubicBezTo>
                <a:lnTo>
                  <a:pt x="253" y="253"/>
                </a:lnTo>
                <a:lnTo>
                  <a:pt x="255" y="253"/>
                </a:lnTo>
                <a:cubicBezTo>
                  <a:pt x="287" y="252"/>
                  <a:pt x="320" y="270"/>
                  <a:pt x="335" y="288"/>
                </a:cubicBezTo>
                <a:cubicBezTo>
                  <a:pt x="340" y="293"/>
                  <a:pt x="345" y="300"/>
                  <a:pt x="345" y="302"/>
                </a:cubicBezTo>
                <a:lnTo>
                  <a:pt x="346" y="303"/>
                </a:lnTo>
                <a:lnTo>
                  <a:pt x="347" y="304"/>
                </a:lnTo>
                <a:lnTo>
                  <a:pt x="348" y="305"/>
                </a:lnTo>
                <a:lnTo>
                  <a:pt x="348" y="306"/>
                </a:lnTo>
                <a:lnTo>
                  <a:pt x="349" y="307"/>
                </a:lnTo>
                <a:lnTo>
                  <a:pt x="350" y="309"/>
                </a:lnTo>
                <a:lnTo>
                  <a:pt x="351" y="310"/>
                </a:lnTo>
                <a:lnTo>
                  <a:pt x="352" y="311"/>
                </a:lnTo>
                <a:lnTo>
                  <a:pt x="352" y="313"/>
                </a:lnTo>
                <a:lnTo>
                  <a:pt x="353" y="314"/>
                </a:lnTo>
                <a:lnTo>
                  <a:pt x="353" y="315"/>
                </a:lnTo>
                <a:lnTo>
                  <a:pt x="354" y="317"/>
                </a:lnTo>
                <a:lnTo>
                  <a:pt x="355" y="319"/>
                </a:lnTo>
                <a:lnTo>
                  <a:pt x="356" y="320"/>
                </a:lnTo>
                <a:cubicBezTo>
                  <a:pt x="359" y="324"/>
                  <a:pt x="362" y="337"/>
                  <a:pt x="362" y="341"/>
                </a:cubicBezTo>
                <a:lnTo>
                  <a:pt x="362" y="342"/>
                </a:lnTo>
                <a:cubicBezTo>
                  <a:pt x="362" y="344"/>
                  <a:pt x="363" y="346"/>
                  <a:pt x="363" y="347"/>
                </a:cubicBezTo>
                <a:lnTo>
                  <a:pt x="364" y="348"/>
                </a:lnTo>
                <a:lnTo>
                  <a:pt x="364" y="349"/>
                </a:lnTo>
                <a:lnTo>
                  <a:pt x="364" y="350"/>
                </a:lnTo>
                <a:lnTo>
                  <a:pt x="364" y="352"/>
                </a:lnTo>
                <a:lnTo>
                  <a:pt x="365" y="353"/>
                </a:lnTo>
                <a:lnTo>
                  <a:pt x="365" y="364"/>
                </a:lnTo>
                <a:lnTo>
                  <a:pt x="365" y="365"/>
                </a:lnTo>
                <a:cubicBezTo>
                  <a:pt x="365" y="378"/>
                  <a:pt x="360" y="395"/>
                  <a:pt x="356" y="402"/>
                </a:cubicBezTo>
                <a:cubicBezTo>
                  <a:pt x="354" y="410"/>
                  <a:pt x="349" y="422"/>
                  <a:pt x="345" y="426"/>
                </a:cubicBezTo>
                <a:lnTo>
                  <a:pt x="345" y="427"/>
                </a:lnTo>
                <a:lnTo>
                  <a:pt x="344" y="428"/>
                </a:lnTo>
                <a:lnTo>
                  <a:pt x="343" y="429"/>
                </a:lnTo>
                <a:lnTo>
                  <a:pt x="342" y="431"/>
                </a:lnTo>
                <a:lnTo>
                  <a:pt x="341" y="432"/>
                </a:lnTo>
                <a:lnTo>
                  <a:pt x="340" y="433"/>
                </a:lnTo>
                <a:lnTo>
                  <a:pt x="338" y="435"/>
                </a:lnTo>
                <a:lnTo>
                  <a:pt x="337" y="436"/>
                </a:lnTo>
                <a:lnTo>
                  <a:pt x="335" y="437"/>
                </a:lnTo>
                <a:lnTo>
                  <a:pt x="335" y="437"/>
                </a:lnTo>
                <a:cubicBezTo>
                  <a:pt x="317" y="459"/>
                  <a:pt x="281" y="476"/>
                  <a:pt x="255" y="475"/>
                </a:cubicBezTo>
                <a:cubicBezTo>
                  <a:pt x="238" y="475"/>
                  <a:pt x="222" y="471"/>
                  <a:pt x="207" y="464"/>
                </a:cubicBezTo>
                <a:cubicBezTo>
                  <a:pt x="203" y="462"/>
                  <a:pt x="196" y="459"/>
                  <a:pt x="196" y="459"/>
                </a:cubicBezTo>
                <a:lnTo>
                  <a:pt x="195" y="458"/>
                </a:lnTo>
                <a:lnTo>
                  <a:pt x="194" y="457"/>
                </a:lnTo>
                <a:lnTo>
                  <a:pt x="193" y="456"/>
                </a:lnTo>
                <a:lnTo>
                  <a:pt x="191" y="455"/>
                </a:lnTo>
                <a:lnTo>
                  <a:pt x="190" y="454"/>
                </a:lnTo>
                <a:lnTo>
                  <a:pt x="189" y="454"/>
                </a:lnTo>
                <a:lnTo>
                  <a:pt x="188" y="453"/>
                </a:lnTo>
                <a:lnTo>
                  <a:pt x="182" y="448"/>
                </a:lnTo>
                <a:lnTo>
                  <a:pt x="181" y="447"/>
                </a:lnTo>
                <a:lnTo>
                  <a:pt x="180" y="446"/>
                </a:lnTo>
                <a:lnTo>
                  <a:pt x="179" y="446"/>
                </a:lnTo>
                <a:lnTo>
                  <a:pt x="178" y="445"/>
                </a:lnTo>
                <a:lnTo>
                  <a:pt x="177" y="444"/>
                </a:lnTo>
                <a:lnTo>
                  <a:pt x="175" y="444"/>
                </a:lnTo>
                <a:lnTo>
                  <a:pt x="174" y="443"/>
                </a:lnTo>
                <a:cubicBezTo>
                  <a:pt x="175" y="439"/>
                  <a:pt x="169" y="435"/>
                  <a:pt x="167" y="433"/>
                </a:cubicBezTo>
                <a:lnTo>
                  <a:pt x="166" y="432"/>
                </a:lnTo>
                <a:lnTo>
                  <a:pt x="165" y="430"/>
                </a:lnTo>
                <a:lnTo>
                  <a:pt x="163" y="428"/>
                </a:lnTo>
                <a:lnTo>
                  <a:pt x="162" y="427"/>
                </a:lnTo>
                <a:lnTo>
                  <a:pt x="161" y="426"/>
                </a:lnTo>
                <a:lnTo>
                  <a:pt x="161" y="425"/>
                </a:lnTo>
                <a:cubicBezTo>
                  <a:pt x="160" y="422"/>
                  <a:pt x="156" y="416"/>
                  <a:pt x="156" y="416"/>
                </a:cubicBezTo>
                <a:lnTo>
                  <a:pt x="155" y="415"/>
                </a:lnTo>
                <a:cubicBezTo>
                  <a:pt x="154" y="414"/>
                  <a:pt x="152" y="409"/>
                  <a:pt x="152" y="409"/>
                </a:cubicBezTo>
                <a:lnTo>
                  <a:pt x="152" y="408"/>
                </a:lnTo>
                <a:cubicBezTo>
                  <a:pt x="152" y="405"/>
                  <a:pt x="149" y="400"/>
                  <a:pt x="149" y="401"/>
                </a:cubicBezTo>
                <a:cubicBezTo>
                  <a:pt x="144" y="391"/>
                  <a:pt x="142" y="374"/>
                  <a:pt x="142" y="365"/>
                </a:cubicBezTo>
                <a:lnTo>
                  <a:pt x="142" y="364"/>
                </a:lnTo>
                <a:close/>
                <a:moveTo>
                  <a:pt x="378" y="180"/>
                </a:moveTo>
                <a:lnTo>
                  <a:pt x="451" y="180"/>
                </a:lnTo>
                <a:lnTo>
                  <a:pt x="451" y="212"/>
                </a:lnTo>
                <a:lnTo>
                  <a:pt x="378" y="212"/>
                </a:lnTo>
                <a:lnTo>
                  <a:pt x="378" y="180"/>
                </a:lnTo>
                <a:close/>
              </a:path>
            </a:pathLst>
          </a:custGeom>
          <a:solidFill>
            <a:srgbClr val="0061AD"/>
          </a:solidFill>
          <a:ln>
            <a:noFill/>
          </a:ln>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28" name="Oval 56"/>
          <p:cNvSpPr>
            <a:spLocks noChangeArrowheads="1"/>
          </p:cNvSpPr>
          <p:nvPr>
            <p:custDataLst>
              <p:tags r:id="rId15"/>
            </p:custDataLst>
          </p:nvPr>
        </p:nvSpPr>
        <p:spPr bwMode="auto">
          <a:xfrm>
            <a:off x="8437377" y="1735991"/>
            <a:ext cx="589867" cy="58986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29" h="929">
                <a:moveTo>
                  <a:pt x="1" y="464"/>
                </a:moveTo>
                <a:lnTo>
                  <a:pt x="0" y="452"/>
                </a:lnTo>
                <a:lnTo>
                  <a:pt x="0" y="440"/>
                </a:lnTo>
                <a:lnTo>
                  <a:pt x="0" y="428"/>
                </a:lnTo>
                <a:lnTo>
                  <a:pt x="0" y="417"/>
                </a:lnTo>
                <a:cubicBezTo>
                  <a:pt x="-2" y="179"/>
                  <a:pt x="300" y="-5"/>
                  <a:pt x="421" y="0"/>
                </a:cubicBezTo>
                <a:lnTo>
                  <a:pt x="435" y="0"/>
                </a:lnTo>
                <a:lnTo>
                  <a:pt x="444" y="0"/>
                </a:lnTo>
                <a:lnTo>
                  <a:pt x="453" y="0"/>
                </a:lnTo>
                <a:lnTo>
                  <a:pt x="464" y="1"/>
                </a:lnTo>
                <a:lnTo>
                  <a:pt x="477" y="0"/>
                </a:lnTo>
                <a:lnTo>
                  <a:pt x="489" y="0"/>
                </a:lnTo>
                <a:lnTo>
                  <a:pt x="501" y="0"/>
                </a:lnTo>
                <a:lnTo>
                  <a:pt x="512" y="0"/>
                </a:lnTo>
                <a:cubicBezTo>
                  <a:pt x="750" y="-2"/>
                  <a:pt x="934" y="300"/>
                  <a:pt x="929" y="421"/>
                </a:cubicBezTo>
                <a:lnTo>
                  <a:pt x="929" y="435"/>
                </a:lnTo>
                <a:lnTo>
                  <a:pt x="929" y="444"/>
                </a:lnTo>
                <a:lnTo>
                  <a:pt x="928" y="453"/>
                </a:lnTo>
                <a:lnTo>
                  <a:pt x="928" y="464"/>
                </a:lnTo>
                <a:lnTo>
                  <a:pt x="929" y="477"/>
                </a:lnTo>
                <a:lnTo>
                  <a:pt x="929" y="489"/>
                </a:lnTo>
                <a:lnTo>
                  <a:pt x="929" y="501"/>
                </a:lnTo>
                <a:lnTo>
                  <a:pt x="929" y="512"/>
                </a:lnTo>
                <a:cubicBezTo>
                  <a:pt x="931" y="750"/>
                  <a:pt x="629" y="934"/>
                  <a:pt x="508" y="929"/>
                </a:cubicBezTo>
                <a:lnTo>
                  <a:pt x="494" y="929"/>
                </a:lnTo>
                <a:lnTo>
                  <a:pt x="485" y="929"/>
                </a:lnTo>
                <a:lnTo>
                  <a:pt x="476" y="928"/>
                </a:lnTo>
                <a:lnTo>
                  <a:pt x="464" y="928"/>
                </a:lnTo>
                <a:lnTo>
                  <a:pt x="452" y="929"/>
                </a:lnTo>
                <a:lnTo>
                  <a:pt x="440" y="929"/>
                </a:lnTo>
                <a:lnTo>
                  <a:pt x="428" y="929"/>
                </a:lnTo>
                <a:lnTo>
                  <a:pt x="417" y="929"/>
                </a:lnTo>
                <a:cubicBezTo>
                  <a:pt x="179" y="931"/>
                  <a:pt x="-5" y="629"/>
                  <a:pt x="0" y="508"/>
                </a:cubicBezTo>
                <a:lnTo>
                  <a:pt x="0" y="494"/>
                </a:lnTo>
                <a:lnTo>
                  <a:pt x="0" y="485"/>
                </a:lnTo>
                <a:lnTo>
                  <a:pt x="0" y="476"/>
                </a:lnTo>
                <a:lnTo>
                  <a:pt x="1" y="464"/>
                </a:lnTo>
                <a:close/>
                <a:moveTo>
                  <a:pt x="131" y="380"/>
                </a:moveTo>
                <a:lnTo>
                  <a:pt x="147" y="445"/>
                </a:lnTo>
                <a:lnTo>
                  <a:pt x="294" y="445"/>
                </a:lnTo>
                <a:lnTo>
                  <a:pt x="288" y="380"/>
                </a:lnTo>
                <a:lnTo>
                  <a:pt x="131" y="380"/>
                </a:lnTo>
                <a:close/>
                <a:moveTo>
                  <a:pt x="316" y="445"/>
                </a:moveTo>
                <a:lnTo>
                  <a:pt x="475" y="445"/>
                </a:lnTo>
                <a:lnTo>
                  <a:pt x="481" y="380"/>
                </a:lnTo>
                <a:lnTo>
                  <a:pt x="310" y="380"/>
                </a:lnTo>
                <a:lnTo>
                  <a:pt x="316" y="445"/>
                </a:lnTo>
                <a:close/>
                <a:moveTo>
                  <a:pt x="304" y="566"/>
                </a:moveTo>
                <a:lnTo>
                  <a:pt x="296" y="463"/>
                </a:lnTo>
                <a:lnTo>
                  <a:pt x="152" y="463"/>
                </a:lnTo>
                <a:lnTo>
                  <a:pt x="180" y="566"/>
                </a:lnTo>
                <a:lnTo>
                  <a:pt x="304" y="566"/>
                </a:lnTo>
                <a:close/>
                <a:moveTo>
                  <a:pt x="475" y="463"/>
                </a:moveTo>
                <a:lnTo>
                  <a:pt x="315" y="463"/>
                </a:lnTo>
                <a:lnTo>
                  <a:pt x="324" y="566"/>
                </a:lnTo>
                <a:lnTo>
                  <a:pt x="467" y="566"/>
                </a:lnTo>
                <a:lnTo>
                  <a:pt x="475" y="463"/>
                </a:lnTo>
                <a:close/>
                <a:moveTo>
                  <a:pt x="186" y="586"/>
                </a:moveTo>
                <a:lnTo>
                  <a:pt x="199" y="648"/>
                </a:lnTo>
                <a:lnTo>
                  <a:pt x="313" y="648"/>
                </a:lnTo>
                <a:lnTo>
                  <a:pt x="308" y="586"/>
                </a:lnTo>
                <a:lnTo>
                  <a:pt x="186" y="586"/>
                </a:lnTo>
                <a:close/>
                <a:moveTo>
                  <a:pt x="460" y="649"/>
                </a:moveTo>
                <a:lnTo>
                  <a:pt x="466" y="587"/>
                </a:lnTo>
                <a:lnTo>
                  <a:pt x="327" y="587"/>
                </a:lnTo>
                <a:lnTo>
                  <a:pt x="332" y="649"/>
                </a:lnTo>
                <a:lnTo>
                  <a:pt x="460" y="649"/>
                </a:lnTo>
                <a:close/>
                <a:moveTo>
                  <a:pt x="207" y="716"/>
                </a:moveTo>
                <a:cubicBezTo>
                  <a:pt x="206" y="687"/>
                  <a:pt x="233" y="664"/>
                  <a:pt x="258" y="665"/>
                </a:cubicBezTo>
                <a:cubicBezTo>
                  <a:pt x="287" y="664"/>
                  <a:pt x="310" y="691"/>
                  <a:pt x="310" y="716"/>
                </a:cubicBezTo>
                <a:cubicBezTo>
                  <a:pt x="311" y="745"/>
                  <a:pt x="283" y="768"/>
                  <a:pt x="258" y="768"/>
                </a:cubicBezTo>
                <a:cubicBezTo>
                  <a:pt x="229" y="769"/>
                  <a:pt x="206" y="741"/>
                  <a:pt x="207" y="716"/>
                </a:cubicBezTo>
                <a:close/>
                <a:moveTo>
                  <a:pt x="482" y="716"/>
                </a:moveTo>
                <a:cubicBezTo>
                  <a:pt x="481" y="687"/>
                  <a:pt x="508" y="664"/>
                  <a:pt x="533" y="665"/>
                </a:cubicBezTo>
                <a:cubicBezTo>
                  <a:pt x="562" y="664"/>
                  <a:pt x="585" y="691"/>
                  <a:pt x="585" y="716"/>
                </a:cubicBezTo>
                <a:cubicBezTo>
                  <a:pt x="586" y="745"/>
                  <a:pt x="558" y="768"/>
                  <a:pt x="533" y="768"/>
                </a:cubicBezTo>
                <a:cubicBezTo>
                  <a:pt x="504" y="769"/>
                  <a:pt x="481" y="741"/>
                  <a:pt x="482" y="716"/>
                </a:cubicBezTo>
                <a:close/>
                <a:moveTo>
                  <a:pt x="606" y="587"/>
                </a:moveTo>
                <a:lnTo>
                  <a:pt x="483" y="587"/>
                </a:lnTo>
                <a:lnTo>
                  <a:pt x="479" y="649"/>
                </a:lnTo>
                <a:lnTo>
                  <a:pt x="590" y="649"/>
                </a:lnTo>
                <a:lnTo>
                  <a:pt x="606" y="587"/>
                </a:lnTo>
                <a:close/>
                <a:moveTo>
                  <a:pt x="487" y="567"/>
                </a:moveTo>
                <a:lnTo>
                  <a:pt x="612" y="567"/>
                </a:lnTo>
                <a:lnTo>
                  <a:pt x="639" y="464"/>
                </a:lnTo>
                <a:lnTo>
                  <a:pt x="495" y="464"/>
                </a:lnTo>
                <a:lnTo>
                  <a:pt x="487" y="567"/>
                </a:lnTo>
                <a:close/>
                <a:moveTo>
                  <a:pt x="706" y="280"/>
                </a:moveTo>
                <a:cubicBezTo>
                  <a:pt x="701" y="279"/>
                  <a:pt x="693" y="283"/>
                  <a:pt x="690" y="285"/>
                </a:cubicBezTo>
                <a:lnTo>
                  <a:pt x="682" y="293"/>
                </a:lnTo>
                <a:lnTo>
                  <a:pt x="675" y="300"/>
                </a:lnTo>
                <a:lnTo>
                  <a:pt x="669" y="306"/>
                </a:lnTo>
                <a:lnTo>
                  <a:pt x="663" y="312"/>
                </a:lnTo>
                <a:lnTo>
                  <a:pt x="656" y="319"/>
                </a:lnTo>
                <a:lnTo>
                  <a:pt x="651" y="324"/>
                </a:lnTo>
                <a:lnTo>
                  <a:pt x="642" y="333"/>
                </a:lnTo>
                <a:lnTo>
                  <a:pt x="632" y="344"/>
                </a:lnTo>
                <a:lnTo>
                  <a:pt x="626" y="349"/>
                </a:lnTo>
                <a:lnTo>
                  <a:pt x="621" y="354"/>
                </a:lnTo>
                <a:lnTo>
                  <a:pt x="615" y="360"/>
                </a:lnTo>
                <a:lnTo>
                  <a:pt x="607" y="368"/>
                </a:lnTo>
                <a:lnTo>
                  <a:pt x="603" y="372"/>
                </a:lnTo>
                <a:lnTo>
                  <a:pt x="602" y="373"/>
                </a:lnTo>
                <a:lnTo>
                  <a:pt x="601" y="374"/>
                </a:lnTo>
                <a:lnTo>
                  <a:pt x="601" y="376"/>
                </a:lnTo>
                <a:lnTo>
                  <a:pt x="600" y="377"/>
                </a:lnTo>
                <a:lnTo>
                  <a:pt x="599" y="378"/>
                </a:lnTo>
                <a:lnTo>
                  <a:pt x="599" y="379"/>
                </a:lnTo>
                <a:lnTo>
                  <a:pt x="598" y="380"/>
                </a:lnTo>
                <a:lnTo>
                  <a:pt x="500" y="380"/>
                </a:lnTo>
                <a:lnTo>
                  <a:pt x="495" y="446"/>
                </a:lnTo>
                <a:lnTo>
                  <a:pt x="644" y="446"/>
                </a:lnTo>
                <a:lnTo>
                  <a:pt x="655" y="405"/>
                </a:lnTo>
                <a:lnTo>
                  <a:pt x="661" y="399"/>
                </a:lnTo>
                <a:lnTo>
                  <a:pt x="664" y="395"/>
                </a:lnTo>
                <a:lnTo>
                  <a:pt x="668" y="391"/>
                </a:lnTo>
                <a:lnTo>
                  <a:pt x="673" y="386"/>
                </a:lnTo>
                <a:lnTo>
                  <a:pt x="678" y="381"/>
                </a:lnTo>
                <a:lnTo>
                  <a:pt x="680" y="379"/>
                </a:lnTo>
                <a:lnTo>
                  <a:pt x="686" y="373"/>
                </a:lnTo>
                <a:lnTo>
                  <a:pt x="693" y="366"/>
                </a:lnTo>
                <a:lnTo>
                  <a:pt x="701" y="358"/>
                </a:lnTo>
                <a:lnTo>
                  <a:pt x="711" y="349"/>
                </a:lnTo>
                <a:lnTo>
                  <a:pt x="717" y="342"/>
                </a:lnTo>
                <a:lnTo>
                  <a:pt x="769" y="342"/>
                </a:lnTo>
                <a:cubicBezTo>
                  <a:pt x="788" y="343"/>
                  <a:pt x="797" y="324"/>
                  <a:pt x="797" y="312"/>
                </a:cubicBezTo>
                <a:lnTo>
                  <a:pt x="797" y="310"/>
                </a:lnTo>
                <a:cubicBezTo>
                  <a:pt x="798" y="294"/>
                  <a:pt x="784" y="279"/>
                  <a:pt x="769" y="280"/>
                </a:cubicBezTo>
                <a:lnTo>
                  <a:pt x="706" y="280"/>
                </a:lnTo>
                <a:close/>
              </a:path>
            </a:pathLst>
          </a:custGeom>
          <a:solidFill>
            <a:srgbClr val="000000">
              <a:lumMod val="75000"/>
              <a:lumOff val="25000"/>
            </a:srgbClr>
          </a:solidFill>
          <a:ln>
            <a:noFill/>
          </a:ln>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37" name="Oval 68"/>
          <p:cNvSpPr>
            <a:spLocks noChangeArrowheads="1"/>
          </p:cNvSpPr>
          <p:nvPr>
            <p:custDataLst>
              <p:tags r:id="rId16"/>
            </p:custDataLst>
          </p:nvPr>
        </p:nvSpPr>
        <p:spPr bwMode="auto">
          <a:xfrm>
            <a:off x="10177005" y="4019814"/>
            <a:ext cx="608330" cy="60706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58" h="956">
                <a:moveTo>
                  <a:pt x="0" y="478"/>
                </a:moveTo>
                <a:cubicBezTo>
                  <a:pt x="-8" y="210"/>
                  <a:pt x="238" y="-7"/>
                  <a:pt x="479" y="0"/>
                </a:cubicBezTo>
                <a:cubicBezTo>
                  <a:pt x="748" y="-8"/>
                  <a:pt x="965" y="237"/>
                  <a:pt x="958" y="478"/>
                </a:cubicBezTo>
                <a:cubicBezTo>
                  <a:pt x="966" y="746"/>
                  <a:pt x="720" y="963"/>
                  <a:pt x="479" y="956"/>
                </a:cubicBezTo>
                <a:cubicBezTo>
                  <a:pt x="210" y="964"/>
                  <a:pt x="-7" y="719"/>
                  <a:pt x="0" y="478"/>
                </a:cubicBezTo>
                <a:close/>
                <a:moveTo>
                  <a:pt x="243" y="683"/>
                </a:moveTo>
                <a:cubicBezTo>
                  <a:pt x="227" y="697"/>
                  <a:pt x="223" y="720"/>
                  <a:pt x="223" y="739"/>
                </a:cubicBezTo>
                <a:cubicBezTo>
                  <a:pt x="223" y="745"/>
                  <a:pt x="223" y="753"/>
                  <a:pt x="224" y="756"/>
                </a:cubicBezTo>
                <a:cubicBezTo>
                  <a:pt x="223" y="766"/>
                  <a:pt x="234" y="771"/>
                  <a:pt x="239" y="770"/>
                </a:cubicBezTo>
                <a:lnTo>
                  <a:pt x="240" y="770"/>
                </a:lnTo>
                <a:cubicBezTo>
                  <a:pt x="248" y="771"/>
                  <a:pt x="255" y="763"/>
                  <a:pt x="254" y="758"/>
                </a:cubicBezTo>
                <a:lnTo>
                  <a:pt x="254" y="756"/>
                </a:lnTo>
                <a:cubicBezTo>
                  <a:pt x="254" y="754"/>
                  <a:pt x="253" y="750"/>
                  <a:pt x="253" y="749"/>
                </a:cubicBezTo>
                <a:cubicBezTo>
                  <a:pt x="253" y="747"/>
                  <a:pt x="253" y="743"/>
                  <a:pt x="253" y="743"/>
                </a:cubicBezTo>
                <a:cubicBezTo>
                  <a:pt x="248" y="718"/>
                  <a:pt x="269" y="694"/>
                  <a:pt x="291" y="699"/>
                </a:cubicBezTo>
                <a:lnTo>
                  <a:pt x="291" y="761"/>
                </a:lnTo>
                <a:lnTo>
                  <a:pt x="736" y="761"/>
                </a:lnTo>
                <a:lnTo>
                  <a:pt x="736" y="188"/>
                </a:lnTo>
                <a:lnTo>
                  <a:pt x="291" y="188"/>
                </a:lnTo>
                <a:cubicBezTo>
                  <a:pt x="257" y="181"/>
                  <a:pt x="218" y="219"/>
                  <a:pt x="223" y="261"/>
                </a:cubicBezTo>
                <a:cubicBezTo>
                  <a:pt x="223" y="266"/>
                  <a:pt x="223" y="274"/>
                  <a:pt x="224" y="278"/>
                </a:cubicBezTo>
                <a:cubicBezTo>
                  <a:pt x="223" y="287"/>
                  <a:pt x="234" y="292"/>
                  <a:pt x="239" y="292"/>
                </a:cubicBezTo>
                <a:lnTo>
                  <a:pt x="240" y="292"/>
                </a:lnTo>
                <a:cubicBezTo>
                  <a:pt x="248" y="293"/>
                  <a:pt x="255" y="285"/>
                  <a:pt x="254" y="279"/>
                </a:cubicBezTo>
                <a:lnTo>
                  <a:pt x="254" y="278"/>
                </a:lnTo>
                <a:cubicBezTo>
                  <a:pt x="254" y="275"/>
                  <a:pt x="253" y="271"/>
                  <a:pt x="253" y="270"/>
                </a:cubicBezTo>
                <a:cubicBezTo>
                  <a:pt x="253" y="268"/>
                  <a:pt x="253" y="264"/>
                  <a:pt x="253" y="263"/>
                </a:cubicBezTo>
                <a:cubicBezTo>
                  <a:pt x="248" y="239"/>
                  <a:pt x="269" y="217"/>
                  <a:pt x="291" y="218"/>
                </a:cubicBezTo>
                <a:lnTo>
                  <a:pt x="291" y="308"/>
                </a:lnTo>
                <a:cubicBezTo>
                  <a:pt x="257" y="301"/>
                  <a:pt x="218" y="338"/>
                  <a:pt x="223" y="381"/>
                </a:cubicBezTo>
                <a:cubicBezTo>
                  <a:pt x="223" y="386"/>
                  <a:pt x="223" y="394"/>
                  <a:pt x="224" y="397"/>
                </a:cubicBezTo>
                <a:cubicBezTo>
                  <a:pt x="223" y="407"/>
                  <a:pt x="234" y="412"/>
                  <a:pt x="239" y="412"/>
                </a:cubicBezTo>
                <a:lnTo>
                  <a:pt x="240" y="412"/>
                </a:lnTo>
                <a:cubicBezTo>
                  <a:pt x="248" y="412"/>
                  <a:pt x="255" y="405"/>
                  <a:pt x="254" y="399"/>
                </a:cubicBezTo>
                <a:lnTo>
                  <a:pt x="254" y="397"/>
                </a:lnTo>
                <a:cubicBezTo>
                  <a:pt x="254" y="395"/>
                  <a:pt x="253" y="390"/>
                  <a:pt x="253" y="390"/>
                </a:cubicBezTo>
                <a:cubicBezTo>
                  <a:pt x="253" y="387"/>
                  <a:pt x="253" y="384"/>
                  <a:pt x="253" y="383"/>
                </a:cubicBezTo>
                <a:cubicBezTo>
                  <a:pt x="248" y="359"/>
                  <a:pt x="269" y="337"/>
                  <a:pt x="291" y="337"/>
                </a:cubicBezTo>
                <a:lnTo>
                  <a:pt x="291" y="427"/>
                </a:lnTo>
                <a:cubicBezTo>
                  <a:pt x="257" y="420"/>
                  <a:pt x="218" y="458"/>
                  <a:pt x="223" y="500"/>
                </a:cubicBezTo>
                <a:cubicBezTo>
                  <a:pt x="223" y="505"/>
                  <a:pt x="223" y="514"/>
                  <a:pt x="224" y="517"/>
                </a:cubicBezTo>
                <a:cubicBezTo>
                  <a:pt x="223" y="527"/>
                  <a:pt x="234" y="531"/>
                  <a:pt x="239" y="531"/>
                </a:cubicBezTo>
                <a:lnTo>
                  <a:pt x="240" y="531"/>
                </a:lnTo>
                <a:cubicBezTo>
                  <a:pt x="248" y="532"/>
                  <a:pt x="255" y="524"/>
                  <a:pt x="254" y="519"/>
                </a:cubicBezTo>
                <a:lnTo>
                  <a:pt x="254" y="517"/>
                </a:lnTo>
                <a:cubicBezTo>
                  <a:pt x="254" y="514"/>
                  <a:pt x="253" y="510"/>
                  <a:pt x="253" y="509"/>
                </a:cubicBezTo>
                <a:cubicBezTo>
                  <a:pt x="253" y="507"/>
                  <a:pt x="253" y="503"/>
                  <a:pt x="253" y="503"/>
                </a:cubicBezTo>
                <a:cubicBezTo>
                  <a:pt x="248" y="478"/>
                  <a:pt x="269" y="456"/>
                  <a:pt x="291" y="457"/>
                </a:cubicBezTo>
                <a:lnTo>
                  <a:pt x="291" y="547"/>
                </a:lnTo>
                <a:cubicBezTo>
                  <a:pt x="257" y="540"/>
                  <a:pt x="218" y="577"/>
                  <a:pt x="223" y="620"/>
                </a:cubicBezTo>
                <a:cubicBezTo>
                  <a:pt x="223" y="625"/>
                  <a:pt x="223" y="633"/>
                  <a:pt x="224" y="636"/>
                </a:cubicBezTo>
                <a:cubicBezTo>
                  <a:pt x="223" y="646"/>
                  <a:pt x="234" y="651"/>
                  <a:pt x="239" y="651"/>
                </a:cubicBezTo>
                <a:lnTo>
                  <a:pt x="240" y="651"/>
                </a:lnTo>
                <a:cubicBezTo>
                  <a:pt x="248" y="651"/>
                  <a:pt x="255" y="644"/>
                  <a:pt x="254" y="638"/>
                </a:cubicBezTo>
                <a:lnTo>
                  <a:pt x="254" y="636"/>
                </a:lnTo>
                <a:cubicBezTo>
                  <a:pt x="254" y="634"/>
                  <a:pt x="253" y="630"/>
                  <a:pt x="253" y="630"/>
                </a:cubicBezTo>
                <a:cubicBezTo>
                  <a:pt x="253" y="627"/>
                  <a:pt x="253" y="624"/>
                  <a:pt x="253" y="623"/>
                </a:cubicBezTo>
                <a:cubicBezTo>
                  <a:pt x="251" y="602"/>
                  <a:pt x="262" y="580"/>
                  <a:pt x="284" y="579"/>
                </a:cubicBezTo>
                <a:cubicBezTo>
                  <a:pt x="287" y="578"/>
                  <a:pt x="291" y="577"/>
                  <a:pt x="291" y="577"/>
                </a:cubicBezTo>
                <a:lnTo>
                  <a:pt x="291" y="666"/>
                </a:lnTo>
                <a:cubicBezTo>
                  <a:pt x="275" y="666"/>
                  <a:pt x="254" y="670"/>
                  <a:pt x="243" y="683"/>
                </a:cubicBezTo>
                <a:close/>
                <a:moveTo>
                  <a:pt x="394" y="248"/>
                </a:moveTo>
                <a:lnTo>
                  <a:pt x="636" y="248"/>
                </a:lnTo>
                <a:lnTo>
                  <a:pt x="636" y="376"/>
                </a:lnTo>
                <a:lnTo>
                  <a:pt x="394" y="376"/>
                </a:lnTo>
                <a:lnTo>
                  <a:pt x="394" y="248"/>
                </a:lnTo>
                <a:close/>
              </a:path>
            </a:pathLst>
          </a:custGeom>
          <a:solidFill>
            <a:srgbClr val="0061AD"/>
          </a:solidFill>
          <a:ln>
            <a:noFill/>
          </a:ln>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38" name="Oval 70"/>
          <p:cNvSpPr>
            <a:spLocks noChangeArrowheads="1"/>
          </p:cNvSpPr>
          <p:nvPr>
            <p:custDataLst>
              <p:tags r:id="rId17"/>
            </p:custDataLst>
          </p:nvPr>
        </p:nvSpPr>
        <p:spPr bwMode="auto">
          <a:xfrm>
            <a:off x="9594710" y="2670439"/>
            <a:ext cx="494030" cy="49276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778" h="776">
                <a:moveTo>
                  <a:pt x="0" y="388"/>
                </a:moveTo>
                <a:cubicBezTo>
                  <a:pt x="-7" y="170"/>
                  <a:pt x="193" y="-5"/>
                  <a:pt x="389" y="0"/>
                </a:cubicBezTo>
                <a:cubicBezTo>
                  <a:pt x="607" y="-7"/>
                  <a:pt x="783" y="193"/>
                  <a:pt x="778" y="388"/>
                </a:cubicBezTo>
                <a:cubicBezTo>
                  <a:pt x="785" y="606"/>
                  <a:pt x="585" y="781"/>
                  <a:pt x="389" y="776"/>
                </a:cubicBezTo>
                <a:cubicBezTo>
                  <a:pt x="171" y="783"/>
                  <a:pt x="-5" y="583"/>
                  <a:pt x="0" y="388"/>
                </a:cubicBezTo>
                <a:close/>
                <a:moveTo>
                  <a:pt x="483" y="404"/>
                </a:moveTo>
                <a:lnTo>
                  <a:pt x="505" y="298"/>
                </a:lnTo>
                <a:lnTo>
                  <a:pt x="507" y="279"/>
                </a:lnTo>
                <a:lnTo>
                  <a:pt x="461" y="279"/>
                </a:lnTo>
                <a:cubicBezTo>
                  <a:pt x="362" y="279"/>
                  <a:pt x="320" y="301"/>
                  <a:pt x="298" y="325"/>
                </a:cubicBezTo>
                <a:cubicBezTo>
                  <a:pt x="268" y="355"/>
                  <a:pt x="246" y="411"/>
                  <a:pt x="246" y="448"/>
                </a:cubicBezTo>
                <a:cubicBezTo>
                  <a:pt x="245" y="492"/>
                  <a:pt x="289" y="524"/>
                  <a:pt x="339" y="524"/>
                </a:cubicBezTo>
                <a:cubicBezTo>
                  <a:pt x="374" y="524"/>
                  <a:pt x="398" y="514"/>
                  <a:pt x="418" y="499"/>
                </a:cubicBezTo>
                <a:cubicBezTo>
                  <a:pt x="436" y="516"/>
                  <a:pt x="456" y="524"/>
                  <a:pt x="488" y="524"/>
                </a:cubicBezTo>
                <a:cubicBezTo>
                  <a:pt x="537" y="525"/>
                  <a:pt x="578" y="499"/>
                  <a:pt x="602" y="461"/>
                </a:cubicBezTo>
                <a:cubicBezTo>
                  <a:pt x="624" y="432"/>
                  <a:pt x="635" y="387"/>
                  <a:pt x="635" y="350"/>
                </a:cubicBezTo>
                <a:cubicBezTo>
                  <a:pt x="626" y="185"/>
                  <a:pt x="500" y="151"/>
                  <a:pt x="401" y="141"/>
                </a:cubicBezTo>
                <a:cubicBezTo>
                  <a:pt x="189" y="154"/>
                  <a:pt x="136" y="298"/>
                  <a:pt x="124" y="434"/>
                </a:cubicBezTo>
                <a:cubicBezTo>
                  <a:pt x="121" y="581"/>
                  <a:pt x="251" y="653"/>
                  <a:pt x="360" y="651"/>
                </a:cubicBezTo>
                <a:cubicBezTo>
                  <a:pt x="436" y="652"/>
                  <a:pt x="519" y="626"/>
                  <a:pt x="581" y="594"/>
                </a:cubicBezTo>
                <a:lnTo>
                  <a:pt x="592" y="589"/>
                </a:lnTo>
                <a:lnTo>
                  <a:pt x="586" y="575"/>
                </a:lnTo>
                <a:lnTo>
                  <a:pt x="567" y="532"/>
                </a:lnTo>
                <a:lnTo>
                  <a:pt x="559" y="515"/>
                </a:lnTo>
                <a:cubicBezTo>
                  <a:pt x="482" y="559"/>
                  <a:pt x="439" y="571"/>
                  <a:pt x="366" y="575"/>
                </a:cubicBezTo>
                <a:cubicBezTo>
                  <a:pt x="273" y="581"/>
                  <a:pt x="211" y="516"/>
                  <a:pt x="214" y="437"/>
                </a:cubicBezTo>
                <a:cubicBezTo>
                  <a:pt x="211" y="288"/>
                  <a:pt x="312" y="212"/>
                  <a:pt x="396" y="214"/>
                </a:cubicBezTo>
                <a:cubicBezTo>
                  <a:pt x="484" y="212"/>
                  <a:pt x="549" y="274"/>
                  <a:pt x="545" y="355"/>
                </a:cubicBezTo>
                <a:cubicBezTo>
                  <a:pt x="548" y="373"/>
                  <a:pt x="535" y="447"/>
                  <a:pt x="491" y="450"/>
                </a:cubicBezTo>
                <a:lnTo>
                  <a:pt x="489" y="450"/>
                </a:lnTo>
                <a:lnTo>
                  <a:pt x="486" y="450"/>
                </a:lnTo>
                <a:lnTo>
                  <a:pt x="485" y="450"/>
                </a:lnTo>
                <a:lnTo>
                  <a:pt x="483" y="449"/>
                </a:lnTo>
                <a:lnTo>
                  <a:pt x="482" y="449"/>
                </a:lnTo>
                <a:lnTo>
                  <a:pt x="481" y="448"/>
                </a:lnTo>
                <a:lnTo>
                  <a:pt x="480" y="447"/>
                </a:lnTo>
                <a:lnTo>
                  <a:pt x="479" y="446"/>
                </a:lnTo>
                <a:cubicBezTo>
                  <a:pt x="478" y="444"/>
                  <a:pt x="477" y="438"/>
                  <a:pt x="477" y="437"/>
                </a:cubicBezTo>
                <a:cubicBezTo>
                  <a:pt x="477" y="434"/>
                  <a:pt x="478" y="428"/>
                  <a:pt x="479" y="425"/>
                </a:cubicBezTo>
                <a:cubicBezTo>
                  <a:pt x="479" y="420"/>
                  <a:pt x="480" y="412"/>
                  <a:pt x="480" y="410"/>
                </a:cubicBezTo>
                <a:lnTo>
                  <a:pt x="480" y="408"/>
                </a:lnTo>
                <a:lnTo>
                  <a:pt x="481" y="406"/>
                </a:lnTo>
                <a:lnTo>
                  <a:pt x="482" y="405"/>
                </a:lnTo>
                <a:lnTo>
                  <a:pt x="483" y="404"/>
                </a:lnTo>
                <a:close/>
                <a:moveTo>
                  <a:pt x="404" y="355"/>
                </a:moveTo>
                <a:cubicBezTo>
                  <a:pt x="385" y="435"/>
                  <a:pt x="359" y="451"/>
                  <a:pt x="344" y="450"/>
                </a:cubicBezTo>
                <a:lnTo>
                  <a:pt x="343" y="450"/>
                </a:lnTo>
                <a:lnTo>
                  <a:pt x="341" y="450"/>
                </a:lnTo>
                <a:lnTo>
                  <a:pt x="340" y="450"/>
                </a:lnTo>
                <a:lnTo>
                  <a:pt x="338" y="449"/>
                </a:lnTo>
                <a:lnTo>
                  <a:pt x="337" y="447"/>
                </a:lnTo>
                <a:lnTo>
                  <a:pt x="336" y="445"/>
                </a:lnTo>
                <a:lnTo>
                  <a:pt x="336" y="442"/>
                </a:lnTo>
                <a:cubicBezTo>
                  <a:pt x="335" y="421"/>
                  <a:pt x="354" y="386"/>
                  <a:pt x="371" y="369"/>
                </a:cubicBezTo>
                <a:cubicBezTo>
                  <a:pt x="376" y="361"/>
                  <a:pt x="393" y="358"/>
                  <a:pt x="404" y="355"/>
                </a:cubicBezTo>
                <a:close/>
              </a:path>
            </a:pathLst>
          </a:custGeom>
          <a:solidFill>
            <a:srgbClr val="000000">
              <a:lumMod val="75000"/>
              <a:lumOff val="25000"/>
            </a:srgbClr>
          </a:solidFill>
          <a:ln>
            <a:noFill/>
          </a:ln>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39" name="Oval 72"/>
          <p:cNvSpPr>
            <a:spLocks noChangeArrowheads="1"/>
          </p:cNvSpPr>
          <p:nvPr>
            <p:custDataLst>
              <p:tags r:id="rId18"/>
            </p:custDataLst>
          </p:nvPr>
        </p:nvSpPr>
        <p:spPr bwMode="auto">
          <a:xfrm>
            <a:off x="8877795" y="2325634"/>
            <a:ext cx="499745" cy="49911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787" h="786">
                <a:moveTo>
                  <a:pt x="0" y="393"/>
                </a:moveTo>
                <a:cubicBezTo>
                  <a:pt x="-7" y="172"/>
                  <a:pt x="195" y="-5"/>
                  <a:pt x="394" y="0"/>
                </a:cubicBezTo>
                <a:cubicBezTo>
                  <a:pt x="614" y="-7"/>
                  <a:pt x="792" y="195"/>
                  <a:pt x="787" y="393"/>
                </a:cubicBezTo>
                <a:cubicBezTo>
                  <a:pt x="794" y="614"/>
                  <a:pt x="592" y="791"/>
                  <a:pt x="394" y="786"/>
                </a:cubicBezTo>
                <a:cubicBezTo>
                  <a:pt x="173" y="793"/>
                  <a:pt x="-5" y="591"/>
                  <a:pt x="0" y="393"/>
                </a:cubicBezTo>
                <a:close/>
                <a:moveTo>
                  <a:pt x="124" y="496"/>
                </a:moveTo>
                <a:lnTo>
                  <a:pt x="217" y="496"/>
                </a:lnTo>
                <a:lnTo>
                  <a:pt x="217" y="537"/>
                </a:lnTo>
                <a:lnTo>
                  <a:pt x="469" y="643"/>
                </a:lnTo>
                <a:lnTo>
                  <a:pt x="469" y="144"/>
                </a:lnTo>
                <a:lnTo>
                  <a:pt x="217" y="250"/>
                </a:lnTo>
                <a:lnTo>
                  <a:pt x="217" y="291"/>
                </a:lnTo>
                <a:lnTo>
                  <a:pt x="124" y="291"/>
                </a:lnTo>
                <a:lnTo>
                  <a:pt x="124" y="496"/>
                </a:lnTo>
                <a:close/>
                <a:moveTo>
                  <a:pt x="494" y="253"/>
                </a:moveTo>
                <a:cubicBezTo>
                  <a:pt x="516" y="292"/>
                  <a:pt x="527" y="347"/>
                  <a:pt x="527" y="394"/>
                </a:cubicBezTo>
                <a:cubicBezTo>
                  <a:pt x="527" y="445"/>
                  <a:pt x="514" y="500"/>
                  <a:pt x="494" y="534"/>
                </a:cubicBezTo>
                <a:lnTo>
                  <a:pt x="535" y="556"/>
                </a:lnTo>
                <a:cubicBezTo>
                  <a:pt x="560" y="511"/>
                  <a:pt x="573" y="448"/>
                  <a:pt x="573" y="394"/>
                </a:cubicBezTo>
                <a:cubicBezTo>
                  <a:pt x="574" y="334"/>
                  <a:pt x="557" y="272"/>
                  <a:pt x="535" y="231"/>
                </a:cubicBezTo>
                <a:lnTo>
                  <a:pt x="494" y="253"/>
                </a:lnTo>
                <a:close/>
                <a:moveTo>
                  <a:pt x="616" y="394"/>
                </a:moveTo>
                <a:cubicBezTo>
                  <a:pt x="616" y="466"/>
                  <a:pt x="597" y="540"/>
                  <a:pt x="569" y="589"/>
                </a:cubicBezTo>
                <a:lnTo>
                  <a:pt x="610" y="611"/>
                </a:lnTo>
                <a:cubicBezTo>
                  <a:pt x="643" y="553"/>
                  <a:pt x="663" y="465"/>
                  <a:pt x="662" y="394"/>
                </a:cubicBezTo>
                <a:cubicBezTo>
                  <a:pt x="663" y="315"/>
                  <a:pt x="640" y="232"/>
                  <a:pt x="610" y="176"/>
                </a:cubicBezTo>
                <a:lnTo>
                  <a:pt x="569" y="198"/>
                </a:lnTo>
                <a:cubicBezTo>
                  <a:pt x="600" y="251"/>
                  <a:pt x="616" y="329"/>
                  <a:pt x="616" y="394"/>
                </a:cubicBezTo>
                <a:close/>
              </a:path>
            </a:pathLst>
          </a:custGeom>
          <a:solidFill>
            <a:srgbClr val="0061AD"/>
          </a:solidFill>
          <a:ln>
            <a:noFill/>
          </a:ln>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40" name="Oval 76"/>
          <p:cNvSpPr>
            <a:spLocks noChangeArrowheads="1"/>
          </p:cNvSpPr>
          <p:nvPr>
            <p:custDataLst>
              <p:tags r:id="rId19"/>
            </p:custDataLst>
          </p:nvPr>
        </p:nvSpPr>
        <p:spPr bwMode="auto">
          <a:xfrm>
            <a:off x="10406875" y="3349254"/>
            <a:ext cx="608330" cy="60706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58" h="956">
                <a:moveTo>
                  <a:pt x="0" y="478"/>
                </a:moveTo>
                <a:cubicBezTo>
                  <a:pt x="-8" y="210"/>
                  <a:pt x="238" y="-7"/>
                  <a:pt x="479" y="0"/>
                </a:cubicBezTo>
                <a:cubicBezTo>
                  <a:pt x="748" y="-8"/>
                  <a:pt x="965" y="237"/>
                  <a:pt x="958" y="478"/>
                </a:cubicBezTo>
                <a:cubicBezTo>
                  <a:pt x="966" y="746"/>
                  <a:pt x="720" y="963"/>
                  <a:pt x="479" y="956"/>
                </a:cubicBezTo>
                <a:cubicBezTo>
                  <a:pt x="210" y="964"/>
                  <a:pt x="-7" y="719"/>
                  <a:pt x="0" y="478"/>
                </a:cubicBezTo>
                <a:close/>
                <a:moveTo>
                  <a:pt x="779" y="408"/>
                </a:moveTo>
                <a:lnTo>
                  <a:pt x="703" y="373"/>
                </a:lnTo>
                <a:lnTo>
                  <a:pt x="702" y="370"/>
                </a:lnTo>
                <a:cubicBezTo>
                  <a:pt x="687" y="310"/>
                  <a:pt x="613" y="263"/>
                  <a:pt x="535" y="264"/>
                </a:cubicBezTo>
                <a:cubicBezTo>
                  <a:pt x="438" y="261"/>
                  <a:pt x="375" y="357"/>
                  <a:pt x="377" y="446"/>
                </a:cubicBezTo>
                <a:cubicBezTo>
                  <a:pt x="377" y="450"/>
                  <a:pt x="378" y="457"/>
                  <a:pt x="379" y="460"/>
                </a:cubicBezTo>
                <a:cubicBezTo>
                  <a:pt x="379" y="464"/>
                  <a:pt x="380" y="471"/>
                  <a:pt x="380" y="473"/>
                </a:cubicBezTo>
                <a:lnTo>
                  <a:pt x="380" y="479"/>
                </a:lnTo>
                <a:cubicBezTo>
                  <a:pt x="383" y="550"/>
                  <a:pt x="332" y="570"/>
                  <a:pt x="297" y="568"/>
                </a:cubicBezTo>
                <a:cubicBezTo>
                  <a:pt x="235" y="567"/>
                  <a:pt x="206" y="533"/>
                  <a:pt x="192" y="514"/>
                </a:cubicBezTo>
                <a:cubicBezTo>
                  <a:pt x="185" y="505"/>
                  <a:pt x="178" y="499"/>
                  <a:pt x="176" y="499"/>
                </a:cubicBezTo>
                <a:lnTo>
                  <a:pt x="176" y="499"/>
                </a:lnTo>
                <a:lnTo>
                  <a:pt x="175" y="499"/>
                </a:lnTo>
                <a:lnTo>
                  <a:pt x="175" y="500"/>
                </a:lnTo>
                <a:lnTo>
                  <a:pt x="174" y="500"/>
                </a:lnTo>
                <a:cubicBezTo>
                  <a:pt x="172" y="501"/>
                  <a:pt x="171" y="511"/>
                  <a:pt x="171" y="519"/>
                </a:cubicBezTo>
                <a:cubicBezTo>
                  <a:pt x="166" y="629"/>
                  <a:pt x="301" y="790"/>
                  <a:pt x="437" y="785"/>
                </a:cubicBezTo>
                <a:cubicBezTo>
                  <a:pt x="611" y="791"/>
                  <a:pt x="731" y="659"/>
                  <a:pt x="727" y="495"/>
                </a:cubicBezTo>
                <a:lnTo>
                  <a:pt x="779" y="438"/>
                </a:lnTo>
                <a:cubicBezTo>
                  <a:pt x="785" y="435"/>
                  <a:pt x="787" y="427"/>
                  <a:pt x="787" y="424"/>
                </a:cubicBezTo>
                <a:cubicBezTo>
                  <a:pt x="788" y="419"/>
                  <a:pt x="783" y="409"/>
                  <a:pt x="779" y="408"/>
                </a:cubicBezTo>
                <a:close/>
                <a:moveTo>
                  <a:pt x="630" y="438"/>
                </a:moveTo>
                <a:cubicBezTo>
                  <a:pt x="616" y="439"/>
                  <a:pt x="602" y="424"/>
                  <a:pt x="602" y="413"/>
                </a:cubicBezTo>
                <a:cubicBezTo>
                  <a:pt x="602" y="399"/>
                  <a:pt x="619" y="388"/>
                  <a:pt x="630" y="389"/>
                </a:cubicBezTo>
                <a:cubicBezTo>
                  <a:pt x="644" y="388"/>
                  <a:pt x="655" y="403"/>
                  <a:pt x="654" y="413"/>
                </a:cubicBezTo>
                <a:cubicBezTo>
                  <a:pt x="655" y="427"/>
                  <a:pt x="640" y="438"/>
                  <a:pt x="630" y="438"/>
                </a:cubicBezTo>
                <a:close/>
              </a:path>
            </a:pathLst>
          </a:custGeom>
          <a:solidFill>
            <a:srgbClr val="000000">
              <a:lumMod val="75000"/>
              <a:lumOff val="25000"/>
            </a:srgbClr>
          </a:solidFill>
          <a:ln>
            <a:noFill/>
          </a:ln>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41" name="Oval 78"/>
          <p:cNvSpPr>
            <a:spLocks noChangeArrowheads="1"/>
          </p:cNvSpPr>
          <p:nvPr>
            <p:custDataLst>
              <p:tags r:id="rId20"/>
            </p:custDataLst>
          </p:nvPr>
        </p:nvSpPr>
        <p:spPr bwMode="auto">
          <a:xfrm>
            <a:off x="9894430" y="2053219"/>
            <a:ext cx="603250" cy="60325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50" h="950">
                <a:moveTo>
                  <a:pt x="0" y="475"/>
                </a:moveTo>
                <a:cubicBezTo>
                  <a:pt x="-8" y="208"/>
                  <a:pt x="236" y="-7"/>
                  <a:pt x="475" y="0"/>
                </a:cubicBezTo>
                <a:cubicBezTo>
                  <a:pt x="742" y="-8"/>
                  <a:pt x="957" y="236"/>
                  <a:pt x="950" y="475"/>
                </a:cubicBezTo>
                <a:cubicBezTo>
                  <a:pt x="958" y="742"/>
                  <a:pt x="714" y="957"/>
                  <a:pt x="475" y="950"/>
                </a:cubicBezTo>
                <a:cubicBezTo>
                  <a:pt x="208" y="958"/>
                  <a:pt x="-7" y="714"/>
                  <a:pt x="0" y="475"/>
                </a:cubicBezTo>
                <a:close/>
                <a:moveTo>
                  <a:pt x="809" y="595"/>
                </a:moveTo>
                <a:cubicBezTo>
                  <a:pt x="810" y="554"/>
                  <a:pt x="785" y="516"/>
                  <a:pt x="757" y="497"/>
                </a:cubicBezTo>
                <a:cubicBezTo>
                  <a:pt x="762" y="340"/>
                  <a:pt x="616" y="211"/>
                  <a:pt x="475" y="215"/>
                </a:cubicBezTo>
                <a:cubicBezTo>
                  <a:pt x="318" y="210"/>
                  <a:pt x="189" y="356"/>
                  <a:pt x="193" y="497"/>
                </a:cubicBezTo>
                <a:cubicBezTo>
                  <a:pt x="159" y="518"/>
                  <a:pt x="140" y="558"/>
                  <a:pt x="141" y="595"/>
                </a:cubicBezTo>
                <a:cubicBezTo>
                  <a:pt x="139" y="661"/>
                  <a:pt x="198" y="716"/>
                  <a:pt x="258" y="717"/>
                </a:cubicBezTo>
                <a:cubicBezTo>
                  <a:pt x="257" y="725"/>
                  <a:pt x="269" y="734"/>
                  <a:pt x="274" y="733"/>
                </a:cubicBezTo>
                <a:lnTo>
                  <a:pt x="326" y="733"/>
                </a:lnTo>
                <a:cubicBezTo>
                  <a:pt x="334" y="734"/>
                  <a:pt x="343" y="722"/>
                  <a:pt x="342" y="717"/>
                </a:cubicBezTo>
                <a:lnTo>
                  <a:pt x="342" y="475"/>
                </a:lnTo>
                <a:cubicBezTo>
                  <a:pt x="343" y="464"/>
                  <a:pt x="331" y="456"/>
                  <a:pt x="326" y="456"/>
                </a:cubicBezTo>
                <a:lnTo>
                  <a:pt x="274" y="456"/>
                </a:lnTo>
                <a:cubicBezTo>
                  <a:pt x="265" y="455"/>
                  <a:pt x="257" y="468"/>
                  <a:pt x="258" y="475"/>
                </a:cubicBezTo>
                <a:cubicBezTo>
                  <a:pt x="250" y="475"/>
                  <a:pt x="243" y="476"/>
                  <a:pt x="239" y="478"/>
                </a:cubicBezTo>
                <a:cubicBezTo>
                  <a:pt x="246" y="354"/>
                  <a:pt x="361" y="258"/>
                  <a:pt x="475" y="261"/>
                </a:cubicBezTo>
                <a:cubicBezTo>
                  <a:pt x="599" y="257"/>
                  <a:pt x="704" y="367"/>
                  <a:pt x="711" y="478"/>
                </a:cubicBezTo>
                <a:cubicBezTo>
                  <a:pt x="703" y="475"/>
                  <a:pt x="696" y="475"/>
                  <a:pt x="692" y="475"/>
                </a:cubicBezTo>
                <a:cubicBezTo>
                  <a:pt x="693" y="464"/>
                  <a:pt x="682" y="456"/>
                  <a:pt x="676" y="456"/>
                </a:cubicBezTo>
                <a:lnTo>
                  <a:pt x="624" y="456"/>
                </a:lnTo>
                <a:cubicBezTo>
                  <a:pt x="613" y="455"/>
                  <a:pt x="605" y="468"/>
                  <a:pt x="605" y="475"/>
                </a:cubicBezTo>
                <a:lnTo>
                  <a:pt x="605" y="717"/>
                </a:lnTo>
                <a:cubicBezTo>
                  <a:pt x="604" y="725"/>
                  <a:pt x="617" y="734"/>
                  <a:pt x="624" y="733"/>
                </a:cubicBezTo>
                <a:lnTo>
                  <a:pt x="676" y="733"/>
                </a:lnTo>
                <a:cubicBezTo>
                  <a:pt x="685" y="734"/>
                  <a:pt x="693" y="722"/>
                  <a:pt x="692" y="717"/>
                </a:cubicBezTo>
                <a:cubicBezTo>
                  <a:pt x="706" y="717"/>
                  <a:pt x="718" y="713"/>
                  <a:pt x="728" y="709"/>
                </a:cubicBezTo>
                <a:cubicBezTo>
                  <a:pt x="817" y="665"/>
                  <a:pt x="795" y="641"/>
                  <a:pt x="809" y="595"/>
                </a:cubicBezTo>
                <a:close/>
              </a:path>
            </a:pathLst>
          </a:custGeom>
          <a:solidFill>
            <a:srgbClr val="000000">
              <a:lumMod val="75000"/>
              <a:lumOff val="25000"/>
            </a:srgbClr>
          </a:solidFill>
          <a:ln>
            <a:noFill/>
          </a:ln>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42" name="Freeform 83"/>
          <p:cNvSpPr>
            <a:spLocks noEditPoints="1"/>
          </p:cNvSpPr>
          <p:nvPr>
            <p:custDataLst>
              <p:tags r:id="rId21"/>
            </p:custDataLst>
          </p:nvPr>
        </p:nvSpPr>
        <p:spPr bwMode="auto">
          <a:xfrm>
            <a:off x="7885949" y="2483749"/>
            <a:ext cx="2613749" cy="1992630"/>
          </a:xfrm>
          <a:custGeom>
            <a:avLst/>
            <a:gdLst>
              <a:gd name="T0" fmla="*/ 35 w 71"/>
              <a:gd name="T1" fmla="*/ 0 h 101"/>
              <a:gd name="T2" fmla="*/ 0 w 71"/>
              <a:gd name="T3" fmla="*/ 36 h 101"/>
              <a:gd name="T4" fmla="*/ 35 w 71"/>
              <a:gd name="T5" fmla="*/ 101 h 101"/>
              <a:gd name="T6" fmla="*/ 71 w 71"/>
              <a:gd name="T7" fmla="*/ 36 h 101"/>
              <a:gd name="T8" fmla="*/ 35 w 71"/>
              <a:gd name="T9" fmla="*/ 0 h 101"/>
              <a:gd name="T10" fmla="*/ 35 w 71"/>
              <a:gd name="T11" fmla="*/ 42 h 101"/>
              <a:gd name="T12" fmla="*/ 24 w 71"/>
              <a:gd name="T13" fmla="*/ 31 h 101"/>
              <a:gd name="T14" fmla="*/ 35 w 71"/>
              <a:gd name="T15" fmla="*/ 20 h 101"/>
              <a:gd name="T16" fmla="*/ 46 w 71"/>
              <a:gd name="T17" fmla="*/ 31 h 101"/>
              <a:gd name="T18" fmla="*/ 35 w 71"/>
              <a:gd name="T19" fmla="*/ 4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16" h="3138">
                <a:moveTo>
                  <a:pt x="2482" y="714"/>
                </a:moveTo>
                <a:cubicBezTo>
                  <a:pt x="2430" y="712"/>
                  <a:pt x="2386" y="762"/>
                  <a:pt x="2387" y="812"/>
                </a:cubicBezTo>
                <a:cubicBezTo>
                  <a:pt x="2387" y="867"/>
                  <a:pt x="2485" y="992"/>
                  <a:pt x="2482" y="988"/>
                </a:cubicBezTo>
                <a:cubicBezTo>
                  <a:pt x="2482" y="990"/>
                  <a:pt x="2583" y="859"/>
                  <a:pt x="2580" y="812"/>
                </a:cubicBezTo>
                <a:cubicBezTo>
                  <a:pt x="2582" y="757"/>
                  <a:pt x="2532" y="713"/>
                  <a:pt x="2482" y="714"/>
                </a:cubicBezTo>
                <a:close/>
                <a:moveTo>
                  <a:pt x="2482" y="828"/>
                </a:moveTo>
                <a:cubicBezTo>
                  <a:pt x="2465" y="829"/>
                  <a:pt x="2451" y="811"/>
                  <a:pt x="2452" y="798"/>
                </a:cubicBezTo>
                <a:cubicBezTo>
                  <a:pt x="2451" y="781"/>
                  <a:pt x="2469" y="767"/>
                  <a:pt x="2482" y="768"/>
                </a:cubicBezTo>
                <a:cubicBezTo>
                  <a:pt x="2499" y="767"/>
                  <a:pt x="2513" y="785"/>
                  <a:pt x="2512" y="798"/>
                </a:cubicBezTo>
                <a:cubicBezTo>
                  <a:pt x="2513" y="815"/>
                  <a:pt x="2495" y="829"/>
                  <a:pt x="2482" y="828"/>
                </a:cubicBezTo>
                <a:close/>
                <a:moveTo>
                  <a:pt x="2729" y="342"/>
                </a:moveTo>
                <a:cubicBezTo>
                  <a:pt x="2730" y="320"/>
                  <a:pt x="2710" y="303"/>
                  <a:pt x="2691" y="302"/>
                </a:cubicBezTo>
                <a:cubicBezTo>
                  <a:pt x="2694" y="294"/>
                  <a:pt x="2697" y="281"/>
                  <a:pt x="2696" y="272"/>
                </a:cubicBezTo>
                <a:cubicBezTo>
                  <a:pt x="2698" y="209"/>
                  <a:pt x="2642" y="160"/>
                  <a:pt x="2585" y="161"/>
                </a:cubicBezTo>
                <a:cubicBezTo>
                  <a:pt x="2527" y="159"/>
                  <a:pt x="2477" y="215"/>
                  <a:pt x="2476" y="269"/>
                </a:cubicBezTo>
                <a:cubicBezTo>
                  <a:pt x="2466" y="258"/>
                  <a:pt x="2450" y="253"/>
                  <a:pt x="2438" y="253"/>
                </a:cubicBezTo>
                <a:cubicBezTo>
                  <a:pt x="2402" y="252"/>
                  <a:pt x="2372" y="286"/>
                  <a:pt x="2373" y="318"/>
                </a:cubicBezTo>
                <a:cubicBezTo>
                  <a:pt x="2372" y="351"/>
                  <a:pt x="2406" y="381"/>
                  <a:pt x="2438" y="380"/>
                </a:cubicBezTo>
                <a:lnTo>
                  <a:pt x="2691" y="380"/>
                </a:lnTo>
                <a:cubicBezTo>
                  <a:pt x="2710" y="381"/>
                  <a:pt x="2730" y="358"/>
                  <a:pt x="2729" y="342"/>
                </a:cubicBezTo>
                <a:close/>
                <a:moveTo>
                  <a:pt x="2425" y="400"/>
                </a:moveTo>
                <a:lnTo>
                  <a:pt x="2455" y="400"/>
                </a:lnTo>
                <a:lnTo>
                  <a:pt x="2455" y="468"/>
                </a:lnTo>
                <a:lnTo>
                  <a:pt x="2425" y="468"/>
                </a:lnTo>
                <a:lnTo>
                  <a:pt x="2425" y="400"/>
                </a:lnTo>
                <a:close/>
                <a:moveTo>
                  <a:pt x="2499" y="435"/>
                </a:moveTo>
                <a:lnTo>
                  <a:pt x="2529" y="435"/>
                </a:lnTo>
                <a:lnTo>
                  <a:pt x="2529" y="503"/>
                </a:lnTo>
                <a:lnTo>
                  <a:pt x="2499" y="503"/>
                </a:lnTo>
                <a:lnTo>
                  <a:pt x="2499" y="435"/>
                </a:lnTo>
                <a:close/>
                <a:moveTo>
                  <a:pt x="2574" y="400"/>
                </a:moveTo>
                <a:lnTo>
                  <a:pt x="2604" y="400"/>
                </a:lnTo>
                <a:lnTo>
                  <a:pt x="2604" y="468"/>
                </a:lnTo>
                <a:lnTo>
                  <a:pt x="2574" y="468"/>
                </a:lnTo>
                <a:lnTo>
                  <a:pt x="2574" y="400"/>
                </a:lnTo>
                <a:close/>
                <a:moveTo>
                  <a:pt x="2648" y="435"/>
                </a:moveTo>
                <a:lnTo>
                  <a:pt x="2678" y="435"/>
                </a:lnTo>
                <a:lnTo>
                  <a:pt x="2678" y="503"/>
                </a:lnTo>
                <a:lnTo>
                  <a:pt x="2648" y="503"/>
                </a:lnTo>
                <a:lnTo>
                  <a:pt x="2648" y="435"/>
                </a:lnTo>
                <a:close/>
                <a:moveTo>
                  <a:pt x="3779" y="384"/>
                </a:moveTo>
                <a:lnTo>
                  <a:pt x="3650" y="512"/>
                </a:lnTo>
                <a:lnTo>
                  <a:pt x="3600" y="462"/>
                </a:lnTo>
                <a:lnTo>
                  <a:pt x="3551" y="514"/>
                </a:lnTo>
                <a:lnTo>
                  <a:pt x="3600" y="563"/>
                </a:lnTo>
                <a:lnTo>
                  <a:pt x="3650" y="615"/>
                </a:lnTo>
                <a:lnTo>
                  <a:pt x="3701" y="563"/>
                </a:lnTo>
                <a:lnTo>
                  <a:pt x="3831" y="432"/>
                </a:lnTo>
                <a:lnTo>
                  <a:pt x="3779" y="384"/>
                </a:lnTo>
                <a:close/>
                <a:moveTo>
                  <a:pt x="3855" y="1276"/>
                </a:moveTo>
                <a:cubicBezTo>
                  <a:pt x="3851" y="1285"/>
                  <a:pt x="3850" y="1298"/>
                  <a:pt x="3850" y="1307"/>
                </a:cubicBezTo>
                <a:cubicBezTo>
                  <a:pt x="3850" y="1321"/>
                  <a:pt x="3853" y="1338"/>
                  <a:pt x="3855" y="1349"/>
                </a:cubicBezTo>
                <a:cubicBezTo>
                  <a:pt x="3862" y="1390"/>
                  <a:pt x="3886" y="1461"/>
                  <a:pt x="3931" y="1471"/>
                </a:cubicBezTo>
                <a:cubicBezTo>
                  <a:pt x="3937" y="1474"/>
                  <a:pt x="3941" y="1474"/>
                  <a:pt x="3945" y="1474"/>
                </a:cubicBezTo>
                <a:cubicBezTo>
                  <a:pt x="3958" y="1475"/>
                  <a:pt x="3974" y="1467"/>
                  <a:pt x="3983" y="1458"/>
                </a:cubicBezTo>
                <a:cubicBezTo>
                  <a:pt x="3996" y="1469"/>
                  <a:pt x="4010" y="1474"/>
                  <a:pt x="4021" y="1474"/>
                </a:cubicBezTo>
                <a:cubicBezTo>
                  <a:pt x="4076" y="1477"/>
                  <a:pt x="4118" y="1372"/>
                  <a:pt x="4116" y="1314"/>
                </a:cubicBezTo>
                <a:cubicBezTo>
                  <a:pt x="4117" y="1291"/>
                  <a:pt x="4108" y="1267"/>
                  <a:pt x="4101" y="1260"/>
                </a:cubicBezTo>
                <a:lnTo>
                  <a:pt x="4100" y="1258"/>
                </a:lnTo>
                <a:lnTo>
                  <a:pt x="4099" y="1257"/>
                </a:lnTo>
                <a:lnTo>
                  <a:pt x="4097" y="1257"/>
                </a:lnTo>
                <a:cubicBezTo>
                  <a:pt x="4082" y="1240"/>
                  <a:pt x="4057" y="1235"/>
                  <a:pt x="4038" y="1235"/>
                </a:cubicBezTo>
                <a:cubicBezTo>
                  <a:pt x="4019" y="1235"/>
                  <a:pt x="3998" y="1241"/>
                  <a:pt x="3983" y="1249"/>
                </a:cubicBezTo>
                <a:cubicBezTo>
                  <a:pt x="3982" y="1249"/>
                  <a:pt x="3977" y="1246"/>
                  <a:pt x="3976" y="1246"/>
                </a:cubicBezTo>
                <a:lnTo>
                  <a:pt x="3974" y="1245"/>
                </a:lnTo>
                <a:lnTo>
                  <a:pt x="3973" y="1244"/>
                </a:lnTo>
                <a:lnTo>
                  <a:pt x="3972" y="1244"/>
                </a:lnTo>
                <a:lnTo>
                  <a:pt x="3971" y="1243"/>
                </a:lnTo>
                <a:lnTo>
                  <a:pt x="3970" y="1243"/>
                </a:lnTo>
                <a:lnTo>
                  <a:pt x="3969" y="1243"/>
                </a:lnTo>
                <a:cubicBezTo>
                  <a:pt x="3959" y="1238"/>
                  <a:pt x="3943" y="1235"/>
                  <a:pt x="3934" y="1235"/>
                </a:cubicBezTo>
                <a:lnTo>
                  <a:pt x="3929" y="1235"/>
                </a:lnTo>
                <a:cubicBezTo>
                  <a:pt x="3901" y="1234"/>
                  <a:pt x="3864" y="1248"/>
                  <a:pt x="3855" y="1276"/>
                </a:cubicBezTo>
                <a:close/>
                <a:moveTo>
                  <a:pt x="3997" y="1224"/>
                </a:moveTo>
                <a:cubicBezTo>
                  <a:pt x="3997" y="1221"/>
                  <a:pt x="3997" y="1217"/>
                  <a:pt x="3997" y="1216"/>
                </a:cubicBezTo>
                <a:cubicBezTo>
                  <a:pt x="3999" y="1188"/>
                  <a:pt x="3973" y="1161"/>
                  <a:pt x="3946" y="1162"/>
                </a:cubicBezTo>
                <a:lnTo>
                  <a:pt x="3945" y="1162"/>
                </a:lnTo>
                <a:lnTo>
                  <a:pt x="3943" y="1162"/>
                </a:lnTo>
                <a:lnTo>
                  <a:pt x="3942" y="1162"/>
                </a:lnTo>
                <a:lnTo>
                  <a:pt x="3940" y="1162"/>
                </a:lnTo>
                <a:cubicBezTo>
                  <a:pt x="3930" y="1162"/>
                  <a:pt x="3925" y="1172"/>
                  <a:pt x="3926" y="1176"/>
                </a:cubicBezTo>
                <a:lnTo>
                  <a:pt x="3926" y="1178"/>
                </a:lnTo>
                <a:cubicBezTo>
                  <a:pt x="3925" y="1184"/>
                  <a:pt x="3933" y="1190"/>
                  <a:pt x="3938" y="1189"/>
                </a:cubicBezTo>
                <a:lnTo>
                  <a:pt x="3940" y="1189"/>
                </a:lnTo>
                <a:lnTo>
                  <a:pt x="3941" y="1189"/>
                </a:lnTo>
                <a:lnTo>
                  <a:pt x="3943" y="1189"/>
                </a:lnTo>
                <a:lnTo>
                  <a:pt x="3944" y="1189"/>
                </a:lnTo>
                <a:cubicBezTo>
                  <a:pt x="3958" y="1188"/>
                  <a:pt x="3971" y="1203"/>
                  <a:pt x="3970" y="1215"/>
                </a:cubicBezTo>
                <a:lnTo>
                  <a:pt x="3970" y="1217"/>
                </a:lnTo>
                <a:lnTo>
                  <a:pt x="3970" y="1219"/>
                </a:lnTo>
                <a:lnTo>
                  <a:pt x="3969" y="1220"/>
                </a:lnTo>
                <a:lnTo>
                  <a:pt x="3969" y="1222"/>
                </a:lnTo>
                <a:lnTo>
                  <a:pt x="3969" y="1223"/>
                </a:lnTo>
                <a:cubicBezTo>
                  <a:pt x="3968" y="1231"/>
                  <a:pt x="3978" y="1236"/>
                  <a:pt x="3983" y="1235"/>
                </a:cubicBezTo>
                <a:cubicBezTo>
                  <a:pt x="3989" y="1236"/>
                  <a:pt x="3996" y="1229"/>
                  <a:pt x="3997" y="1224"/>
                </a:cubicBezTo>
                <a:close/>
                <a:moveTo>
                  <a:pt x="1447" y="348"/>
                </a:moveTo>
                <a:lnTo>
                  <a:pt x="1320" y="291"/>
                </a:lnTo>
                <a:lnTo>
                  <a:pt x="1423" y="52"/>
                </a:lnTo>
                <a:lnTo>
                  <a:pt x="1268" y="269"/>
                </a:lnTo>
                <a:lnTo>
                  <a:pt x="1160" y="221"/>
                </a:lnTo>
                <a:lnTo>
                  <a:pt x="1455" y="0"/>
                </a:lnTo>
                <a:lnTo>
                  <a:pt x="1447" y="348"/>
                </a:lnTo>
                <a:close/>
                <a:moveTo>
                  <a:pt x="1282" y="386"/>
                </a:moveTo>
                <a:lnTo>
                  <a:pt x="1262" y="304"/>
                </a:lnTo>
                <a:lnTo>
                  <a:pt x="1336" y="332"/>
                </a:lnTo>
                <a:lnTo>
                  <a:pt x="1282" y="386"/>
                </a:lnTo>
                <a:close/>
                <a:moveTo>
                  <a:pt x="337" y="923"/>
                </a:moveTo>
                <a:cubicBezTo>
                  <a:pt x="337" y="1017"/>
                  <a:pt x="377" y="1026"/>
                  <a:pt x="385" y="1029"/>
                </a:cubicBezTo>
                <a:lnTo>
                  <a:pt x="385" y="1029"/>
                </a:lnTo>
                <a:lnTo>
                  <a:pt x="386" y="1029"/>
                </a:lnTo>
                <a:lnTo>
                  <a:pt x="386" y="1192"/>
                </a:lnTo>
                <a:lnTo>
                  <a:pt x="421" y="1192"/>
                </a:lnTo>
                <a:lnTo>
                  <a:pt x="421" y="820"/>
                </a:lnTo>
                <a:lnTo>
                  <a:pt x="386" y="820"/>
                </a:lnTo>
                <a:cubicBezTo>
                  <a:pt x="386" y="817"/>
                  <a:pt x="335" y="827"/>
                  <a:pt x="337" y="923"/>
                </a:cubicBezTo>
                <a:close/>
                <a:moveTo>
                  <a:pt x="334" y="2414"/>
                </a:moveTo>
                <a:lnTo>
                  <a:pt x="335" y="2416"/>
                </a:lnTo>
                <a:lnTo>
                  <a:pt x="336" y="2418"/>
                </a:lnTo>
                <a:lnTo>
                  <a:pt x="336" y="2419"/>
                </a:lnTo>
                <a:lnTo>
                  <a:pt x="336" y="2420"/>
                </a:lnTo>
                <a:lnTo>
                  <a:pt x="337" y="2420"/>
                </a:lnTo>
                <a:cubicBezTo>
                  <a:pt x="337" y="2420"/>
                  <a:pt x="337" y="2413"/>
                  <a:pt x="337" y="2411"/>
                </a:cubicBezTo>
                <a:lnTo>
                  <a:pt x="337" y="2153"/>
                </a:lnTo>
                <a:cubicBezTo>
                  <a:pt x="347" y="2122"/>
                  <a:pt x="316" y="2072"/>
                  <a:pt x="255" y="2080"/>
                </a:cubicBezTo>
                <a:cubicBezTo>
                  <a:pt x="220" y="2079"/>
                  <a:pt x="186" y="2090"/>
                  <a:pt x="179" y="2118"/>
                </a:cubicBezTo>
                <a:cubicBezTo>
                  <a:pt x="177" y="2127"/>
                  <a:pt x="177" y="2146"/>
                  <a:pt x="177" y="2156"/>
                </a:cubicBezTo>
                <a:lnTo>
                  <a:pt x="177" y="2159"/>
                </a:lnTo>
                <a:lnTo>
                  <a:pt x="177" y="2411"/>
                </a:lnTo>
                <a:lnTo>
                  <a:pt x="177" y="2414"/>
                </a:lnTo>
                <a:lnTo>
                  <a:pt x="176" y="2416"/>
                </a:lnTo>
                <a:lnTo>
                  <a:pt x="176" y="2418"/>
                </a:lnTo>
                <a:lnTo>
                  <a:pt x="176" y="2419"/>
                </a:lnTo>
                <a:lnTo>
                  <a:pt x="176" y="2420"/>
                </a:lnTo>
                <a:lnTo>
                  <a:pt x="176" y="2420"/>
                </a:lnTo>
                <a:lnTo>
                  <a:pt x="176" y="2419"/>
                </a:lnTo>
                <a:lnTo>
                  <a:pt x="177" y="2418"/>
                </a:lnTo>
                <a:lnTo>
                  <a:pt x="178" y="2416"/>
                </a:lnTo>
                <a:lnTo>
                  <a:pt x="179" y="2414"/>
                </a:lnTo>
                <a:cubicBezTo>
                  <a:pt x="187" y="2384"/>
                  <a:pt x="223" y="2373"/>
                  <a:pt x="255" y="2373"/>
                </a:cubicBezTo>
                <a:cubicBezTo>
                  <a:pt x="294" y="2372"/>
                  <a:pt x="328" y="2386"/>
                  <a:pt x="334" y="2414"/>
                </a:cubicBezTo>
                <a:close/>
                <a:moveTo>
                  <a:pt x="315" y="2235"/>
                </a:moveTo>
                <a:lnTo>
                  <a:pt x="314" y="2236"/>
                </a:lnTo>
                <a:lnTo>
                  <a:pt x="313" y="2237"/>
                </a:lnTo>
                <a:lnTo>
                  <a:pt x="311" y="2237"/>
                </a:lnTo>
                <a:lnTo>
                  <a:pt x="310" y="2237"/>
                </a:lnTo>
                <a:lnTo>
                  <a:pt x="307" y="2237"/>
                </a:lnTo>
                <a:cubicBezTo>
                  <a:pt x="305" y="2234"/>
                  <a:pt x="299" y="2235"/>
                  <a:pt x="296" y="2235"/>
                </a:cubicBezTo>
                <a:cubicBezTo>
                  <a:pt x="286" y="2229"/>
                  <a:pt x="270" y="2229"/>
                  <a:pt x="255" y="2229"/>
                </a:cubicBezTo>
                <a:cubicBezTo>
                  <a:pt x="239" y="2229"/>
                  <a:pt x="224" y="2230"/>
                  <a:pt x="215" y="2235"/>
                </a:cubicBezTo>
                <a:cubicBezTo>
                  <a:pt x="212" y="2234"/>
                  <a:pt x="207" y="2236"/>
                  <a:pt x="204" y="2237"/>
                </a:cubicBezTo>
                <a:lnTo>
                  <a:pt x="203" y="2239"/>
                </a:lnTo>
                <a:lnTo>
                  <a:pt x="202" y="2238"/>
                </a:lnTo>
                <a:lnTo>
                  <a:pt x="200" y="2237"/>
                </a:lnTo>
                <a:lnTo>
                  <a:pt x="198" y="2235"/>
                </a:lnTo>
                <a:lnTo>
                  <a:pt x="198" y="2233"/>
                </a:lnTo>
                <a:lnTo>
                  <a:pt x="199" y="2231"/>
                </a:lnTo>
                <a:lnTo>
                  <a:pt x="200" y="2230"/>
                </a:lnTo>
                <a:lnTo>
                  <a:pt x="201" y="2229"/>
                </a:lnTo>
                <a:cubicBezTo>
                  <a:pt x="214" y="2221"/>
                  <a:pt x="236" y="2218"/>
                  <a:pt x="255" y="2218"/>
                </a:cubicBezTo>
                <a:cubicBezTo>
                  <a:pt x="280" y="2218"/>
                  <a:pt x="300" y="2222"/>
                  <a:pt x="313" y="2229"/>
                </a:cubicBezTo>
                <a:lnTo>
                  <a:pt x="314" y="2230"/>
                </a:lnTo>
                <a:lnTo>
                  <a:pt x="315" y="2231"/>
                </a:lnTo>
                <a:lnTo>
                  <a:pt x="315" y="2233"/>
                </a:lnTo>
                <a:lnTo>
                  <a:pt x="315" y="2235"/>
                </a:lnTo>
                <a:close/>
                <a:moveTo>
                  <a:pt x="315" y="2189"/>
                </a:moveTo>
                <a:lnTo>
                  <a:pt x="314" y="2190"/>
                </a:lnTo>
                <a:lnTo>
                  <a:pt x="313" y="2191"/>
                </a:lnTo>
                <a:lnTo>
                  <a:pt x="311" y="2191"/>
                </a:lnTo>
                <a:lnTo>
                  <a:pt x="310" y="2191"/>
                </a:lnTo>
                <a:lnTo>
                  <a:pt x="307" y="2191"/>
                </a:lnTo>
                <a:cubicBezTo>
                  <a:pt x="306" y="2191"/>
                  <a:pt x="303" y="2190"/>
                  <a:pt x="303" y="2190"/>
                </a:cubicBezTo>
                <a:lnTo>
                  <a:pt x="302" y="2190"/>
                </a:lnTo>
                <a:lnTo>
                  <a:pt x="300" y="2189"/>
                </a:lnTo>
                <a:lnTo>
                  <a:pt x="299" y="2189"/>
                </a:lnTo>
                <a:lnTo>
                  <a:pt x="298" y="2189"/>
                </a:lnTo>
                <a:lnTo>
                  <a:pt x="296" y="2189"/>
                </a:lnTo>
                <a:cubicBezTo>
                  <a:pt x="286" y="2183"/>
                  <a:pt x="270" y="2183"/>
                  <a:pt x="255" y="2183"/>
                </a:cubicBezTo>
                <a:cubicBezTo>
                  <a:pt x="239" y="2183"/>
                  <a:pt x="224" y="2184"/>
                  <a:pt x="215" y="2189"/>
                </a:cubicBezTo>
                <a:lnTo>
                  <a:pt x="214" y="2189"/>
                </a:lnTo>
                <a:lnTo>
                  <a:pt x="213" y="2189"/>
                </a:lnTo>
                <a:lnTo>
                  <a:pt x="212" y="2189"/>
                </a:lnTo>
                <a:lnTo>
                  <a:pt x="211" y="2190"/>
                </a:lnTo>
                <a:lnTo>
                  <a:pt x="210" y="2190"/>
                </a:lnTo>
                <a:lnTo>
                  <a:pt x="209" y="2190"/>
                </a:lnTo>
                <a:lnTo>
                  <a:pt x="208" y="2191"/>
                </a:lnTo>
                <a:lnTo>
                  <a:pt x="207" y="2191"/>
                </a:lnTo>
                <a:lnTo>
                  <a:pt x="205" y="2191"/>
                </a:lnTo>
                <a:lnTo>
                  <a:pt x="204" y="2191"/>
                </a:lnTo>
                <a:lnTo>
                  <a:pt x="203" y="2192"/>
                </a:lnTo>
                <a:lnTo>
                  <a:pt x="202" y="2192"/>
                </a:lnTo>
                <a:lnTo>
                  <a:pt x="200" y="2191"/>
                </a:lnTo>
                <a:lnTo>
                  <a:pt x="198" y="2189"/>
                </a:lnTo>
                <a:lnTo>
                  <a:pt x="198" y="2187"/>
                </a:lnTo>
                <a:lnTo>
                  <a:pt x="199" y="2185"/>
                </a:lnTo>
                <a:lnTo>
                  <a:pt x="200" y="2184"/>
                </a:lnTo>
                <a:lnTo>
                  <a:pt x="201" y="2183"/>
                </a:lnTo>
                <a:cubicBezTo>
                  <a:pt x="214" y="2178"/>
                  <a:pt x="236" y="2172"/>
                  <a:pt x="255" y="2172"/>
                </a:cubicBezTo>
                <a:cubicBezTo>
                  <a:pt x="280" y="2172"/>
                  <a:pt x="300" y="2178"/>
                  <a:pt x="313" y="2183"/>
                </a:cubicBezTo>
                <a:lnTo>
                  <a:pt x="314" y="2184"/>
                </a:lnTo>
                <a:lnTo>
                  <a:pt x="315" y="2185"/>
                </a:lnTo>
                <a:lnTo>
                  <a:pt x="315" y="2187"/>
                </a:lnTo>
                <a:lnTo>
                  <a:pt x="315" y="2189"/>
                </a:lnTo>
                <a:close/>
                <a:moveTo>
                  <a:pt x="315" y="2142"/>
                </a:moveTo>
                <a:lnTo>
                  <a:pt x="314" y="2144"/>
                </a:lnTo>
                <a:lnTo>
                  <a:pt x="313" y="2145"/>
                </a:lnTo>
                <a:lnTo>
                  <a:pt x="311" y="2145"/>
                </a:lnTo>
                <a:lnTo>
                  <a:pt x="310" y="2145"/>
                </a:lnTo>
                <a:lnTo>
                  <a:pt x="307" y="2145"/>
                </a:lnTo>
                <a:cubicBezTo>
                  <a:pt x="306" y="2145"/>
                  <a:pt x="303" y="2144"/>
                  <a:pt x="303" y="2144"/>
                </a:cubicBezTo>
                <a:lnTo>
                  <a:pt x="302" y="2143"/>
                </a:lnTo>
                <a:lnTo>
                  <a:pt x="300" y="2143"/>
                </a:lnTo>
                <a:lnTo>
                  <a:pt x="299" y="2143"/>
                </a:lnTo>
                <a:lnTo>
                  <a:pt x="298" y="2143"/>
                </a:lnTo>
                <a:lnTo>
                  <a:pt x="296" y="2142"/>
                </a:lnTo>
                <a:cubicBezTo>
                  <a:pt x="286" y="2137"/>
                  <a:pt x="270" y="2137"/>
                  <a:pt x="255" y="2137"/>
                </a:cubicBezTo>
                <a:cubicBezTo>
                  <a:pt x="239" y="2137"/>
                  <a:pt x="224" y="2138"/>
                  <a:pt x="215" y="2142"/>
                </a:cubicBezTo>
                <a:lnTo>
                  <a:pt x="214" y="2143"/>
                </a:lnTo>
                <a:lnTo>
                  <a:pt x="213" y="2143"/>
                </a:lnTo>
                <a:lnTo>
                  <a:pt x="212" y="2143"/>
                </a:lnTo>
                <a:lnTo>
                  <a:pt x="211" y="2143"/>
                </a:lnTo>
                <a:lnTo>
                  <a:pt x="210" y="2144"/>
                </a:lnTo>
                <a:lnTo>
                  <a:pt x="209" y="2144"/>
                </a:lnTo>
                <a:lnTo>
                  <a:pt x="208" y="2145"/>
                </a:lnTo>
                <a:lnTo>
                  <a:pt x="207" y="2145"/>
                </a:lnTo>
                <a:lnTo>
                  <a:pt x="205" y="2145"/>
                </a:lnTo>
                <a:lnTo>
                  <a:pt x="204" y="2145"/>
                </a:lnTo>
                <a:lnTo>
                  <a:pt x="203" y="2146"/>
                </a:lnTo>
                <a:lnTo>
                  <a:pt x="202" y="2146"/>
                </a:lnTo>
                <a:lnTo>
                  <a:pt x="200" y="2144"/>
                </a:lnTo>
                <a:lnTo>
                  <a:pt x="198" y="2142"/>
                </a:lnTo>
                <a:lnTo>
                  <a:pt x="198" y="2142"/>
                </a:lnTo>
                <a:lnTo>
                  <a:pt x="199" y="2140"/>
                </a:lnTo>
                <a:lnTo>
                  <a:pt x="200" y="2138"/>
                </a:lnTo>
                <a:cubicBezTo>
                  <a:pt x="215" y="2131"/>
                  <a:pt x="235" y="2126"/>
                  <a:pt x="255" y="2126"/>
                </a:cubicBezTo>
                <a:cubicBezTo>
                  <a:pt x="281" y="2126"/>
                  <a:pt x="300" y="2132"/>
                  <a:pt x="314" y="2138"/>
                </a:cubicBezTo>
                <a:lnTo>
                  <a:pt x="315" y="2140"/>
                </a:lnTo>
                <a:lnTo>
                  <a:pt x="315" y="2142"/>
                </a:lnTo>
                <a:lnTo>
                  <a:pt x="315" y="2142"/>
                </a:lnTo>
                <a:close/>
                <a:moveTo>
                  <a:pt x="3" y="2414"/>
                </a:moveTo>
                <a:cubicBezTo>
                  <a:pt x="10" y="2384"/>
                  <a:pt x="45" y="2373"/>
                  <a:pt x="79" y="2373"/>
                </a:cubicBezTo>
                <a:cubicBezTo>
                  <a:pt x="118" y="2372"/>
                  <a:pt x="152" y="2386"/>
                  <a:pt x="158" y="2414"/>
                </a:cubicBezTo>
                <a:lnTo>
                  <a:pt x="159" y="2416"/>
                </a:lnTo>
                <a:lnTo>
                  <a:pt x="160" y="2418"/>
                </a:lnTo>
                <a:lnTo>
                  <a:pt x="160" y="2419"/>
                </a:lnTo>
                <a:lnTo>
                  <a:pt x="160" y="2420"/>
                </a:lnTo>
                <a:lnTo>
                  <a:pt x="161" y="2420"/>
                </a:lnTo>
                <a:cubicBezTo>
                  <a:pt x="161" y="2420"/>
                  <a:pt x="161" y="2413"/>
                  <a:pt x="161" y="2411"/>
                </a:cubicBezTo>
                <a:lnTo>
                  <a:pt x="161" y="2409"/>
                </a:lnTo>
                <a:lnTo>
                  <a:pt x="161" y="2406"/>
                </a:lnTo>
                <a:lnTo>
                  <a:pt x="161" y="2400"/>
                </a:lnTo>
                <a:lnTo>
                  <a:pt x="161" y="2397"/>
                </a:lnTo>
                <a:lnTo>
                  <a:pt x="161" y="2394"/>
                </a:lnTo>
                <a:lnTo>
                  <a:pt x="161" y="2347"/>
                </a:lnTo>
                <a:lnTo>
                  <a:pt x="161" y="2343"/>
                </a:lnTo>
                <a:lnTo>
                  <a:pt x="161" y="2333"/>
                </a:lnTo>
                <a:lnTo>
                  <a:pt x="161" y="2329"/>
                </a:lnTo>
                <a:lnTo>
                  <a:pt x="161" y="2291"/>
                </a:lnTo>
                <a:lnTo>
                  <a:pt x="161" y="2286"/>
                </a:lnTo>
                <a:lnTo>
                  <a:pt x="161" y="2281"/>
                </a:lnTo>
                <a:lnTo>
                  <a:pt x="161" y="2153"/>
                </a:lnTo>
                <a:cubicBezTo>
                  <a:pt x="171" y="2122"/>
                  <a:pt x="140" y="2072"/>
                  <a:pt x="79" y="2080"/>
                </a:cubicBezTo>
                <a:cubicBezTo>
                  <a:pt x="44" y="2079"/>
                  <a:pt x="10" y="2090"/>
                  <a:pt x="3" y="2118"/>
                </a:cubicBezTo>
                <a:cubicBezTo>
                  <a:pt x="0" y="2122"/>
                  <a:pt x="0" y="2131"/>
                  <a:pt x="0" y="2136"/>
                </a:cubicBezTo>
                <a:cubicBezTo>
                  <a:pt x="0" y="2140"/>
                  <a:pt x="0" y="2146"/>
                  <a:pt x="0" y="2147"/>
                </a:cubicBezTo>
                <a:cubicBezTo>
                  <a:pt x="1" y="2150"/>
                  <a:pt x="1" y="2153"/>
                  <a:pt x="1" y="2153"/>
                </a:cubicBezTo>
                <a:lnTo>
                  <a:pt x="1" y="2159"/>
                </a:lnTo>
                <a:lnTo>
                  <a:pt x="1" y="2162"/>
                </a:lnTo>
                <a:lnTo>
                  <a:pt x="1" y="2168"/>
                </a:lnTo>
                <a:lnTo>
                  <a:pt x="1" y="2171"/>
                </a:lnTo>
                <a:lnTo>
                  <a:pt x="1" y="2411"/>
                </a:lnTo>
                <a:lnTo>
                  <a:pt x="1" y="2414"/>
                </a:lnTo>
                <a:lnTo>
                  <a:pt x="0" y="2416"/>
                </a:lnTo>
                <a:lnTo>
                  <a:pt x="0" y="2418"/>
                </a:lnTo>
                <a:lnTo>
                  <a:pt x="0" y="2419"/>
                </a:lnTo>
                <a:lnTo>
                  <a:pt x="0" y="2420"/>
                </a:lnTo>
                <a:lnTo>
                  <a:pt x="0" y="2420"/>
                </a:lnTo>
                <a:lnTo>
                  <a:pt x="0" y="2419"/>
                </a:lnTo>
                <a:lnTo>
                  <a:pt x="1" y="2418"/>
                </a:lnTo>
                <a:lnTo>
                  <a:pt x="2" y="2416"/>
                </a:lnTo>
                <a:lnTo>
                  <a:pt x="3" y="2414"/>
                </a:lnTo>
                <a:close/>
                <a:moveTo>
                  <a:pt x="25" y="2137"/>
                </a:moveTo>
                <a:cubicBezTo>
                  <a:pt x="38" y="2131"/>
                  <a:pt x="60" y="2126"/>
                  <a:pt x="79" y="2126"/>
                </a:cubicBezTo>
                <a:cubicBezTo>
                  <a:pt x="105" y="2126"/>
                  <a:pt x="124" y="2132"/>
                  <a:pt x="138" y="2138"/>
                </a:cubicBezTo>
                <a:lnTo>
                  <a:pt x="139" y="2140"/>
                </a:lnTo>
                <a:lnTo>
                  <a:pt x="139" y="2142"/>
                </a:lnTo>
                <a:lnTo>
                  <a:pt x="139" y="2142"/>
                </a:lnTo>
                <a:lnTo>
                  <a:pt x="138" y="2144"/>
                </a:lnTo>
                <a:lnTo>
                  <a:pt x="137" y="2145"/>
                </a:lnTo>
                <a:lnTo>
                  <a:pt x="135" y="2145"/>
                </a:lnTo>
                <a:lnTo>
                  <a:pt x="134" y="2145"/>
                </a:lnTo>
                <a:lnTo>
                  <a:pt x="131" y="2145"/>
                </a:lnTo>
                <a:lnTo>
                  <a:pt x="130" y="2145"/>
                </a:lnTo>
                <a:lnTo>
                  <a:pt x="129" y="2145"/>
                </a:lnTo>
                <a:lnTo>
                  <a:pt x="129" y="2145"/>
                </a:lnTo>
                <a:lnTo>
                  <a:pt x="128" y="2144"/>
                </a:lnTo>
                <a:lnTo>
                  <a:pt x="127" y="2144"/>
                </a:lnTo>
                <a:lnTo>
                  <a:pt x="126" y="2143"/>
                </a:lnTo>
                <a:lnTo>
                  <a:pt x="124" y="2143"/>
                </a:lnTo>
                <a:lnTo>
                  <a:pt x="123" y="2143"/>
                </a:lnTo>
                <a:lnTo>
                  <a:pt x="122" y="2143"/>
                </a:lnTo>
                <a:lnTo>
                  <a:pt x="120" y="2142"/>
                </a:lnTo>
                <a:cubicBezTo>
                  <a:pt x="110" y="2137"/>
                  <a:pt x="94" y="2137"/>
                  <a:pt x="79" y="2137"/>
                </a:cubicBezTo>
                <a:cubicBezTo>
                  <a:pt x="63" y="2137"/>
                  <a:pt x="48" y="2138"/>
                  <a:pt x="39" y="2142"/>
                </a:cubicBezTo>
                <a:lnTo>
                  <a:pt x="38" y="2143"/>
                </a:lnTo>
                <a:lnTo>
                  <a:pt x="37" y="2143"/>
                </a:lnTo>
                <a:lnTo>
                  <a:pt x="36" y="2143"/>
                </a:lnTo>
                <a:lnTo>
                  <a:pt x="35" y="2143"/>
                </a:lnTo>
                <a:lnTo>
                  <a:pt x="34" y="2144"/>
                </a:lnTo>
                <a:lnTo>
                  <a:pt x="33" y="2144"/>
                </a:lnTo>
                <a:lnTo>
                  <a:pt x="32" y="2145"/>
                </a:lnTo>
                <a:lnTo>
                  <a:pt x="31" y="2145"/>
                </a:lnTo>
                <a:lnTo>
                  <a:pt x="29" y="2145"/>
                </a:lnTo>
                <a:lnTo>
                  <a:pt x="28" y="2145"/>
                </a:lnTo>
                <a:lnTo>
                  <a:pt x="27" y="2146"/>
                </a:lnTo>
                <a:lnTo>
                  <a:pt x="26" y="2146"/>
                </a:lnTo>
                <a:lnTo>
                  <a:pt x="24" y="2144"/>
                </a:lnTo>
                <a:lnTo>
                  <a:pt x="22" y="2142"/>
                </a:lnTo>
                <a:lnTo>
                  <a:pt x="22" y="2142"/>
                </a:lnTo>
                <a:lnTo>
                  <a:pt x="23" y="2140"/>
                </a:lnTo>
                <a:lnTo>
                  <a:pt x="24" y="2138"/>
                </a:lnTo>
                <a:lnTo>
                  <a:pt x="25" y="2137"/>
                </a:lnTo>
                <a:close/>
                <a:moveTo>
                  <a:pt x="25" y="2183"/>
                </a:moveTo>
                <a:cubicBezTo>
                  <a:pt x="38" y="2178"/>
                  <a:pt x="60" y="2172"/>
                  <a:pt x="79" y="2172"/>
                </a:cubicBezTo>
                <a:cubicBezTo>
                  <a:pt x="104" y="2172"/>
                  <a:pt x="124" y="2178"/>
                  <a:pt x="137" y="2183"/>
                </a:cubicBezTo>
                <a:lnTo>
                  <a:pt x="138" y="2184"/>
                </a:lnTo>
                <a:lnTo>
                  <a:pt x="139" y="2185"/>
                </a:lnTo>
                <a:lnTo>
                  <a:pt x="139" y="2187"/>
                </a:lnTo>
                <a:lnTo>
                  <a:pt x="139" y="2189"/>
                </a:lnTo>
                <a:lnTo>
                  <a:pt x="138" y="2190"/>
                </a:lnTo>
                <a:lnTo>
                  <a:pt x="137" y="2191"/>
                </a:lnTo>
                <a:lnTo>
                  <a:pt x="135" y="2191"/>
                </a:lnTo>
                <a:lnTo>
                  <a:pt x="134" y="2191"/>
                </a:lnTo>
                <a:lnTo>
                  <a:pt x="131" y="2191"/>
                </a:lnTo>
                <a:cubicBezTo>
                  <a:pt x="130" y="2191"/>
                  <a:pt x="127" y="2190"/>
                  <a:pt x="127" y="2190"/>
                </a:cubicBezTo>
                <a:lnTo>
                  <a:pt x="126" y="2190"/>
                </a:lnTo>
                <a:lnTo>
                  <a:pt x="124" y="2189"/>
                </a:lnTo>
                <a:lnTo>
                  <a:pt x="123" y="2189"/>
                </a:lnTo>
                <a:lnTo>
                  <a:pt x="122" y="2189"/>
                </a:lnTo>
                <a:lnTo>
                  <a:pt x="120" y="2189"/>
                </a:lnTo>
                <a:cubicBezTo>
                  <a:pt x="110" y="2183"/>
                  <a:pt x="94" y="2183"/>
                  <a:pt x="79" y="2183"/>
                </a:cubicBezTo>
                <a:cubicBezTo>
                  <a:pt x="63" y="2183"/>
                  <a:pt x="48" y="2184"/>
                  <a:pt x="39" y="2189"/>
                </a:cubicBezTo>
                <a:lnTo>
                  <a:pt x="38" y="2189"/>
                </a:lnTo>
                <a:lnTo>
                  <a:pt x="37" y="2189"/>
                </a:lnTo>
                <a:lnTo>
                  <a:pt x="36" y="2189"/>
                </a:lnTo>
                <a:lnTo>
                  <a:pt x="35" y="2190"/>
                </a:lnTo>
                <a:lnTo>
                  <a:pt x="34" y="2190"/>
                </a:lnTo>
                <a:lnTo>
                  <a:pt x="33" y="2190"/>
                </a:lnTo>
                <a:lnTo>
                  <a:pt x="32" y="2191"/>
                </a:lnTo>
                <a:lnTo>
                  <a:pt x="31" y="2191"/>
                </a:lnTo>
                <a:lnTo>
                  <a:pt x="29" y="2191"/>
                </a:lnTo>
                <a:lnTo>
                  <a:pt x="28" y="2191"/>
                </a:lnTo>
                <a:lnTo>
                  <a:pt x="27" y="2192"/>
                </a:lnTo>
                <a:lnTo>
                  <a:pt x="26" y="2192"/>
                </a:lnTo>
                <a:lnTo>
                  <a:pt x="24" y="2191"/>
                </a:lnTo>
                <a:lnTo>
                  <a:pt x="22" y="2189"/>
                </a:lnTo>
                <a:lnTo>
                  <a:pt x="22" y="2187"/>
                </a:lnTo>
                <a:lnTo>
                  <a:pt x="23" y="2185"/>
                </a:lnTo>
                <a:lnTo>
                  <a:pt x="24" y="2184"/>
                </a:lnTo>
                <a:lnTo>
                  <a:pt x="25" y="2183"/>
                </a:lnTo>
                <a:close/>
                <a:moveTo>
                  <a:pt x="25" y="2229"/>
                </a:moveTo>
                <a:cubicBezTo>
                  <a:pt x="38" y="2221"/>
                  <a:pt x="60" y="2218"/>
                  <a:pt x="79" y="2218"/>
                </a:cubicBezTo>
                <a:cubicBezTo>
                  <a:pt x="104" y="2218"/>
                  <a:pt x="124" y="2222"/>
                  <a:pt x="137" y="2229"/>
                </a:cubicBezTo>
                <a:lnTo>
                  <a:pt x="138" y="2230"/>
                </a:lnTo>
                <a:lnTo>
                  <a:pt x="139" y="2231"/>
                </a:lnTo>
                <a:lnTo>
                  <a:pt x="139" y="2233"/>
                </a:lnTo>
                <a:lnTo>
                  <a:pt x="139" y="2235"/>
                </a:lnTo>
                <a:lnTo>
                  <a:pt x="138" y="2236"/>
                </a:lnTo>
                <a:lnTo>
                  <a:pt x="137" y="2237"/>
                </a:lnTo>
                <a:lnTo>
                  <a:pt x="135" y="2237"/>
                </a:lnTo>
                <a:lnTo>
                  <a:pt x="134" y="2237"/>
                </a:lnTo>
                <a:lnTo>
                  <a:pt x="131" y="2237"/>
                </a:lnTo>
                <a:cubicBezTo>
                  <a:pt x="129" y="2234"/>
                  <a:pt x="123" y="2235"/>
                  <a:pt x="120" y="2235"/>
                </a:cubicBezTo>
                <a:cubicBezTo>
                  <a:pt x="110" y="2229"/>
                  <a:pt x="94" y="2229"/>
                  <a:pt x="79" y="2229"/>
                </a:cubicBezTo>
                <a:cubicBezTo>
                  <a:pt x="63" y="2229"/>
                  <a:pt x="48" y="2230"/>
                  <a:pt x="39" y="2235"/>
                </a:cubicBezTo>
                <a:cubicBezTo>
                  <a:pt x="36" y="2234"/>
                  <a:pt x="31" y="2236"/>
                  <a:pt x="28" y="2237"/>
                </a:cubicBezTo>
                <a:lnTo>
                  <a:pt x="27" y="2239"/>
                </a:lnTo>
                <a:lnTo>
                  <a:pt x="26" y="2238"/>
                </a:lnTo>
                <a:lnTo>
                  <a:pt x="24" y="2237"/>
                </a:lnTo>
                <a:lnTo>
                  <a:pt x="22" y="2235"/>
                </a:lnTo>
                <a:lnTo>
                  <a:pt x="22" y="2233"/>
                </a:lnTo>
                <a:lnTo>
                  <a:pt x="23" y="2231"/>
                </a:lnTo>
                <a:lnTo>
                  <a:pt x="24" y="2230"/>
                </a:lnTo>
                <a:lnTo>
                  <a:pt x="25" y="2229"/>
                </a:lnTo>
                <a:close/>
                <a:moveTo>
                  <a:pt x="166" y="863"/>
                </a:moveTo>
                <a:cubicBezTo>
                  <a:pt x="160" y="879"/>
                  <a:pt x="153" y="899"/>
                  <a:pt x="152" y="918"/>
                </a:cubicBezTo>
                <a:cubicBezTo>
                  <a:pt x="152" y="940"/>
                  <a:pt x="171" y="970"/>
                  <a:pt x="199" y="988"/>
                </a:cubicBezTo>
                <a:lnTo>
                  <a:pt x="199" y="1192"/>
                </a:lnTo>
                <a:lnTo>
                  <a:pt x="234" y="1192"/>
                </a:lnTo>
                <a:lnTo>
                  <a:pt x="234" y="988"/>
                </a:lnTo>
                <a:cubicBezTo>
                  <a:pt x="250" y="981"/>
                  <a:pt x="262" y="960"/>
                  <a:pt x="269" y="949"/>
                </a:cubicBezTo>
                <a:lnTo>
                  <a:pt x="269" y="948"/>
                </a:lnTo>
                <a:cubicBezTo>
                  <a:pt x="275" y="940"/>
                  <a:pt x="278" y="930"/>
                  <a:pt x="278" y="921"/>
                </a:cubicBezTo>
                <a:lnTo>
                  <a:pt x="278" y="920"/>
                </a:lnTo>
                <a:cubicBezTo>
                  <a:pt x="278" y="917"/>
                  <a:pt x="278" y="911"/>
                  <a:pt x="277" y="910"/>
                </a:cubicBezTo>
                <a:cubicBezTo>
                  <a:pt x="277" y="896"/>
                  <a:pt x="271" y="880"/>
                  <a:pt x="266" y="870"/>
                </a:cubicBezTo>
                <a:cubicBezTo>
                  <a:pt x="265" y="868"/>
                  <a:pt x="264" y="864"/>
                  <a:pt x="264" y="863"/>
                </a:cubicBezTo>
                <a:cubicBezTo>
                  <a:pt x="262" y="850"/>
                  <a:pt x="251" y="821"/>
                  <a:pt x="237" y="820"/>
                </a:cubicBezTo>
                <a:lnTo>
                  <a:pt x="245" y="907"/>
                </a:lnTo>
                <a:lnTo>
                  <a:pt x="234" y="907"/>
                </a:lnTo>
                <a:lnTo>
                  <a:pt x="226" y="820"/>
                </a:lnTo>
                <a:lnTo>
                  <a:pt x="207" y="820"/>
                </a:lnTo>
                <a:lnTo>
                  <a:pt x="196" y="907"/>
                </a:lnTo>
                <a:lnTo>
                  <a:pt x="185" y="907"/>
                </a:lnTo>
                <a:lnTo>
                  <a:pt x="193" y="820"/>
                </a:lnTo>
                <a:cubicBezTo>
                  <a:pt x="182" y="822"/>
                  <a:pt x="173" y="845"/>
                  <a:pt x="169" y="857"/>
                </a:cubicBezTo>
                <a:cubicBezTo>
                  <a:pt x="168" y="860"/>
                  <a:pt x="166" y="863"/>
                  <a:pt x="166" y="863"/>
                </a:cubicBezTo>
                <a:close/>
                <a:moveTo>
                  <a:pt x="1464" y="1080"/>
                </a:moveTo>
                <a:lnTo>
                  <a:pt x="1040" y="1080"/>
                </a:lnTo>
                <a:lnTo>
                  <a:pt x="1040" y="1344"/>
                </a:lnTo>
                <a:lnTo>
                  <a:pt x="1464" y="1344"/>
                </a:lnTo>
                <a:lnTo>
                  <a:pt x="1464" y="1080"/>
                </a:lnTo>
                <a:close/>
                <a:moveTo>
                  <a:pt x="1418" y="1306"/>
                </a:moveTo>
                <a:lnTo>
                  <a:pt x="1089" y="1306"/>
                </a:lnTo>
                <a:lnTo>
                  <a:pt x="1089" y="1119"/>
                </a:lnTo>
                <a:lnTo>
                  <a:pt x="1418" y="1119"/>
                </a:lnTo>
                <a:lnTo>
                  <a:pt x="1418" y="1306"/>
                </a:lnTo>
                <a:close/>
                <a:moveTo>
                  <a:pt x="291" y="2913"/>
                </a:moveTo>
                <a:cubicBezTo>
                  <a:pt x="288" y="2915"/>
                  <a:pt x="286" y="2921"/>
                  <a:pt x="286" y="2924"/>
                </a:cubicBezTo>
                <a:lnTo>
                  <a:pt x="286" y="2925"/>
                </a:lnTo>
                <a:cubicBezTo>
                  <a:pt x="297" y="2938"/>
                  <a:pt x="265" y="2905"/>
                  <a:pt x="324" y="2964"/>
                </a:cubicBezTo>
                <a:cubicBezTo>
                  <a:pt x="321" y="3075"/>
                  <a:pt x="404" y="3140"/>
                  <a:pt x="498" y="3138"/>
                </a:cubicBezTo>
                <a:cubicBezTo>
                  <a:pt x="589" y="3140"/>
                  <a:pt x="658" y="3036"/>
                  <a:pt x="656" y="2981"/>
                </a:cubicBezTo>
                <a:cubicBezTo>
                  <a:pt x="656" y="2974"/>
                  <a:pt x="655" y="2970"/>
                  <a:pt x="654" y="2969"/>
                </a:cubicBezTo>
                <a:lnTo>
                  <a:pt x="654" y="2969"/>
                </a:lnTo>
                <a:lnTo>
                  <a:pt x="654" y="2969"/>
                </a:lnTo>
                <a:lnTo>
                  <a:pt x="653" y="2968"/>
                </a:lnTo>
                <a:lnTo>
                  <a:pt x="653" y="2968"/>
                </a:lnTo>
                <a:lnTo>
                  <a:pt x="653" y="2968"/>
                </a:lnTo>
                <a:lnTo>
                  <a:pt x="652" y="2969"/>
                </a:lnTo>
                <a:cubicBezTo>
                  <a:pt x="650" y="2969"/>
                  <a:pt x="646" y="2974"/>
                  <a:pt x="644" y="2977"/>
                </a:cubicBezTo>
                <a:cubicBezTo>
                  <a:pt x="639" y="2983"/>
                  <a:pt x="628" y="2993"/>
                  <a:pt x="621" y="2997"/>
                </a:cubicBezTo>
                <a:cubicBezTo>
                  <a:pt x="612" y="3003"/>
                  <a:pt x="592" y="3009"/>
                  <a:pt x="580" y="3008"/>
                </a:cubicBezTo>
                <a:cubicBezTo>
                  <a:pt x="555" y="3010"/>
                  <a:pt x="529" y="2991"/>
                  <a:pt x="531" y="2957"/>
                </a:cubicBezTo>
                <a:cubicBezTo>
                  <a:pt x="531" y="2948"/>
                  <a:pt x="532" y="2949"/>
                  <a:pt x="532" y="2943"/>
                </a:cubicBezTo>
                <a:cubicBezTo>
                  <a:pt x="533" y="2940"/>
                  <a:pt x="534" y="2935"/>
                  <a:pt x="534" y="2935"/>
                </a:cubicBezTo>
                <a:cubicBezTo>
                  <a:pt x="535" y="2877"/>
                  <a:pt x="491" y="2824"/>
                  <a:pt x="438" y="2826"/>
                </a:cubicBezTo>
                <a:cubicBezTo>
                  <a:pt x="386" y="2825"/>
                  <a:pt x="347" y="2862"/>
                  <a:pt x="338" y="2891"/>
                </a:cubicBezTo>
                <a:lnTo>
                  <a:pt x="291" y="2913"/>
                </a:lnTo>
                <a:close/>
                <a:moveTo>
                  <a:pt x="381" y="2932"/>
                </a:moveTo>
                <a:cubicBezTo>
                  <a:pt x="372" y="2933"/>
                  <a:pt x="367" y="2921"/>
                  <a:pt x="368" y="2916"/>
                </a:cubicBezTo>
                <a:cubicBezTo>
                  <a:pt x="367" y="2907"/>
                  <a:pt x="376" y="2901"/>
                  <a:pt x="381" y="2902"/>
                </a:cubicBezTo>
                <a:cubicBezTo>
                  <a:pt x="393" y="2901"/>
                  <a:pt x="398" y="2910"/>
                  <a:pt x="398" y="2916"/>
                </a:cubicBezTo>
                <a:cubicBezTo>
                  <a:pt x="399" y="2924"/>
                  <a:pt x="389" y="2933"/>
                  <a:pt x="381" y="2932"/>
                </a:cubicBezTo>
                <a:close/>
                <a:moveTo>
                  <a:pt x="1485" y="1357"/>
                </a:moveTo>
                <a:lnTo>
                  <a:pt x="1019" y="1357"/>
                </a:lnTo>
                <a:lnTo>
                  <a:pt x="1019" y="1401"/>
                </a:lnTo>
                <a:lnTo>
                  <a:pt x="1485" y="1401"/>
                </a:lnTo>
                <a:lnTo>
                  <a:pt x="1485" y="1357"/>
                </a:lnTo>
                <a:close/>
                <a:moveTo>
                  <a:pt x="1467" y="1384"/>
                </a:moveTo>
                <a:lnTo>
                  <a:pt x="1429" y="1384"/>
                </a:lnTo>
                <a:lnTo>
                  <a:pt x="1429" y="1373"/>
                </a:lnTo>
                <a:lnTo>
                  <a:pt x="1467" y="1373"/>
                </a:lnTo>
                <a:lnTo>
                  <a:pt x="1467" y="1384"/>
                </a:lnTo>
                <a:close/>
                <a:moveTo>
                  <a:pt x="1526" y="2098"/>
                </a:moveTo>
                <a:cubicBezTo>
                  <a:pt x="1452" y="2096"/>
                  <a:pt x="1394" y="2161"/>
                  <a:pt x="1396" y="2226"/>
                </a:cubicBezTo>
                <a:cubicBezTo>
                  <a:pt x="1396" y="2300"/>
                  <a:pt x="1530" y="2470"/>
                  <a:pt x="1526" y="2465"/>
                </a:cubicBezTo>
                <a:cubicBezTo>
                  <a:pt x="1526" y="2467"/>
                  <a:pt x="1658" y="2289"/>
                  <a:pt x="1654" y="2226"/>
                </a:cubicBezTo>
                <a:cubicBezTo>
                  <a:pt x="1656" y="2154"/>
                  <a:pt x="1591" y="2096"/>
                  <a:pt x="1526" y="2098"/>
                </a:cubicBezTo>
                <a:close/>
                <a:moveTo>
                  <a:pt x="1526" y="2248"/>
                </a:moveTo>
                <a:cubicBezTo>
                  <a:pt x="1501" y="2249"/>
                  <a:pt x="1485" y="2228"/>
                  <a:pt x="1486" y="2207"/>
                </a:cubicBezTo>
                <a:cubicBezTo>
                  <a:pt x="1484" y="2184"/>
                  <a:pt x="1505" y="2168"/>
                  <a:pt x="1526" y="2169"/>
                </a:cubicBezTo>
                <a:cubicBezTo>
                  <a:pt x="1549" y="2168"/>
                  <a:pt x="1565" y="2188"/>
                  <a:pt x="1564" y="2207"/>
                </a:cubicBezTo>
                <a:cubicBezTo>
                  <a:pt x="1565" y="2232"/>
                  <a:pt x="1545" y="2248"/>
                  <a:pt x="1526" y="2248"/>
                </a:cubicBezTo>
                <a:close/>
              </a:path>
            </a:pathLst>
          </a:custGeom>
          <a:solidFill>
            <a:srgbClr val="0061AD"/>
          </a:solidFill>
          <a:ln>
            <a:noFill/>
          </a:ln>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43" name="Oval 99"/>
          <p:cNvSpPr>
            <a:spLocks noChangeArrowheads="1"/>
          </p:cNvSpPr>
          <p:nvPr>
            <p:custDataLst>
              <p:tags r:id="rId22"/>
            </p:custDataLst>
          </p:nvPr>
        </p:nvSpPr>
        <p:spPr bwMode="auto">
          <a:xfrm>
            <a:off x="8171040" y="2653294"/>
            <a:ext cx="499745" cy="49784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787" h="784">
                <a:moveTo>
                  <a:pt x="0" y="392"/>
                </a:moveTo>
                <a:cubicBezTo>
                  <a:pt x="-7" y="172"/>
                  <a:pt x="195" y="-5"/>
                  <a:pt x="394" y="0"/>
                </a:cubicBezTo>
                <a:cubicBezTo>
                  <a:pt x="614" y="-7"/>
                  <a:pt x="792" y="195"/>
                  <a:pt x="787" y="392"/>
                </a:cubicBezTo>
                <a:cubicBezTo>
                  <a:pt x="794" y="612"/>
                  <a:pt x="592" y="789"/>
                  <a:pt x="394" y="784"/>
                </a:cubicBezTo>
                <a:cubicBezTo>
                  <a:pt x="173" y="791"/>
                  <a:pt x="-5" y="589"/>
                  <a:pt x="0" y="392"/>
                </a:cubicBezTo>
                <a:close/>
                <a:moveTo>
                  <a:pt x="650" y="322"/>
                </a:moveTo>
                <a:lnTo>
                  <a:pt x="626" y="298"/>
                </a:lnTo>
                <a:lnTo>
                  <a:pt x="626" y="296"/>
                </a:lnTo>
                <a:lnTo>
                  <a:pt x="624" y="295"/>
                </a:lnTo>
                <a:lnTo>
                  <a:pt x="623" y="294"/>
                </a:lnTo>
                <a:lnTo>
                  <a:pt x="621" y="292"/>
                </a:lnTo>
                <a:lnTo>
                  <a:pt x="614" y="287"/>
                </a:lnTo>
                <a:cubicBezTo>
                  <a:pt x="555" y="233"/>
                  <a:pt x="460" y="207"/>
                  <a:pt x="399" y="208"/>
                </a:cubicBezTo>
                <a:cubicBezTo>
                  <a:pt x="313" y="204"/>
                  <a:pt x="211" y="249"/>
                  <a:pt x="158" y="303"/>
                </a:cubicBezTo>
                <a:lnTo>
                  <a:pt x="157" y="305"/>
                </a:lnTo>
                <a:lnTo>
                  <a:pt x="155" y="306"/>
                </a:lnTo>
                <a:lnTo>
                  <a:pt x="133" y="330"/>
                </a:lnTo>
                <a:cubicBezTo>
                  <a:pt x="125" y="336"/>
                  <a:pt x="121" y="347"/>
                  <a:pt x="121" y="354"/>
                </a:cubicBezTo>
                <a:lnTo>
                  <a:pt x="121" y="355"/>
                </a:lnTo>
                <a:cubicBezTo>
                  <a:pt x="121" y="363"/>
                  <a:pt x="127" y="374"/>
                  <a:pt x="133" y="379"/>
                </a:cubicBezTo>
                <a:cubicBezTo>
                  <a:pt x="140" y="387"/>
                  <a:pt x="151" y="391"/>
                  <a:pt x="158" y="391"/>
                </a:cubicBezTo>
                <a:cubicBezTo>
                  <a:pt x="166" y="392"/>
                  <a:pt x="177" y="385"/>
                  <a:pt x="182" y="379"/>
                </a:cubicBezTo>
                <a:lnTo>
                  <a:pt x="206" y="357"/>
                </a:lnTo>
                <a:cubicBezTo>
                  <a:pt x="258" y="303"/>
                  <a:pt x="342" y="278"/>
                  <a:pt x="397" y="280"/>
                </a:cubicBezTo>
                <a:cubicBezTo>
                  <a:pt x="474" y="286"/>
                  <a:pt x="526" y="297"/>
                  <a:pt x="599" y="373"/>
                </a:cubicBezTo>
                <a:cubicBezTo>
                  <a:pt x="605" y="380"/>
                  <a:pt x="617" y="384"/>
                  <a:pt x="625" y="384"/>
                </a:cubicBezTo>
                <a:cubicBezTo>
                  <a:pt x="645" y="386"/>
                  <a:pt x="662" y="363"/>
                  <a:pt x="661" y="347"/>
                </a:cubicBezTo>
                <a:cubicBezTo>
                  <a:pt x="661" y="338"/>
                  <a:pt x="656" y="327"/>
                  <a:pt x="650" y="322"/>
                </a:cubicBezTo>
                <a:close/>
                <a:moveTo>
                  <a:pt x="543" y="401"/>
                </a:moveTo>
                <a:lnTo>
                  <a:pt x="542" y="399"/>
                </a:lnTo>
                <a:lnTo>
                  <a:pt x="540" y="398"/>
                </a:lnTo>
                <a:lnTo>
                  <a:pt x="537" y="396"/>
                </a:lnTo>
                <a:lnTo>
                  <a:pt x="537" y="393"/>
                </a:lnTo>
                <a:cubicBezTo>
                  <a:pt x="500" y="357"/>
                  <a:pt x="440" y="340"/>
                  <a:pt x="401" y="340"/>
                </a:cubicBezTo>
                <a:cubicBezTo>
                  <a:pt x="348" y="337"/>
                  <a:pt x="285" y="366"/>
                  <a:pt x="252" y="401"/>
                </a:cubicBezTo>
                <a:lnTo>
                  <a:pt x="241" y="409"/>
                </a:lnTo>
                <a:lnTo>
                  <a:pt x="230" y="423"/>
                </a:lnTo>
                <a:lnTo>
                  <a:pt x="229" y="423"/>
                </a:lnTo>
                <a:cubicBezTo>
                  <a:pt x="222" y="430"/>
                  <a:pt x="218" y="442"/>
                  <a:pt x="218" y="449"/>
                </a:cubicBezTo>
                <a:lnTo>
                  <a:pt x="218" y="450"/>
                </a:lnTo>
                <a:cubicBezTo>
                  <a:pt x="218" y="460"/>
                  <a:pt x="224" y="472"/>
                  <a:pt x="230" y="477"/>
                </a:cubicBezTo>
                <a:cubicBezTo>
                  <a:pt x="238" y="485"/>
                  <a:pt x="251" y="489"/>
                  <a:pt x="259" y="489"/>
                </a:cubicBezTo>
                <a:cubicBezTo>
                  <a:pt x="269" y="489"/>
                  <a:pt x="280" y="483"/>
                  <a:pt x="285" y="477"/>
                </a:cubicBezTo>
                <a:cubicBezTo>
                  <a:pt x="354" y="406"/>
                  <a:pt x="356" y="431"/>
                  <a:pt x="396" y="419"/>
                </a:cubicBezTo>
                <a:lnTo>
                  <a:pt x="399" y="419"/>
                </a:lnTo>
                <a:cubicBezTo>
                  <a:pt x="440" y="426"/>
                  <a:pt x="453" y="418"/>
                  <a:pt x="505" y="471"/>
                </a:cubicBezTo>
                <a:cubicBezTo>
                  <a:pt x="511" y="479"/>
                  <a:pt x="523" y="482"/>
                  <a:pt x="531" y="482"/>
                </a:cubicBezTo>
                <a:cubicBezTo>
                  <a:pt x="552" y="484"/>
                  <a:pt x="573" y="460"/>
                  <a:pt x="570" y="444"/>
                </a:cubicBezTo>
                <a:cubicBezTo>
                  <a:pt x="561" y="425"/>
                  <a:pt x="585" y="436"/>
                  <a:pt x="543" y="401"/>
                </a:cubicBezTo>
                <a:close/>
                <a:moveTo>
                  <a:pt x="328" y="553"/>
                </a:moveTo>
                <a:cubicBezTo>
                  <a:pt x="327" y="517"/>
                  <a:pt x="360" y="488"/>
                  <a:pt x="392" y="489"/>
                </a:cubicBezTo>
                <a:cubicBezTo>
                  <a:pt x="427" y="488"/>
                  <a:pt x="456" y="521"/>
                  <a:pt x="455" y="553"/>
                </a:cubicBezTo>
                <a:cubicBezTo>
                  <a:pt x="456" y="588"/>
                  <a:pt x="423" y="617"/>
                  <a:pt x="392" y="616"/>
                </a:cubicBezTo>
                <a:cubicBezTo>
                  <a:pt x="356" y="617"/>
                  <a:pt x="327" y="584"/>
                  <a:pt x="328" y="553"/>
                </a:cubicBezTo>
                <a:close/>
              </a:path>
            </a:pathLst>
          </a:custGeom>
          <a:solidFill>
            <a:srgbClr val="000000">
              <a:lumMod val="75000"/>
              <a:lumOff val="25000"/>
            </a:srgbClr>
          </a:solidFill>
          <a:ln>
            <a:noFill/>
          </a:ln>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44" name="Oval 103"/>
          <p:cNvSpPr>
            <a:spLocks noChangeArrowheads="1"/>
          </p:cNvSpPr>
          <p:nvPr>
            <p:custDataLst>
              <p:tags r:id="rId23"/>
            </p:custDataLst>
          </p:nvPr>
        </p:nvSpPr>
        <p:spPr bwMode="auto">
          <a:xfrm>
            <a:off x="9779495" y="3261624"/>
            <a:ext cx="532765" cy="53276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839" h="839">
                <a:moveTo>
                  <a:pt x="0" y="420"/>
                </a:moveTo>
                <a:cubicBezTo>
                  <a:pt x="-7" y="184"/>
                  <a:pt x="208" y="-6"/>
                  <a:pt x="420" y="0"/>
                </a:cubicBezTo>
                <a:cubicBezTo>
                  <a:pt x="655" y="-7"/>
                  <a:pt x="845" y="208"/>
                  <a:pt x="839" y="420"/>
                </a:cubicBezTo>
                <a:cubicBezTo>
                  <a:pt x="846" y="655"/>
                  <a:pt x="631" y="845"/>
                  <a:pt x="420" y="839"/>
                </a:cubicBezTo>
                <a:cubicBezTo>
                  <a:pt x="184" y="846"/>
                  <a:pt x="-6" y="631"/>
                  <a:pt x="0" y="420"/>
                </a:cubicBezTo>
                <a:close/>
                <a:moveTo>
                  <a:pt x="421" y="687"/>
                </a:moveTo>
                <a:cubicBezTo>
                  <a:pt x="569" y="692"/>
                  <a:pt x="690" y="554"/>
                  <a:pt x="686" y="421"/>
                </a:cubicBezTo>
                <a:cubicBezTo>
                  <a:pt x="691" y="269"/>
                  <a:pt x="554" y="148"/>
                  <a:pt x="421" y="152"/>
                </a:cubicBezTo>
                <a:cubicBezTo>
                  <a:pt x="269" y="147"/>
                  <a:pt x="151" y="285"/>
                  <a:pt x="155" y="421"/>
                </a:cubicBezTo>
                <a:cubicBezTo>
                  <a:pt x="150" y="570"/>
                  <a:pt x="285" y="691"/>
                  <a:pt x="421" y="687"/>
                </a:cubicBezTo>
                <a:close/>
                <a:moveTo>
                  <a:pt x="258" y="603"/>
                </a:moveTo>
                <a:lnTo>
                  <a:pt x="236" y="581"/>
                </a:lnTo>
                <a:lnTo>
                  <a:pt x="288" y="532"/>
                </a:lnTo>
                <a:lnTo>
                  <a:pt x="309" y="554"/>
                </a:lnTo>
                <a:lnTo>
                  <a:pt x="258" y="603"/>
                </a:lnTo>
                <a:close/>
                <a:moveTo>
                  <a:pt x="434" y="663"/>
                </a:moveTo>
                <a:lnTo>
                  <a:pt x="404" y="663"/>
                </a:lnTo>
                <a:lnTo>
                  <a:pt x="404" y="592"/>
                </a:lnTo>
                <a:lnTo>
                  <a:pt x="434" y="592"/>
                </a:lnTo>
                <a:lnTo>
                  <a:pt x="434" y="663"/>
                </a:lnTo>
                <a:close/>
                <a:moveTo>
                  <a:pt x="664" y="434"/>
                </a:moveTo>
                <a:lnTo>
                  <a:pt x="591" y="434"/>
                </a:lnTo>
                <a:lnTo>
                  <a:pt x="591" y="405"/>
                </a:lnTo>
                <a:lnTo>
                  <a:pt x="664" y="405"/>
                </a:lnTo>
                <a:lnTo>
                  <a:pt x="664" y="434"/>
                </a:lnTo>
                <a:close/>
                <a:moveTo>
                  <a:pt x="580" y="236"/>
                </a:moveTo>
                <a:lnTo>
                  <a:pt x="602" y="258"/>
                </a:lnTo>
                <a:lnTo>
                  <a:pt x="553" y="310"/>
                </a:lnTo>
                <a:lnTo>
                  <a:pt x="532" y="288"/>
                </a:lnTo>
                <a:lnTo>
                  <a:pt x="580" y="236"/>
                </a:lnTo>
                <a:close/>
                <a:moveTo>
                  <a:pt x="553" y="532"/>
                </a:moveTo>
                <a:lnTo>
                  <a:pt x="602" y="581"/>
                </a:lnTo>
                <a:lnTo>
                  <a:pt x="580" y="603"/>
                </a:lnTo>
                <a:lnTo>
                  <a:pt x="532" y="554"/>
                </a:lnTo>
                <a:lnTo>
                  <a:pt x="553" y="532"/>
                </a:lnTo>
                <a:close/>
                <a:moveTo>
                  <a:pt x="404" y="176"/>
                </a:moveTo>
                <a:lnTo>
                  <a:pt x="434" y="176"/>
                </a:lnTo>
                <a:lnTo>
                  <a:pt x="434" y="247"/>
                </a:lnTo>
                <a:lnTo>
                  <a:pt x="404" y="247"/>
                </a:lnTo>
                <a:lnTo>
                  <a:pt x="404" y="176"/>
                </a:lnTo>
                <a:close/>
                <a:moveTo>
                  <a:pt x="377" y="358"/>
                </a:moveTo>
                <a:lnTo>
                  <a:pt x="423" y="402"/>
                </a:lnTo>
                <a:lnTo>
                  <a:pt x="507" y="320"/>
                </a:lnTo>
                <a:lnTo>
                  <a:pt x="526" y="342"/>
                </a:lnTo>
                <a:lnTo>
                  <a:pt x="423" y="445"/>
                </a:lnTo>
                <a:lnTo>
                  <a:pt x="355" y="380"/>
                </a:lnTo>
                <a:lnTo>
                  <a:pt x="377" y="358"/>
                </a:lnTo>
                <a:close/>
                <a:moveTo>
                  <a:pt x="258" y="236"/>
                </a:moveTo>
                <a:lnTo>
                  <a:pt x="309" y="288"/>
                </a:lnTo>
                <a:lnTo>
                  <a:pt x="288" y="310"/>
                </a:lnTo>
                <a:lnTo>
                  <a:pt x="236" y="258"/>
                </a:lnTo>
                <a:lnTo>
                  <a:pt x="258" y="236"/>
                </a:lnTo>
                <a:close/>
                <a:moveTo>
                  <a:pt x="247" y="434"/>
                </a:moveTo>
                <a:lnTo>
                  <a:pt x="177" y="434"/>
                </a:lnTo>
                <a:lnTo>
                  <a:pt x="177" y="405"/>
                </a:lnTo>
                <a:lnTo>
                  <a:pt x="247" y="405"/>
                </a:lnTo>
                <a:lnTo>
                  <a:pt x="247" y="434"/>
                </a:lnTo>
                <a:close/>
              </a:path>
            </a:pathLst>
          </a:custGeom>
          <a:solidFill>
            <a:srgbClr val="0061AD"/>
          </a:solidFill>
          <a:ln>
            <a:noFill/>
          </a:ln>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45" name="Oval 105"/>
          <p:cNvSpPr>
            <a:spLocks noChangeArrowheads="1"/>
          </p:cNvSpPr>
          <p:nvPr>
            <p:custDataLst>
              <p:tags r:id="rId24"/>
            </p:custDataLst>
          </p:nvPr>
        </p:nvSpPr>
        <p:spPr bwMode="auto">
          <a:xfrm>
            <a:off x="9498190" y="3859794"/>
            <a:ext cx="528955" cy="52895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833" h="833">
                <a:moveTo>
                  <a:pt x="0" y="417"/>
                </a:moveTo>
                <a:cubicBezTo>
                  <a:pt x="-7" y="183"/>
                  <a:pt x="207" y="-6"/>
                  <a:pt x="417" y="0"/>
                </a:cubicBezTo>
                <a:cubicBezTo>
                  <a:pt x="650" y="-7"/>
                  <a:pt x="839" y="207"/>
                  <a:pt x="833" y="417"/>
                </a:cubicBezTo>
                <a:cubicBezTo>
                  <a:pt x="840" y="650"/>
                  <a:pt x="626" y="839"/>
                  <a:pt x="417" y="833"/>
                </a:cubicBezTo>
                <a:cubicBezTo>
                  <a:pt x="183" y="840"/>
                  <a:pt x="-6" y="626"/>
                  <a:pt x="0" y="417"/>
                </a:cubicBezTo>
                <a:close/>
                <a:moveTo>
                  <a:pt x="442" y="324"/>
                </a:moveTo>
                <a:cubicBezTo>
                  <a:pt x="429" y="328"/>
                  <a:pt x="424" y="341"/>
                  <a:pt x="425" y="348"/>
                </a:cubicBezTo>
                <a:cubicBezTo>
                  <a:pt x="424" y="360"/>
                  <a:pt x="436" y="373"/>
                  <a:pt x="447" y="372"/>
                </a:cubicBezTo>
                <a:cubicBezTo>
                  <a:pt x="477" y="369"/>
                  <a:pt x="495" y="337"/>
                  <a:pt x="493" y="312"/>
                </a:cubicBezTo>
                <a:cubicBezTo>
                  <a:pt x="494" y="305"/>
                  <a:pt x="492" y="295"/>
                  <a:pt x="491" y="291"/>
                </a:cubicBezTo>
                <a:cubicBezTo>
                  <a:pt x="489" y="277"/>
                  <a:pt x="478" y="260"/>
                  <a:pt x="472" y="250"/>
                </a:cubicBezTo>
                <a:lnTo>
                  <a:pt x="471" y="249"/>
                </a:lnTo>
                <a:lnTo>
                  <a:pt x="471" y="248"/>
                </a:lnTo>
                <a:lnTo>
                  <a:pt x="470" y="247"/>
                </a:lnTo>
                <a:lnTo>
                  <a:pt x="470" y="246"/>
                </a:lnTo>
                <a:lnTo>
                  <a:pt x="469" y="245"/>
                </a:lnTo>
                <a:cubicBezTo>
                  <a:pt x="468" y="243"/>
                  <a:pt x="467" y="238"/>
                  <a:pt x="466" y="237"/>
                </a:cubicBezTo>
                <a:cubicBezTo>
                  <a:pt x="464" y="231"/>
                  <a:pt x="462" y="223"/>
                  <a:pt x="462" y="220"/>
                </a:cubicBezTo>
                <a:cubicBezTo>
                  <a:pt x="462" y="216"/>
                  <a:pt x="466" y="211"/>
                  <a:pt x="469" y="210"/>
                </a:cubicBezTo>
                <a:cubicBezTo>
                  <a:pt x="477" y="205"/>
                  <a:pt x="479" y="196"/>
                  <a:pt x="479" y="190"/>
                </a:cubicBezTo>
                <a:cubicBezTo>
                  <a:pt x="480" y="176"/>
                  <a:pt x="466" y="162"/>
                  <a:pt x="455" y="163"/>
                </a:cubicBezTo>
                <a:cubicBezTo>
                  <a:pt x="431" y="167"/>
                  <a:pt x="412" y="200"/>
                  <a:pt x="415" y="220"/>
                </a:cubicBezTo>
                <a:cubicBezTo>
                  <a:pt x="415" y="229"/>
                  <a:pt x="417" y="241"/>
                  <a:pt x="420" y="248"/>
                </a:cubicBezTo>
                <a:cubicBezTo>
                  <a:pt x="420" y="250"/>
                  <a:pt x="425" y="260"/>
                  <a:pt x="428" y="265"/>
                </a:cubicBezTo>
                <a:cubicBezTo>
                  <a:pt x="437" y="281"/>
                  <a:pt x="449" y="305"/>
                  <a:pt x="448" y="315"/>
                </a:cubicBezTo>
                <a:cubicBezTo>
                  <a:pt x="449" y="320"/>
                  <a:pt x="445" y="324"/>
                  <a:pt x="442" y="324"/>
                </a:cubicBezTo>
                <a:close/>
                <a:moveTo>
                  <a:pt x="313" y="324"/>
                </a:moveTo>
                <a:cubicBezTo>
                  <a:pt x="300" y="328"/>
                  <a:pt x="295" y="341"/>
                  <a:pt x="296" y="348"/>
                </a:cubicBezTo>
                <a:cubicBezTo>
                  <a:pt x="295" y="360"/>
                  <a:pt x="306" y="373"/>
                  <a:pt x="316" y="372"/>
                </a:cubicBezTo>
                <a:cubicBezTo>
                  <a:pt x="318" y="372"/>
                  <a:pt x="323" y="371"/>
                  <a:pt x="324" y="370"/>
                </a:cubicBezTo>
                <a:cubicBezTo>
                  <a:pt x="352" y="362"/>
                  <a:pt x="365" y="334"/>
                  <a:pt x="364" y="312"/>
                </a:cubicBezTo>
                <a:cubicBezTo>
                  <a:pt x="365" y="305"/>
                  <a:pt x="363" y="295"/>
                  <a:pt x="362" y="291"/>
                </a:cubicBezTo>
                <a:cubicBezTo>
                  <a:pt x="360" y="277"/>
                  <a:pt x="349" y="260"/>
                  <a:pt x="343" y="250"/>
                </a:cubicBezTo>
                <a:cubicBezTo>
                  <a:pt x="338" y="243"/>
                  <a:pt x="332" y="229"/>
                  <a:pt x="333" y="221"/>
                </a:cubicBezTo>
                <a:cubicBezTo>
                  <a:pt x="332" y="216"/>
                  <a:pt x="336" y="211"/>
                  <a:pt x="340" y="210"/>
                </a:cubicBezTo>
                <a:cubicBezTo>
                  <a:pt x="348" y="205"/>
                  <a:pt x="350" y="196"/>
                  <a:pt x="350" y="190"/>
                </a:cubicBezTo>
                <a:cubicBezTo>
                  <a:pt x="351" y="176"/>
                  <a:pt x="337" y="162"/>
                  <a:pt x="326" y="163"/>
                </a:cubicBezTo>
                <a:cubicBezTo>
                  <a:pt x="302" y="167"/>
                  <a:pt x="283" y="200"/>
                  <a:pt x="286" y="220"/>
                </a:cubicBezTo>
                <a:cubicBezTo>
                  <a:pt x="286" y="229"/>
                  <a:pt x="288" y="241"/>
                  <a:pt x="291" y="248"/>
                </a:cubicBezTo>
                <a:cubicBezTo>
                  <a:pt x="291" y="250"/>
                  <a:pt x="296" y="260"/>
                  <a:pt x="299" y="265"/>
                </a:cubicBezTo>
                <a:cubicBezTo>
                  <a:pt x="308" y="281"/>
                  <a:pt x="320" y="305"/>
                  <a:pt x="319" y="315"/>
                </a:cubicBezTo>
                <a:cubicBezTo>
                  <a:pt x="320" y="320"/>
                  <a:pt x="316" y="324"/>
                  <a:pt x="313" y="324"/>
                </a:cubicBezTo>
                <a:close/>
                <a:moveTo>
                  <a:pt x="399" y="671"/>
                </a:moveTo>
                <a:cubicBezTo>
                  <a:pt x="472" y="673"/>
                  <a:pt x="542" y="631"/>
                  <a:pt x="581" y="584"/>
                </a:cubicBezTo>
                <a:cubicBezTo>
                  <a:pt x="594" y="589"/>
                  <a:pt x="610" y="592"/>
                  <a:pt x="621" y="592"/>
                </a:cubicBezTo>
                <a:cubicBezTo>
                  <a:pt x="676" y="594"/>
                  <a:pt x="720" y="544"/>
                  <a:pt x="719" y="494"/>
                </a:cubicBezTo>
                <a:cubicBezTo>
                  <a:pt x="721" y="438"/>
                  <a:pt x="674" y="394"/>
                  <a:pt x="627" y="396"/>
                </a:cubicBezTo>
                <a:lnTo>
                  <a:pt x="627" y="393"/>
                </a:lnTo>
                <a:lnTo>
                  <a:pt x="168" y="393"/>
                </a:lnTo>
                <a:cubicBezTo>
                  <a:pt x="165" y="409"/>
                  <a:pt x="165" y="425"/>
                  <a:pt x="165" y="439"/>
                </a:cubicBezTo>
                <a:cubicBezTo>
                  <a:pt x="161" y="570"/>
                  <a:pt x="280" y="674"/>
                  <a:pt x="399" y="671"/>
                </a:cubicBezTo>
                <a:close/>
                <a:moveTo>
                  <a:pt x="629" y="439"/>
                </a:moveTo>
                <a:lnTo>
                  <a:pt x="629" y="437"/>
                </a:lnTo>
                <a:cubicBezTo>
                  <a:pt x="657" y="441"/>
                  <a:pt x="679" y="467"/>
                  <a:pt x="678" y="494"/>
                </a:cubicBezTo>
                <a:cubicBezTo>
                  <a:pt x="679" y="524"/>
                  <a:pt x="648" y="549"/>
                  <a:pt x="621" y="548"/>
                </a:cubicBezTo>
                <a:cubicBezTo>
                  <a:pt x="616" y="549"/>
                  <a:pt x="609" y="548"/>
                  <a:pt x="605" y="546"/>
                </a:cubicBezTo>
                <a:cubicBezTo>
                  <a:pt x="621" y="514"/>
                  <a:pt x="630" y="474"/>
                  <a:pt x="629" y="439"/>
                </a:cubicBezTo>
                <a:close/>
              </a:path>
            </a:pathLst>
          </a:custGeom>
          <a:solidFill>
            <a:srgbClr val="000000">
              <a:lumMod val="75000"/>
              <a:lumOff val="25000"/>
            </a:srgbClr>
          </a:solidFill>
          <a:ln>
            <a:noFill/>
          </a:ln>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46" name="Oval 109"/>
          <p:cNvSpPr>
            <a:spLocks noChangeArrowheads="1"/>
          </p:cNvSpPr>
          <p:nvPr>
            <p:custDataLst>
              <p:tags r:id="rId25"/>
            </p:custDataLst>
          </p:nvPr>
        </p:nvSpPr>
        <p:spPr bwMode="auto">
          <a:xfrm>
            <a:off x="8210173" y="3842412"/>
            <a:ext cx="536541" cy="535906"/>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845" h="844">
                <a:moveTo>
                  <a:pt x="0" y="422"/>
                </a:moveTo>
                <a:lnTo>
                  <a:pt x="0" y="411"/>
                </a:lnTo>
                <a:lnTo>
                  <a:pt x="0" y="400"/>
                </a:lnTo>
                <a:lnTo>
                  <a:pt x="0" y="389"/>
                </a:lnTo>
                <a:cubicBezTo>
                  <a:pt x="-2" y="168"/>
                  <a:pt x="254" y="-5"/>
                  <a:pt x="396" y="0"/>
                </a:cubicBezTo>
                <a:lnTo>
                  <a:pt x="403" y="0"/>
                </a:lnTo>
                <a:lnTo>
                  <a:pt x="412" y="0"/>
                </a:lnTo>
                <a:lnTo>
                  <a:pt x="422" y="0"/>
                </a:lnTo>
                <a:lnTo>
                  <a:pt x="434" y="0"/>
                </a:lnTo>
                <a:lnTo>
                  <a:pt x="445" y="0"/>
                </a:lnTo>
                <a:lnTo>
                  <a:pt x="455" y="0"/>
                </a:lnTo>
                <a:cubicBezTo>
                  <a:pt x="677" y="-2"/>
                  <a:pt x="850" y="254"/>
                  <a:pt x="845" y="395"/>
                </a:cubicBezTo>
                <a:lnTo>
                  <a:pt x="845" y="403"/>
                </a:lnTo>
                <a:lnTo>
                  <a:pt x="845" y="412"/>
                </a:lnTo>
                <a:lnTo>
                  <a:pt x="845" y="422"/>
                </a:lnTo>
                <a:lnTo>
                  <a:pt x="845" y="433"/>
                </a:lnTo>
                <a:lnTo>
                  <a:pt x="845" y="444"/>
                </a:lnTo>
                <a:lnTo>
                  <a:pt x="845" y="455"/>
                </a:lnTo>
                <a:cubicBezTo>
                  <a:pt x="847" y="676"/>
                  <a:pt x="591" y="849"/>
                  <a:pt x="449" y="844"/>
                </a:cubicBezTo>
                <a:lnTo>
                  <a:pt x="441" y="844"/>
                </a:lnTo>
                <a:lnTo>
                  <a:pt x="433" y="844"/>
                </a:lnTo>
                <a:lnTo>
                  <a:pt x="422" y="844"/>
                </a:lnTo>
                <a:lnTo>
                  <a:pt x="411" y="844"/>
                </a:lnTo>
                <a:lnTo>
                  <a:pt x="400" y="844"/>
                </a:lnTo>
                <a:lnTo>
                  <a:pt x="389" y="844"/>
                </a:lnTo>
                <a:cubicBezTo>
                  <a:pt x="168" y="846"/>
                  <a:pt x="-5" y="590"/>
                  <a:pt x="0" y="449"/>
                </a:cubicBezTo>
                <a:lnTo>
                  <a:pt x="0" y="441"/>
                </a:lnTo>
                <a:lnTo>
                  <a:pt x="0" y="432"/>
                </a:lnTo>
                <a:lnTo>
                  <a:pt x="0" y="422"/>
                </a:lnTo>
                <a:close/>
                <a:moveTo>
                  <a:pt x="475" y="312"/>
                </a:moveTo>
                <a:lnTo>
                  <a:pt x="475" y="499"/>
                </a:lnTo>
                <a:lnTo>
                  <a:pt x="423" y="455"/>
                </a:lnTo>
                <a:lnTo>
                  <a:pt x="371" y="499"/>
                </a:lnTo>
                <a:lnTo>
                  <a:pt x="371" y="312"/>
                </a:lnTo>
                <a:lnTo>
                  <a:pt x="198" y="312"/>
                </a:lnTo>
                <a:lnTo>
                  <a:pt x="198" y="668"/>
                </a:lnTo>
                <a:lnTo>
                  <a:pt x="646" y="668"/>
                </a:lnTo>
                <a:lnTo>
                  <a:pt x="646" y="312"/>
                </a:lnTo>
                <a:lnTo>
                  <a:pt x="475" y="312"/>
                </a:lnTo>
                <a:close/>
                <a:moveTo>
                  <a:pt x="276" y="296"/>
                </a:moveTo>
                <a:lnTo>
                  <a:pt x="387" y="296"/>
                </a:lnTo>
                <a:cubicBezTo>
                  <a:pt x="382" y="213"/>
                  <a:pt x="306" y="179"/>
                  <a:pt x="282" y="180"/>
                </a:cubicBezTo>
                <a:lnTo>
                  <a:pt x="281" y="180"/>
                </a:lnTo>
                <a:lnTo>
                  <a:pt x="279" y="180"/>
                </a:lnTo>
                <a:lnTo>
                  <a:pt x="278" y="180"/>
                </a:lnTo>
                <a:lnTo>
                  <a:pt x="276" y="180"/>
                </a:lnTo>
                <a:cubicBezTo>
                  <a:pt x="271" y="179"/>
                  <a:pt x="260" y="178"/>
                  <a:pt x="258" y="178"/>
                </a:cubicBezTo>
                <a:lnTo>
                  <a:pt x="258" y="178"/>
                </a:lnTo>
                <a:lnTo>
                  <a:pt x="257" y="178"/>
                </a:lnTo>
                <a:lnTo>
                  <a:pt x="255" y="178"/>
                </a:lnTo>
                <a:lnTo>
                  <a:pt x="253" y="178"/>
                </a:lnTo>
                <a:lnTo>
                  <a:pt x="252" y="178"/>
                </a:lnTo>
                <a:lnTo>
                  <a:pt x="251" y="178"/>
                </a:lnTo>
                <a:lnTo>
                  <a:pt x="250" y="178"/>
                </a:lnTo>
                <a:lnTo>
                  <a:pt x="249" y="178"/>
                </a:lnTo>
                <a:cubicBezTo>
                  <a:pt x="233" y="177"/>
                  <a:pt x="209" y="193"/>
                  <a:pt x="207" y="215"/>
                </a:cubicBezTo>
                <a:lnTo>
                  <a:pt x="208" y="217"/>
                </a:lnTo>
                <a:cubicBezTo>
                  <a:pt x="209" y="221"/>
                  <a:pt x="211" y="227"/>
                  <a:pt x="212" y="229"/>
                </a:cubicBezTo>
                <a:cubicBezTo>
                  <a:pt x="217" y="250"/>
                  <a:pt x="226" y="264"/>
                  <a:pt x="276" y="296"/>
                </a:cubicBezTo>
                <a:close/>
                <a:moveTo>
                  <a:pt x="246" y="221"/>
                </a:moveTo>
                <a:lnTo>
                  <a:pt x="248" y="220"/>
                </a:lnTo>
                <a:lnTo>
                  <a:pt x="250" y="218"/>
                </a:lnTo>
                <a:lnTo>
                  <a:pt x="252" y="218"/>
                </a:lnTo>
                <a:lnTo>
                  <a:pt x="254" y="218"/>
                </a:lnTo>
                <a:lnTo>
                  <a:pt x="256" y="218"/>
                </a:lnTo>
                <a:lnTo>
                  <a:pt x="258" y="218"/>
                </a:lnTo>
                <a:lnTo>
                  <a:pt x="260" y="218"/>
                </a:lnTo>
                <a:lnTo>
                  <a:pt x="261" y="218"/>
                </a:lnTo>
                <a:cubicBezTo>
                  <a:pt x="299" y="216"/>
                  <a:pt x="337" y="251"/>
                  <a:pt x="344" y="277"/>
                </a:cubicBezTo>
                <a:cubicBezTo>
                  <a:pt x="323" y="275"/>
                  <a:pt x="298" y="264"/>
                  <a:pt x="284" y="256"/>
                </a:cubicBezTo>
                <a:cubicBezTo>
                  <a:pt x="281" y="252"/>
                  <a:pt x="272" y="245"/>
                  <a:pt x="272" y="244"/>
                </a:cubicBezTo>
                <a:lnTo>
                  <a:pt x="271" y="244"/>
                </a:lnTo>
                <a:lnTo>
                  <a:pt x="270" y="243"/>
                </a:lnTo>
                <a:lnTo>
                  <a:pt x="269" y="242"/>
                </a:lnTo>
                <a:lnTo>
                  <a:pt x="268" y="241"/>
                </a:lnTo>
                <a:cubicBezTo>
                  <a:pt x="262" y="237"/>
                  <a:pt x="254" y="228"/>
                  <a:pt x="253" y="226"/>
                </a:cubicBezTo>
                <a:lnTo>
                  <a:pt x="252" y="225"/>
                </a:lnTo>
                <a:lnTo>
                  <a:pt x="251" y="224"/>
                </a:lnTo>
                <a:lnTo>
                  <a:pt x="250" y="222"/>
                </a:lnTo>
                <a:lnTo>
                  <a:pt x="248" y="221"/>
                </a:lnTo>
                <a:lnTo>
                  <a:pt x="247" y="221"/>
                </a:lnTo>
                <a:lnTo>
                  <a:pt x="246" y="221"/>
                </a:lnTo>
                <a:close/>
                <a:moveTo>
                  <a:pt x="617" y="185"/>
                </a:moveTo>
                <a:cubicBezTo>
                  <a:pt x="609" y="180"/>
                  <a:pt x="593" y="178"/>
                  <a:pt x="585" y="178"/>
                </a:cubicBezTo>
                <a:lnTo>
                  <a:pt x="584" y="178"/>
                </a:lnTo>
                <a:lnTo>
                  <a:pt x="583" y="178"/>
                </a:lnTo>
                <a:cubicBezTo>
                  <a:pt x="577" y="178"/>
                  <a:pt x="567" y="180"/>
                  <a:pt x="565" y="180"/>
                </a:cubicBezTo>
                <a:lnTo>
                  <a:pt x="564" y="180"/>
                </a:lnTo>
                <a:lnTo>
                  <a:pt x="562" y="180"/>
                </a:lnTo>
                <a:lnTo>
                  <a:pt x="561" y="180"/>
                </a:lnTo>
                <a:cubicBezTo>
                  <a:pt x="529" y="177"/>
                  <a:pt x="456" y="225"/>
                  <a:pt x="453" y="296"/>
                </a:cubicBezTo>
                <a:lnTo>
                  <a:pt x="565" y="296"/>
                </a:lnTo>
                <a:lnTo>
                  <a:pt x="573" y="291"/>
                </a:lnTo>
                <a:lnTo>
                  <a:pt x="579" y="287"/>
                </a:lnTo>
                <a:lnTo>
                  <a:pt x="587" y="281"/>
                </a:lnTo>
                <a:cubicBezTo>
                  <a:pt x="610" y="267"/>
                  <a:pt x="636" y="235"/>
                  <a:pt x="636" y="217"/>
                </a:cubicBezTo>
                <a:lnTo>
                  <a:pt x="636" y="216"/>
                </a:lnTo>
                <a:lnTo>
                  <a:pt x="636" y="214"/>
                </a:lnTo>
                <a:lnTo>
                  <a:pt x="636" y="213"/>
                </a:lnTo>
                <a:cubicBezTo>
                  <a:pt x="636" y="203"/>
                  <a:pt x="625" y="189"/>
                  <a:pt x="617" y="185"/>
                </a:cubicBezTo>
                <a:close/>
                <a:moveTo>
                  <a:pt x="584" y="231"/>
                </a:moveTo>
                <a:cubicBezTo>
                  <a:pt x="580" y="235"/>
                  <a:pt x="572" y="242"/>
                  <a:pt x="571" y="243"/>
                </a:cubicBezTo>
                <a:lnTo>
                  <a:pt x="570" y="244"/>
                </a:lnTo>
                <a:cubicBezTo>
                  <a:pt x="565" y="248"/>
                  <a:pt x="557" y="255"/>
                  <a:pt x="557" y="256"/>
                </a:cubicBezTo>
                <a:cubicBezTo>
                  <a:pt x="538" y="267"/>
                  <a:pt x="515" y="276"/>
                  <a:pt x="497" y="277"/>
                </a:cubicBezTo>
                <a:cubicBezTo>
                  <a:pt x="508" y="241"/>
                  <a:pt x="551" y="217"/>
                  <a:pt x="582" y="218"/>
                </a:cubicBezTo>
                <a:lnTo>
                  <a:pt x="584" y="218"/>
                </a:lnTo>
                <a:lnTo>
                  <a:pt x="586" y="218"/>
                </a:lnTo>
                <a:lnTo>
                  <a:pt x="588" y="218"/>
                </a:lnTo>
                <a:lnTo>
                  <a:pt x="589" y="218"/>
                </a:lnTo>
                <a:lnTo>
                  <a:pt x="591" y="218"/>
                </a:lnTo>
                <a:lnTo>
                  <a:pt x="593" y="220"/>
                </a:lnTo>
                <a:lnTo>
                  <a:pt x="595" y="221"/>
                </a:lnTo>
                <a:lnTo>
                  <a:pt x="594" y="221"/>
                </a:lnTo>
                <a:cubicBezTo>
                  <a:pt x="592" y="222"/>
                  <a:pt x="586" y="229"/>
                  <a:pt x="587" y="228"/>
                </a:cubicBezTo>
                <a:lnTo>
                  <a:pt x="586" y="229"/>
                </a:lnTo>
                <a:lnTo>
                  <a:pt x="585" y="230"/>
                </a:lnTo>
                <a:lnTo>
                  <a:pt x="584" y="231"/>
                </a:lnTo>
                <a:close/>
                <a:moveTo>
                  <a:pt x="442" y="249"/>
                </a:moveTo>
                <a:cubicBezTo>
                  <a:pt x="443" y="236"/>
                  <a:pt x="430" y="229"/>
                  <a:pt x="423" y="229"/>
                </a:cubicBezTo>
                <a:lnTo>
                  <a:pt x="421" y="229"/>
                </a:lnTo>
                <a:cubicBezTo>
                  <a:pt x="411" y="228"/>
                  <a:pt x="400" y="239"/>
                  <a:pt x="401" y="249"/>
                </a:cubicBezTo>
                <a:lnTo>
                  <a:pt x="401" y="295"/>
                </a:lnTo>
                <a:lnTo>
                  <a:pt x="442" y="295"/>
                </a:lnTo>
                <a:lnTo>
                  <a:pt x="442" y="249"/>
                </a:lnTo>
                <a:close/>
              </a:path>
            </a:pathLst>
          </a:custGeom>
          <a:solidFill>
            <a:srgbClr val="000000">
              <a:lumMod val="75000"/>
              <a:lumOff val="25000"/>
            </a:srgbClr>
          </a:solidFill>
          <a:ln>
            <a:noFill/>
          </a:ln>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47" name="文本框 46"/>
          <p:cNvSpPr txBox="1"/>
          <p:nvPr>
            <p:custDataLst>
              <p:tags r:id="rId26"/>
            </p:custDataLst>
          </p:nvPr>
        </p:nvSpPr>
        <p:spPr>
          <a:xfrm>
            <a:off x="2467379" y="1870165"/>
            <a:ext cx="3640455" cy="773430"/>
          </a:xfrm>
          <a:prstGeom prst="rect">
            <a:avLst/>
          </a:prstGeom>
        </p:spPr>
        <p:txBody>
          <a:bodyPr wrap="square" anchor="ctr" anchorCtr="0">
            <a:normAutofit/>
          </a:bodyPr>
          <a:lstStyle>
            <a:defPPr>
              <a:defRPr lang="zh-CN"/>
            </a:defPPr>
          </a:lstStyle>
          <a:p>
            <a:pPr algn="l" fontAlgn="auto">
              <a:lnSpc>
                <a:spcPct val="130000"/>
              </a:lnSpc>
            </a:pPr>
            <a:r>
              <a:rPr lang="zh-CN" altLang="en-US" sz="2400" spc="15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支持产业载体建设</a:t>
            </a:r>
            <a:endParaRPr lang="zh-CN" altLang="en-US" sz="2400" spc="15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48" name="文本框 47"/>
          <p:cNvSpPr txBox="1"/>
          <p:nvPr>
            <p:custDataLst>
              <p:tags r:id="rId27"/>
            </p:custDataLst>
          </p:nvPr>
        </p:nvSpPr>
        <p:spPr>
          <a:xfrm>
            <a:off x="2456584" y="2891925"/>
            <a:ext cx="3640455" cy="773430"/>
          </a:xfrm>
          <a:prstGeom prst="rect">
            <a:avLst/>
          </a:prstGeom>
        </p:spPr>
        <p:txBody>
          <a:bodyPr wrap="square" anchor="ctr" anchorCtr="0">
            <a:normAutofit/>
          </a:bodyPr>
          <a:lstStyle>
            <a:defPPr>
              <a:defRPr lang="zh-CN"/>
            </a:defPPr>
          </a:lstStyle>
          <a:p>
            <a:pPr algn="l" fontAlgn="auto">
              <a:lnSpc>
                <a:spcPct val="130000"/>
              </a:lnSpc>
            </a:pPr>
            <a:r>
              <a:rPr lang="zh-CN" altLang="en-US" sz="2400" spc="15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促进产业项目发展</a:t>
            </a:r>
            <a:endParaRPr lang="zh-CN" altLang="en-US" sz="2400" spc="15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49" name="文本框 48"/>
          <p:cNvSpPr txBox="1"/>
          <p:nvPr>
            <p:custDataLst>
              <p:tags r:id="rId28"/>
            </p:custDataLst>
          </p:nvPr>
        </p:nvSpPr>
        <p:spPr>
          <a:xfrm>
            <a:off x="2467379" y="3913685"/>
            <a:ext cx="3640455" cy="773430"/>
          </a:xfrm>
          <a:prstGeom prst="rect">
            <a:avLst/>
          </a:prstGeom>
        </p:spPr>
        <p:txBody>
          <a:bodyPr wrap="square" anchor="ctr" anchorCtr="0">
            <a:normAutofit/>
          </a:bodyPr>
          <a:lstStyle>
            <a:defPPr>
              <a:defRPr lang="zh-CN"/>
            </a:defPPr>
          </a:lstStyle>
          <a:p>
            <a:pPr algn="l" fontAlgn="auto">
              <a:lnSpc>
                <a:spcPct val="130000"/>
              </a:lnSpc>
            </a:pPr>
            <a:r>
              <a:rPr lang="zh-CN" altLang="en-US" sz="2400" spc="15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支持文创市场建设</a:t>
            </a:r>
            <a:endParaRPr lang="zh-CN" altLang="en-US" sz="2400" spc="15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50" name="文本框 49"/>
          <p:cNvSpPr txBox="1"/>
          <p:nvPr>
            <p:custDataLst>
              <p:tags r:id="rId29"/>
            </p:custDataLst>
          </p:nvPr>
        </p:nvSpPr>
        <p:spPr>
          <a:xfrm>
            <a:off x="2456584" y="4935444"/>
            <a:ext cx="3640455" cy="773430"/>
          </a:xfrm>
          <a:prstGeom prst="rect">
            <a:avLst/>
          </a:prstGeom>
        </p:spPr>
        <p:txBody>
          <a:bodyPr wrap="square" anchor="ctr" anchorCtr="0">
            <a:normAutofit/>
          </a:bodyPr>
          <a:lstStyle>
            <a:defPPr>
              <a:defRPr lang="zh-CN"/>
            </a:defPPr>
          </a:lstStyle>
          <a:p>
            <a:pPr algn="l" fontAlgn="auto">
              <a:lnSpc>
                <a:spcPct val="130000"/>
              </a:lnSpc>
            </a:pPr>
            <a:r>
              <a:rPr lang="zh-CN" altLang="en-US" sz="2400" spc="15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优化提升营商环境</a:t>
            </a:r>
            <a:endParaRPr lang="zh-CN" altLang="en-US" sz="2400" spc="15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51" name="圆角矩形 30"/>
          <p:cNvSpPr/>
          <p:nvPr>
            <p:custDataLst>
              <p:tags r:id="rId30"/>
            </p:custDataLst>
          </p:nvPr>
        </p:nvSpPr>
        <p:spPr>
          <a:xfrm>
            <a:off x="1588539" y="1856195"/>
            <a:ext cx="774065" cy="773430"/>
          </a:xfrm>
          <a:prstGeom prst="roundRect">
            <a:avLst>
              <a:gd name="adj" fmla="val 50000"/>
            </a:avLst>
          </a:prstGeom>
          <a:solidFill>
            <a:srgbClr val="2E74B6"/>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lnSpcReduction="10000"/>
          </a:bodyPr>
          <a:lstStyle/>
          <a:p>
            <a:pPr algn="ctr">
              <a:lnSpc>
                <a:spcPct val="120000"/>
              </a:lnSpc>
            </a:pPr>
            <a:r>
              <a:rPr lang="en-US" altLang="zh-CN" sz="2800" dirty="0">
                <a:solidFill>
                  <a:sysClr val="window" lastClr="FFFFFF"/>
                </a:solidFill>
                <a:latin typeface="Arial" panose="020B0604020202020204" pitchFamily="34" charset="0"/>
                <a:ea typeface="微软雅黑" panose="020B0503020204020204" charset="-122"/>
                <a:sym typeface="Arial" panose="020B0604020202020204" pitchFamily="34" charset="0"/>
              </a:rPr>
              <a:t>1</a:t>
            </a:r>
            <a:endParaRPr lang="zh-CN" altLang="en-US" sz="28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2" name="圆角矩形 34"/>
          <p:cNvSpPr/>
          <p:nvPr>
            <p:custDataLst>
              <p:tags r:id="rId31"/>
            </p:custDataLst>
          </p:nvPr>
        </p:nvSpPr>
        <p:spPr>
          <a:xfrm>
            <a:off x="1588539" y="2881765"/>
            <a:ext cx="774065" cy="773430"/>
          </a:xfrm>
          <a:prstGeom prst="roundRect">
            <a:avLst>
              <a:gd name="adj" fmla="val 50000"/>
            </a:avLst>
          </a:prstGeom>
          <a:solidFill>
            <a:srgbClr val="8590CA"/>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lnSpcReduction="10000"/>
          </a:bodyPr>
          <a:lstStyle/>
          <a:p>
            <a:pPr algn="ctr">
              <a:lnSpc>
                <a:spcPct val="120000"/>
              </a:lnSpc>
            </a:pPr>
            <a:r>
              <a:rPr lang="en-US" altLang="zh-CN" sz="2800" dirty="0">
                <a:solidFill>
                  <a:sysClr val="window" lastClr="FFFFFF"/>
                </a:solidFill>
                <a:latin typeface="Arial" panose="020B0604020202020204" pitchFamily="34" charset="0"/>
                <a:ea typeface="微软雅黑" panose="020B0503020204020204" charset="-122"/>
                <a:sym typeface="Arial" panose="020B0604020202020204" pitchFamily="34" charset="0"/>
              </a:rPr>
              <a:t>2</a:t>
            </a:r>
            <a:endParaRPr lang="zh-CN" altLang="en-US" sz="28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3" name="圆角矩形 35"/>
          <p:cNvSpPr/>
          <p:nvPr>
            <p:custDataLst>
              <p:tags r:id="rId32"/>
            </p:custDataLst>
          </p:nvPr>
        </p:nvSpPr>
        <p:spPr>
          <a:xfrm>
            <a:off x="1588539" y="3907335"/>
            <a:ext cx="774065" cy="773430"/>
          </a:xfrm>
          <a:prstGeom prst="roundRect">
            <a:avLst>
              <a:gd name="adj" fmla="val 50000"/>
            </a:avLst>
          </a:prstGeom>
          <a:solidFill>
            <a:srgbClr val="2E74B6"/>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lnSpcReduction="10000"/>
          </a:bodyPr>
          <a:lstStyle/>
          <a:p>
            <a:pPr algn="ctr">
              <a:lnSpc>
                <a:spcPct val="120000"/>
              </a:lnSpc>
            </a:pPr>
            <a:r>
              <a:rPr lang="en-US" altLang="zh-CN" sz="2800" dirty="0">
                <a:solidFill>
                  <a:sysClr val="window" lastClr="FFFFFF"/>
                </a:solidFill>
                <a:latin typeface="Arial" panose="020B0604020202020204" pitchFamily="34" charset="0"/>
                <a:ea typeface="微软雅黑" panose="020B0503020204020204" charset="-122"/>
                <a:sym typeface="Arial" panose="020B0604020202020204" pitchFamily="34" charset="0"/>
              </a:rPr>
              <a:t>3</a:t>
            </a:r>
            <a:endParaRPr lang="zh-CN" altLang="en-US" sz="28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4" name="圆角矩形 34"/>
          <p:cNvSpPr/>
          <p:nvPr>
            <p:custDataLst>
              <p:tags r:id="rId33"/>
            </p:custDataLst>
          </p:nvPr>
        </p:nvSpPr>
        <p:spPr>
          <a:xfrm>
            <a:off x="1588539" y="4932904"/>
            <a:ext cx="774065" cy="773430"/>
          </a:xfrm>
          <a:prstGeom prst="roundRect">
            <a:avLst>
              <a:gd name="adj" fmla="val 50000"/>
            </a:avLst>
          </a:prstGeom>
          <a:solidFill>
            <a:srgbClr val="8590CA"/>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lnSpcReduction="10000"/>
          </a:bodyPr>
          <a:lstStyle/>
          <a:p>
            <a:pPr algn="ctr">
              <a:lnSpc>
                <a:spcPct val="120000"/>
              </a:lnSpc>
            </a:pPr>
            <a:r>
              <a:rPr lang="en-US" altLang="zh-CN" sz="2800" dirty="0">
                <a:solidFill>
                  <a:sysClr val="window" lastClr="FFFFFF"/>
                </a:solidFill>
                <a:latin typeface="Arial" panose="020B0604020202020204" pitchFamily="34" charset="0"/>
                <a:ea typeface="微软雅黑" panose="020B0503020204020204" charset="-122"/>
                <a:sym typeface="Arial" panose="020B0604020202020204" pitchFamily="34" charset="0"/>
              </a:rPr>
              <a:t>4</a:t>
            </a:r>
            <a:endParaRPr lang="zh-CN" altLang="en-US" sz="28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797560" y="1853164"/>
            <a:ext cx="4841240" cy="2042562"/>
          </a:xfrm>
          <a:prstGeom prst="round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797560" y="4246880"/>
            <a:ext cx="4841240" cy="1896745"/>
          </a:xfrm>
          <a:prstGeom prst="roundRect">
            <a:avLst/>
          </a:prstGeom>
          <a:solidFill>
            <a:srgbClr val="2E7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6504305" y="1853164"/>
            <a:ext cx="4841240" cy="2042561"/>
          </a:xfrm>
          <a:prstGeom prst="roundRect">
            <a:avLst/>
          </a:prstGeom>
          <a:solidFill>
            <a:srgbClr val="2E7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6504305" y="4246880"/>
            <a:ext cx="4841240" cy="1896745"/>
          </a:xfrm>
          <a:prstGeom prst="roundRect">
            <a:avLst/>
          </a:prstGeom>
          <a:solidFill>
            <a:srgbClr val="2E7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991235" y="1993251"/>
            <a:ext cx="4019550" cy="1753235"/>
          </a:xfrm>
          <a:prstGeom prst="rect">
            <a:avLst/>
          </a:prstGeom>
          <a:noFill/>
        </p:spPr>
        <p:txBody>
          <a:bodyPr wrap="square" rtlCol="0" anchor="t">
            <a:spAutoFit/>
          </a:bodyPr>
          <a:lstStyle/>
          <a:p>
            <a:pPr algn="just" fontAlgn="auto">
              <a:lnSpc>
                <a:spcPct val="150000"/>
              </a:lnSpc>
            </a:pPr>
            <a:r>
              <a:rPr lang="zh-CN" altLang="en-US" dirty="0">
                <a:solidFill>
                  <a:schemeClr val="bg1"/>
                </a:solidFill>
                <a:latin typeface="微软雅黑" panose="020B0503020204020204" charset="-122"/>
                <a:ea typeface="微软雅黑" panose="020B0503020204020204" charset="-122"/>
                <a:sym typeface="Arial" panose="020B0604020202020204" pitchFamily="34" charset="0"/>
              </a:rPr>
              <a:t>1. 鼓励文创产业基地、园区、楼宇和</a:t>
            </a:r>
            <a:r>
              <a:rPr lang="en-US" altLang="zh-CN" dirty="0">
                <a:solidFill>
                  <a:schemeClr val="bg1"/>
                </a:solidFill>
                <a:latin typeface="微软雅黑" panose="020B0503020204020204" charset="-122"/>
                <a:ea typeface="微软雅黑" panose="020B0503020204020204" charset="-122"/>
                <a:sym typeface="Arial" panose="020B0604020202020204" pitchFamily="34" charset="0"/>
              </a:rPr>
              <a:t>      </a:t>
            </a:r>
            <a:endParaRPr lang="en-US" altLang="zh-CN" dirty="0">
              <a:solidFill>
                <a:schemeClr val="bg1"/>
              </a:solidFill>
              <a:latin typeface="微软雅黑" panose="020B0503020204020204" charset="-122"/>
              <a:ea typeface="微软雅黑" panose="020B0503020204020204" charset="-122"/>
              <a:sym typeface="Arial" panose="020B0604020202020204" pitchFamily="34" charset="0"/>
            </a:endParaRPr>
          </a:p>
          <a:p>
            <a:pPr algn="just" fontAlgn="auto">
              <a:lnSpc>
                <a:spcPct val="150000"/>
              </a:lnSpc>
            </a:pPr>
            <a:r>
              <a:rPr lang="en-US" altLang="zh-CN" dirty="0">
                <a:solidFill>
                  <a:schemeClr val="bg1"/>
                </a:solidFill>
                <a:latin typeface="微软雅黑" panose="020B0503020204020204" charset="-122"/>
                <a:ea typeface="微软雅黑" panose="020B0503020204020204" charset="-122"/>
                <a:sym typeface="Arial" panose="020B0604020202020204" pitchFamily="34" charset="0"/>
              </a:rPr>
              <a:t>    </a:t>
            </a:r>
            <a:r>
              <a:rPr lang="zh-CN" altLang="en-US" dirty="0">
                <a:solidFill>
                  <a:schemeClr val="bg1"/>
                </a:solidFill>
                <a:latin typeface="微软雅黑" panose="020B0503020204020204" charset="-122"/>
                <a:ea typeface="微软雅黑" panose="020B0503020204020204" charset="-122"/>
                <a:sym typeface="Arial" panose="020B0604020202020204" pitchFamily="34" charset="0"/>
              </a:rPr>
              <a:t>空间达标升级。对获得</a:t>
            </a:r>
            <a:r>
              <a:rPr lang="zh-CN" altLang="en-US" dirty="0">
                <a:solidFill>
                  <a:srgbClr val="FFC000"/>
                </a:solidFill>
                <a:latin typeface="微软雅黑" panose="020B0503020204020204" charset="-122"/>
                <a:ea typeface="微软雅黑" panose="020B0503020204020204" charset="-122"/>
                <a:sym typeface="Arial" panose="020B0604020202020204" pitchFamily="34" charset="0"/>
              </a:rPr>
              <a:t>国家级文创</a:t>
            </a:r>
            <a:r>
              <a:rPr lang="en-US" altLang="zh-CN" dirty="0">
                <a:solidFill>
                  <a:srgbClr val="FFC000"/>
                </a:solidFill>
                <a:latin typeface="微软雅黑" panose="020B0503020204020204" charset="-122"/>
                <a:ea typeface="微软雅黑" panose="020B0503020204020204" charset="-122"/>
                <a:sym typeface="Arial" panose="020B0604020202020204" pitchFamily="34" charset="0"/>
              </a:rPr>
              <a:t>      </a:t>
            </a:r>
            <a:endParaRPr lang="en-US" altLang="zh-CN" dirty="0">
              <a:solidFill>
                <a:srgbClr val="FFC000"/>
              </a:solidFill>
              <a:latin typeface="微软雅黑" panose="020B0503020204020204" charset="-122"/>
              <a:ea typeface="微软雅黑" panose="020B0503020204020204" charset="-122"/>
              <a:sym typeface="Arial" panose="020B0604020202020204" pitchFamily="34" charset="0"/>
            </a:endParaRPr>
          </a:p>
          <a:p>
            <a:pPr algn="just" fontAlgn="auto">
              <a:lnSpc>
                <a:spcPct val="150000"/>
              </a:lnSpc>
            </a:pPr>
            <a:r>
              <a:rPr lang="en-US" altLang="zh-CN" dirty="0">
                <a:solidFill>
                  <a:srgbClr val="FFC000"/>
                </a:solidFill>
                <a:latin typeface="微软雅黑" panose="020B0503020204020204" charset="-122"/>
                <a:ea typeface="微软雅黑" panose="020B0503020204020204" charset="-122"/>
                <a:sym typeface="Arial" panose="020B0604020202020204" pitchFamily="34" charset="0"/>
              </a:rPr>
              <a:t>    </a:t>
            </a:r>
            <a:r>
              <a:rPr lang="zh-CN" altLang="en-US" dirty="0">
                <a:solidFill>
                  <a:srgbClr val="FFC000"/>
                </a:solidFill>
                <a:latin typeface="微软雅黑" panose="020B0503020204020204" charset="-122"/>
                <a:ea typeface="微软雅黑" panose="020B0503020204020204" charset="-122"/>
                <a:sym typeface="Arial" panose="020B0604020202020204" pitchFamily="34" charset="0"/>
              </a:rPr>
              <a:t>园区</a:t>
            </a:r>
            <a:r>
              <a:rPr lang="zh-CN" altLang="en-US" dirty="0">
                <a:solidFill>
                  <a:schemeClr val="bg1"/>
                </a:solidFill>
                <a:latin typeface="微软雅黑" panose="020B0503020204020204" charset="-122"/>
                <a:ea typeface="微软雅黑" panose="020B0503020204020204" charset="-122"/>
                <a:sym typeface="Arial" panose="020B0604020202020204" pitchFamily="34" charset="0"/>
              </a:rPr>
              <a:t>认定，给予申报单位 </a:t>
            </a:r>
            <a:r>
              <a:rPr lang="zh-CN" altLang="en-US" b="1" dirty="0">
                <a:solidFill>
                  <a:srgbClr val="FFC000"/>
                </a:solidFill>
                <a:latin typeface="微软雅黑" panose="020B0503020204020204" charset="-122"/>
                <a:ea typeface="微软雅黑" panose="020B0503020204020204" charset="-122"/>
                <a:sym typeface="Arial" panose="020B0604020202020204" pitchFamily="34" charset="0"/>
              </a:rPr>
              <a:t>50</a:t>
            </a:r>
            <a:r>
              <a:rPr lang="zh-CN" altLang="en-US" dirty="0">
                <a:solidFill>
                  <a:srgbClr val="FFC000"/>
                </a:solidFill>
                <a:latin typeface="微软雅黑" panose="020B0503020204020204" charset="-122"/>
                <a:ea typeface="微软雅黑" panose="020B0503020204020204" charset="-122"/>
                <a:sym typeface="Arial" panose="020B0604020202020204" pitchFamily="34" charset="0"/>
              </a:rPr>
              <a:t> 万元</a:t>
            </a:r>
            <a:r>
              <a:rPr lang="en-US" altLang="zh-CN" dirty="0">
                <a:solidFill>
                  <a:srgbClr val="FFC000"/>
                </a:solidFill>
                <a:latin typeface="微软雅黑" panose="020B0503020204020204" charset="-122"/>
                <a:ea typeface="微软雅黑" panose="020B0503020204020204" charset="-122"/>
                <a:sym typeface="Arial" panose="020B0604020202020204" pitchFamily="34" charset="0"/>
              </a:rPr>
              <a:t> </a:t>
            </a:r>
            <a:endParaRPr lang="en-US" altLang="zh-CN" dirty="0">
              <a:solidFill>
                <a:srgbClr val="FFC000"/>
              </a:solidFill>
              <a:latin typeface="微软雅黑" panose="020B0503020204020204" charset="-122"/>
              <a:ea typeface="微软雅黑" panose="020B0503020204020204" charset="-122"/>
              <a:sym typeface="Arial" panose="020B0604020202020204" pitchFamily="34" charset="0"/>
            </a:endParaRPr>
          </a:p>
          <a:p>
            <a:pPr algn="just" fontAlgn="auto">
              <a:lnSpc>
                <a:spcPct val="150000"/>
              </a:lnSpc>
            </a:pPr>
            <a:r>
              <a:rPr lang="en-US" altLang="zh-CN" dirty="0">
                <a:solidFill>
                  <a:srgbClr val="FFC000"/>
                </a:solidFill>
                <a:latin typeface="微软雅黑" panose="020B0503020204020204" charset="-122"/>
                <a:ea typeface="微软雅黑" panose="020B0503020204020204" charset="-122"/>
                <a:sym typeface="Arial" panose="020B0604020202020204" pitchFamily="34" charset="0"/>
              </a:rPr>
              <a:t>    </a:t>
            </a:r>
            <a:r>
              <a:rPr lang="zh-CN" altLang="en-US" dirty="0">
                <a:solidFill>
                  <a:schemeClr val="bg1"/>
                </a:solidFill>
                <a:latin typeface="微软雅黑" panose="020B0503020204020204" charset="-122"/>
                <a:ea typeface="微软雅黑" panose="020B0503020204020204" charset="-122"/>
                <a:sym typeface="Arial" panose="020B0604020202020204" pitchFamily="34" charset="0"/>
              </a:rPr>
              <a:t>的一次性奖励。</a:t>
            </a:r>
            <a:endParaRPr lang="zh-CN" altLang="en-US" dirty="0">
              <a:solidFill>
                <a:schemeClr val="bg1"/>
              </a:solidFill>
              <a:latin typeface="微软雅黑" panose="020B0503020204020204" charset="-122"/>
              <a:ea typeface="微软雅黑" panose="020B0503020204020204" charset="-122"/>
              <a:sym typeface="+mn-ea"/>
            </a:endParaRPr>
          </a:p>
        </p:txBody>
      </p:sp>
      <p:sp>
        <p:nvSpPr>
          <p:cNvPr id="12" name="文本框 11"/>
          <p:cNvSpPr txBox="1"/>
          <p:nvPr/>
        </p:nvSpPr>
        <p:spPr>
          <a:xfrm>
            <a:off x="991235" y="4550299"/>
            <a:ext cx="3947160" cy="1337945"/>
          </a:xfrm>
          <a:prstGeom prst="rect">
            <a:avLst/>
          </a:prstGeom>
          <a:noFill/>
        </p:spPr>
        <p:txBody>
          <a:bodyPr wrap="square" rtlCol="0" anchor="t">
            <a:spAutoFit/>
          </a:bodyPr>
          <a:lstStyle/>
          <a:p>
            <a:pPr lvl="0" fontAlgn="auto">
              <a:lnSpc>
                <a:spcPct val="150000"/>
              </a:lnSpc>
              <a:defRPr/>
            </a:pPr>
            <a:r>
              <a:rPr lang="zh-CN" altLang="en-US" dirty="0">
                <a:solidFill>
                  <a:schemeClr val="bg1"/>
                </a:solidFill>
                <a:latin typeface="微软雅黑" panose="020B0503020204020204" charset="-122"/>
                <a:ea typeface="微软雅黑" panose="020B0503020204020204" charset="-122"/>
                <a:sym typeface="Arial" panose="020B0604020202020204" pitchFamily="34" charset="0"/>
              </a:rPr>
              <a:t>3. 对获得</a:t>
            </a:r>
            <a:r>
              <a:rPr lang="zh-CN" altLang="en-US" dirty="0">
                <a:solidFill>
                  <a:srgbClr val="FFC000"/>
                </a:solidFill>
                <a:latin typeface="微软雅黑" panose="020B0503020204020204" charset="-122"/>
                <a:ea typeface="微软雅黑" panose="020B0503020204020204" charset="-122"/>
                <a:sym typeface="Arial" panose="020B0604020202020204" pitchFamily="34" charset="0"/>
              </a:rPr>
              <a:t>市级文创示范楼宇、示范空</a:t>
            </a:r>
            <a:endParaRPr lang="zh-CN" altLang="en-US" dirty="0">
              <a:solidFill>
                <a:srgbClr val="FFC000"/>
              </a:solidFill>
              <a:latin typeface="微软雅黑" panose="020B0503020204020204" charset="-122"/>
              <a:ea typeface="微软雅黑" panose="020B0503020204020204" charset="-122"/>
              <a:sym typeface="Arial" panose="020B0604020202020204" pitchFamily="34" charset="0"/>
            </a:endParaRPr>
          </a:p>
          <a:p>
            <a:pPr lvl="0" fontAlgn="auto">
              <a:lnSpc>
                <a:spcPct val="150000"/>
              </a:lnSpc>
              <a:defRPr/>
            </a:pPr>
            <a:r>
              <a:rPr lang="zh-CN" altLang="en-US" dirty="0">
                <a:solidFill>
                  <a:srgbClr val="FFC000"/>
                </a:solidFill>
                <a:latin typeface="微软雅黑" panose="020B0503020204020204" charset="-122"/>
                <a:ea typeface="微软雅黑" panose="020B0503020204020204" charset="-122"/>
                <a:sym typeface="Arial" panose="020B0604020202020204" pitchFamily="34" charset="0"/>
              </a:rPr>
              <a:t> </a:t>
            </a:r>
            <a:r>
              <a:rPr lang="en-US" altLang="zh-CN" dirty="0">
                <a:solidFill>
                  <a:srgbClr val="FFC000"/>
                </a:solidFill>
                <a:latin typeface="微软雅黑" panose="020B0503020204020204" charset="-122"/>
                <a:ea typeface="微软雅黑" panose="020B0503020204020204" charset="-122"/>
                <a:sym typeface="Arial" panose="020B0604020202020204" pitchFamily="34" charset="0"/>
              </a:rPr>
              <a:t>   </a:t>
            </a:r>
            <a:r>
              <a:rPr lang="zh-CN" altLang="en-US" dirty="0">
                <a:solidFill>
                  <a:srgbClr val="FFC000"/>
                </a:solidFill>
                <a:latin typeface="微软雅黑" panose="020B0503020204020204" charset="-122"/>
                <a:ea typeface="微软雅黑" panose="020B0503020204020204" charset="-122"/>
                <a:sym typeface="Arial" panose="020B0604020202020204" pitchFamily="34" charset="0"/>
              </a:rPr>
              <a:t>间</a:t>
            </a:r>
            <a:r>
              <a:rPr lang="zh-CN" altLang="en-US" dirty="0">
                <a:solidFill>
                  <a:schemeClr val="bg1"/>
                </a:solidFill>
                <a:latin typeface="微软雅黑" panose="020B0503020204020204" charset="-122"/>
                <a:ea typeface="微软雅黑" panose="020B0503020204020204" charset="-122"/>
                <a:sym typeface="Arial" panose="020B0604020202020204" pitchFamily="34" charset="0"/>
              </a:rPr>
              <a:t>授牌的，给予申报单位 </a:t>
            </a:r>
            <a:r>
              <a:rPr lang="zh-CN" altLang="en-US" b="1" dirty="0">
                <a:solidFill>
                  <a:srgbClr val="FFC000"/>
                </a:solidFill>
                <a:latin typeface="微软雅黑" panose="020B0503020204020204" charset="-122"/>
                <a:ea typeface="微软雅黑" panose="020B0503020204020204" charset="-122"/>
                <a:sym typeface="Arial" panose="020B0604020202020204" pitchFamily="34" charset="0"/>
              </a:rPr>
              <a:t>20 </a:t>
            </a:r>
            <a:r>
              <a:rPr lang="zh-CN" altLang="en-US" dirty="0">
                <a:solidFill>
                  <a:srgbClr val="FFC000"/>
                </a:solidFill>
                <a:latin typeface="微软雅黑" panose="020B0503020204020204" charset="-122"/>
                <a:ea typeface="微软雅黑" panose="020B0503020204020204" charset="-122"/>
                <a:sym typeface="Arial" panose="020B0604020202020204" pitchFamily="34" charset="0"/>
              </a:rPr>
              <a:t>万元</a:t>
            </a:r>
            <a:r>
              <a:rPr lang="en-US" altLang="zh-CN" dirty="0">
                <a:solidFill>
                  <a:srgbClr val="FFC000"/>
                </a:solidFill>
                <a:latin typeface="微软雅黑" panose="020B0503020204020204" charset="-122"/>
                <a:ea typeface="微软雅黑" panose="020B0503020204020204" charset="-122"/>
                <a:sym typeface="Arial" panose="020B0604020202020204" pitchFamily="34" charset="0"/>
              </a:rPr>
              <a:t> </a:t>
            </a:r>
            <a:endParaRPr lang="en-US" altLang="zh-CN" dirty="0">
              <a:solidFill>
                <a:srgbClr val="FFC000"/>
              </a:solidFill>
              <a:latin typeface="微软雅黑" panose="020B0503020204020204" charset="-122"/>
              <a:ea typeface="微软雅黑" panose="020B0503020204020204" charset="-122"/>
              <a:sym typeface="Arial" panose="020B0604020202020204" pitchFamily="34" charset="0"/>
            </a:endParaRPr>
          </a:p>
          <a:p>
            <a:pPr lvl="0" fontAlgn="auto">
              <a:lnSpc>
                <a:spcPct val="150000"/>
              </a:lnSpc>
              <a:defRPr/>
            </a:pPr>
            <a:r>
              <a:rPr lang="en-US" altLang="zh-CN" dirty="0">
                <a:solidFill>
                  <a:srgbClr val="FFC000"/>
                </a:solidFill>
                <a:latin typeface="微软雅黑" panose="020B0503020204020204" charset="-122"/>
                <a:ea typeface="微软雅黑" panose="020B0503020204020204" charset="-122"/>
                <a:sym typeface="Arial" panose="020B0604020202020204" pitchFamily="34" charset="0"/>
              </a:rPr>
              <a:t>    </a:t>
            </a:r>
            <a:r>
              <a:rPr lang="zh-CN" altLang="en-US" dirty="0">
                <a:solidFill>
                  <a:schemeClr val="bg1"/>
                </a:solidFill>
                <a:latin typeface="微软雅黑" panose="020B0503020204020204" charset="-122"/>
                <a:ea typeface="微软雅黑" panose="020B0503020204020204" charset="-122"/>
                <a:sym typeface="Arial" panose="020B0604020202020204" pitchFamily="34" charset="0"/>
              </a:rPr>
              <a:t>的一次性奖励。</a:t>
            </a:r>
            <a:endParaRPr lang="zh-CN" altLang="en-US" b="1" dirty="0">
              <a:solidFill>
                <a:schemeClr val="bg1"/>
              </a:solidFill>
              <a:latin typeface="方正书宋简体" panose="02000000000000000000" charset="-122"/>
              <a:ea typeface="方正书宋简体" panose="02000000000000000000" charset="-122"/>
              <a:sym typeface="+mn-ea"/>
            </a:endParaRPr>
          </a:p>
        </p:txBody>
      </p:sp>
      <p:sp>
        <p:nvSpPr>
          <p:cNvPr id="17" name="文本框 16"/>
          <p:cNvSpPr txBox="1"/>
          <p:nvPr/>
        </p:nvSpPr>
        <p:spPr>
          <a:xfrm>
            <a:off x="6827837" y="2382758"/>
            <a:ext cx="4194175" cy="922020"/>
          </a:xfrm>
          <a:prstGeom prst="rect">
            <a:avLst/>
          </a:prstGeom>
          <a:noFill/>
        </p:spPr>
        <p:txBody>
          <a:bodyPr wrap="square" rtlCol="0" anchor="t">
            <a:spAutoFit/>
          </a:bodyPr>
          <a:lstStyle/>
          <a:p>
            <a:pPr lvl="0" fontAlgn="auto">
              <a:lnSpc>
                <a:spcPct val="150000"/>
              </a:lnSpc>
              <a:defRPr/>
            </a:pPr>
            <a:r>
              <a:rPr lang="zh-CN" altLang="en-US" dirty="0">
                <a:solidFill>
                  <a:schemeClr val="bg1"/>
                </a:solidFill>
                <a:latin typeface="微软雅黑" panose="020B0503020204020204" charset="-122"/>
                <a:ea typeface="微软雅黑" panose="020B0503020204020204" charset="-122"/>
                <a:sym typeface="Arial" panose="020B0604020202020204" pitchFamily="34" charset="0"/>
              </a:rPr>
              <a:t>2. 对获得</a:t>
            </a:r>
            <a:r>
              <a:rPr lang="zh-CN" altLang="en-US" dirty="0">
                <a:solidFill>
                  <a:srgbClr val="FFC000"/>
                </a:solidFill>
                <a:latin typeface="微软雅黑" panose="020B0503020204020204" charset="-122"/>
                <a:ea typeface="微软雅黑" panose="020B0503020204020204" charset="-122"/>
                <a:sym typeface="Arial" panose="020B0604020202020204" pitchFamily="34" charset="0"/>
              </a:rPr>
              <a:t>市级文创（示范）园区</a:t>
            </a:r>
            <a:r>
              <a:rPr lang="zh-CN" altLang="en-US" dirty="0">
                <a:solidFill>
                  <a:schemeClr val="bg1"/>
                </a:solidFill>
                <a:latin typeface="微软雅黑" panose="020B0503020204020204" charset="-122"/>
                <a:ea typeface="微软雅黑" panose="020B0503020204020204" charset="-122"/>
                <a:sym typeface="Arial" panose="020B0604020202020204" pitchFamily="34" charset="0"/>
              </a:rPr>
              <a:t>认定，</a:t>
            </a:r>
            <a:endParaRPr lang="zh-CN" altLang="en-US" dirty="0">
              <a:solidFill>
                <a:schemeClr val="bg1"/>
              </a:solidFill>
              <a:latin typeface="微软雅黑" panose="020B0503020204020204" charset="-122"/>
              <a:ea typeface="微软雅黑" panose="020B0503020204020204" charset="-122"/>
              <a:sym typeface="Arial" panose="020B0604020202020204" pitchFamily="34" charset="0"/>
            </a:endParaRPr>
          </a:p>
          <a:p>
            <a:pPr lvl="0" fontAlgn="auto">
              <a:lnSpc>
                <a:spcPct val="150000"/>
              </a:lnSpc>
              <a:defRPr/>
            </a:pPr>
            <a:r>
              <a:rPr lang="zh-CN" altLang="en-US" dirty="0">
                <a:solidFill>
                  <a:schemeClr val="bg1"/>
                </a:solidFill>
                <a:latin typeface="微软雅黑" panose="020B0503020204020204" charset="-122"/>
                <a:ea typeface="微软雅黑" panose="020B0503020204020204" charset="-122"/>
                <a:sym typeface="Arial" panose="020B0604020202020204" pitchFamily="34" charset="0"/>
              </a:rPr>
              <a:t> </a:t>
            </a:r>
            <a:r>
              <a:rPr lang="en-US" altLang="zh-CN" dirty="0">
                <a:solidFill>
                  <a:schemeClr val="bg1"/>
                </a:solidFill>
                <a:latin typeface="微软雅黑" panose="020B0503020204020204" charset="-122"/>
                <a:ea typeface="微软雅黑" panose="020B0503020204020204" charset="-122"/>
                <a:sym typeface="Arial" panose="020B0604020202020204" pitchFamily="34" charset="0"/>
              </a:rPr>
              <a:t>  </a:t>
            </a:r>
            <a:r>
              <a:rPr lang="zh-CN" altLang="en-US" dirty="0">
                <a:solidFill>
                  <a:schemeClr val="bg1"/>
                </a:solidFill>
                <a:latin typeface="微软雅黑" panose="020B0503020204020204" charset="-122"/>
                <a:ea typeface="微软雅黑" panose="020B0503020204020204" charset="-122"/>
                <a:sym typeface="Arial" panose="020B0604020202020204" pitchFamily="34" charset="0"/>
              </a:rPr>
              <a:t>给予申报单位 </a:t>
            </a:r>
            <a:r>
              <a:rPr lang="zh-CN" altLang="en-US" b="1" dirty="0">
                <a:solidFill>
                  <a:srgbClr val="FFC000"/>
                </a:solidFill>
                <a:latin typeface="微软雅黑" panose="020B0503020204020204" charset="-122"/>
                <a:ea typeface="微软雅黑" panose="020B0503020204020204" charset="-122"/>
                <a:sym typeface="Arial" panose="020B0604020202020204" pitchFamily="34" charset="0"/>
              </a:rPr>
              <a:t>30</a:t>
            </a:r>
            <a:r>
              <a:rPr lang="zh-CN" altLang="en-US" dirty="0">
                <a:solidFill>
                  <a:srgbClr val="FFC000"/>
                </a:solidFill>
                <a:latin typeface="微软雅黑" panose="020B0503020204020204" charset="-122"/>
                <a:ea typeface="微软雅黑" panose="020B0503020204020204" charset="-122"/>
                <a:sym typeface="Arial" panose="020B0604020202020204" pitchFamily="34" charset="0"/>
              </a:rPr>
              <a:t> 万元</a:t>
            </a:r>
            <a:r>
              <a:rPr lang="zh-CN" altLang="en-US" dirty="0">
                <a:solidFill>
                  <a:schemeClr val="bg1"/>
                </a:solidFill>
                <a:latin typeface="微软雅黑" panose="020B0503020204020204" charset="-122"/>
                <a:ea typeface="微软雅黑" panose="020B0503020204020204" charset="-122"/>
                <a:sym typeface="Arial" panose="020B0604020202020204" pitchFamily="34" charset="0"/>
              </a:rPr>
              <a:t>的一次性奖励。</a:t>
            </a:r>
            <a:endParaRPr lang="zh-CN" altLang="en-US" dirty="0">
              <a:solidFill>
                <a:schemeClr val="bg1"/>
              </a:solidFill>
              <a:latin typeface="微软雅黑" panose="020B0503020204020204" charset="-122"/>
              <a:ea typeface="微软雅黑" panose="020B0503020204020204" charset="-122"/>
              <a:sym typeface="+mn-ea"/>
            </a:endParaRPr>
          </a:p>
        </p:txBody>
      </p:sp>
      <p:sp>
        <p:nvSpPr>
          <p:cNvPr id="20" name="文本框 19"/>
          <p:cNvSpPr txBox="1"/>
          <p:nvPr/>
        </p:nvSpPr>
        <p:spPr>
          <a:xfrm>
            <a:off x="6760316" y="4676721"/>
            <a:ext cx="3948430" cy="922020"/>
          </a:xfrm>
          <a:prstGeom prst="rect">
            <a:avLst/>
          </a:prstGeom>
          <a:noFill/>
        </p:spPr>
        <p:txBody>
          <a:bodyPr wrap="square" rtlCol="0" anchor="t">
            <a:spAutoFit/>
          </a:bodyPr>
          <a:lstStyle/>
          <a:p>
            <a:pPr lvl="0" fontAlgn="auto">
              <a:lnSpc>
                <a:spcPct val="150000"/>
              </a:lnSpc>
              <a:defRPr/>
            </a:pPr>
            <a:r>
              <a:rPr lang="zh-CN" altLang="en-US" dirty="0">
                <a:solidFill>
                  <a:schemeClr val="bg1"/>
                </a:solidFill>
                <a:latin typeface="微软雅黑" panose="020B0503020204020204" charset="-122"/>
                <a:ea typeface="微软雅黑" panose="020B0503020204020204" charset="-122"/>
                <a:sym typeface="Arial" panose="020B0604020202020204" pitchFamily="34" charset="0"/>
              </a:rPr>
              <a:t>4. 对获得</a:t>
            </a:r>
            <a:r>
              <a:rPr lang="zh-CN" altLang="en-US" dirty="0">
                <a:solidFill>
                  <a:srgbClr val="FFC000"/>
                </a:solidFill>
                <a:latin typeface="微软雅黑" panose="020B0503020204020204" charset="-122"/>
                <a:ea typeface="微软雅黑" panose="020B0503020204020204" charset="-122"/>
                <a:sym typeface="Arial" panose="020B0604020202020204" pitchFamily="34" charset="0"/>
              </a:rPr>
              <a:t>区级文创园区</a:t>
            </a:r>
            <a:r>
              <a:rPr lang="zh-CN" altLang="en-US" dirty="0">
                <a:solidFill>
                  <a:schemeClr val="bg1"/>
                </a:solidFill>
                <a:latin typeface="微软雅黑" panose="020B0503020204020204" charset="-122"/>
                <a:ea typeface="微软雅黑" panose="020B0503020204020204" charset="-122"/>
                <a:sym typeface="Arial" panose="020B0604020202020204" pitchFamily="34" charset="0"/>
              </a:rPr>
              <a:t>认定的，给予</a:t>
            </a:r>
            <a:endParaRPr lang="zh-CN" altLang="en-US" dirty="0">
              <a:solidFill>
                <a:schemeClr val="bg1"/>
              </a:solidFill>
              <a:latin typeface="微软雅黑" panose="020B0503020204020204" charset="-122"/>
              <a:ea typeface="微软雅黑" panose="020B0503020204020204" charset="-122"/>
              <a:sym typeface="Arial" panose="020B0604020202020204" pitchFamily="34" charset="0"/>
            </a:endParaRPr>
          </a:p>
          <a:p>
            <a:pPr lvl="0" fontAlgn="auto">
              <a:lnSpc>
                <a:spcPct val="150000"/>
              </a:lnSpc>
              <a:defRPr/>
            </a:pPr>
            <a:r>
              <a:rPr lang="zh-CN" altLang="en-US" dirty="0">
                <a:solidFill>
                  <a:schemeClr val="bg1"/>
                </a:solidFill>
                <a:latin typeface="微软雅黑" panose="020B0503020204020204" charset="-122"/>
                <a:ea typeface="微软雅黑" panose="020B0503020204020204" charset="-122"/>
                <a:sym typeface="Arial" panose="020B0604020202020204" pitchFamily="34" charset="0"/>
              </a:rPr>
              <a:t> </a:t>
            </a:r>
            <a:r>
              <a:rPr lang="en-US" altLang="zh-CN" dirty="0">
                <a:solidFill>
                  <a:schemeClr val="bg1"/>
                </a:solidFill>
                <a:latin typeface="微软雅黑" panose="020B0503020204020204" charset="-122"/>
                <a:ea typeface="微软雅黑" panose="020B0503020204020204" charset="-122"/>
                <a:sym typeface="Arial" panose="020B0604020202020204" pitchFamily="34" charset="0"/>
              </a:rPr>
              <a:t>   </a:t>
            </a:r>
            <a:r>
              <a:rPr lang="zh-CN" altLang="en-US" dirty="0">
                <a:solidFill>
                  <a:schemeClr val="bg1"/>
                </a:solidFill>
                <a:latin typeface="微软雅黑" panose="020B0503020204020204" charset="-122"/>
                <a:ea typeface="微软雅黑" panose="020B0503020204020204" charset="-122"/>
                <a:sym typeface="Arial" panose="020B0604020202020204" pitchFamily="34" charset="0"/>
              </a:rPr>
              <a:t>申报单位 </a:t>
            </a:r>
            <a:r>
              <a:rPr lang="zh-CN" altLang="en-US" b="1" dirty="0">
                <a:solidFill>
                  <a:srgbClr val="FFC000"/>
                </a:solidFill>
                <a:latin typeface="微软雅黑" panose="020B0503020204020204" charset="-122"/>
                <a:ea typeface="微软雅黑" panose="020B0503020204020204" charset="-122"/>
                <a:sym typeface="Arial" panose="020B0604020202020204" pitchFamily="34" charset="0"/>
              </a:rPr>
              <a:t>20 </a:t>
            </a:r>
            <a:r>
              <a:rPr lang="zh-CN" altLang="en-US" dirty="0">
                <a:solidFill>
                  <a:srgbClr val="FFC000"/>
                </a:solidFill>
                <a:latin typeface="微软雅黑" panose="020B0503020204020204" charset="-122"/>
                <a:ea typeface="微软雅黑" panose="020B0503020204020204" charset="-122"/>
                <a:sym typeface="Arial" panose="020B0604020202020204" pitchFamily="34" charset="0"/>
              </a:rPr>
              <a:t>万元</a:t>
            </a:r>
            <a:r>
              <a:rPr lang="zh-CN" altLang="en-US" dirty="0">
                <a:solidFill>
                  <a:schemeClr val="bg1"/>
                </a:solidFill>
                <a:latin typeface="微软雅黑" panose="020B0503020204020204" charset="-122"/>
                <a:ea typeface="微软雅黑" panose="020B0503020204020204" charset="-122"/>
                <a:sym typeface="Arial" panose="020B0604020202020204" pitchFamily="34" charset="0"/>
              </a:rPr>
              <a:t>的一次性奖励。</a:t>
            </a:r>
            <a:endParaRPr lang="zh-CN" altLang="en-US" dirty="0">
              <a:solidFill>
                <a:schemeClr val="bg1"/>
              </a:solidFill>
              <a:latin typeface="微软雅黑" panose="020B0503020204020204" charset="-122"/>
              <a:ea typeface="微软雅黑" panose="020B0503020204020204" charset="-122"/>
              <a:sym typeface="+mn-ea"/>
            </a:endParaRPr>
          </a:p>
        </p:txBody>
      </p:sp>
      <p:pic>
        <p:nvPicPr>
          <p:cNvPr id="21" name="图片 20" descr="commit (1)"/>
          <p:cNvPicPr>
            <a:picLocks noChangeAspect="1"/>
          </p:cNvPicPr>
          <p:nvPr/>
        </p:nvPicPr>
        <p:blipFill>
          <a:blip r:embed="rId1"/>
          <a:stretch>
            <a:fillRect/>
          </a:stretch>
        </p:blipFill>
        <p:spPr>
          <a:xfrm>
            <a:off x="4938395" y="3381224"/>
            <a:ext cx="317187" cy="317430"/>
          </a:xfrm>
          <a:prstGeom prst="rect">
            <a:avLst/>
          </a:prstGeom>
        </p:spPr>
      </p:pic>
      <p:pic>
        <p:nvPicPr>
          <p:cNvPr id="22" name="图片 21" descr="card (1)"/>
          <p:cNvPicPr>
            <a:picLocks noChangeAspect="1"/>
          </p:cNvPicPr>
          <p:nvPr/>
        </p:nvPicPr>
        <p:blipFill>
          <a:blip r:embed="rId2"/>
          <a:stretch>
            <a:fillRect/>
          </a:stretch>
        </p:blipFill>
        <p:spPr>
          <a:xfrm>
            <a:off x="4940355" y="5392413"/>
            <a:ext cx="322038" cy="317430"/>
          </a:xfrm>
          <a:prstGeom prst="rect">
            <a:avLst/>
          </a:prstGeom>
        </p:spPr>
      </p:pic>
      <p:pic>
        <p:nvPicPr>
          <p:cNvPr id="23" name="图片 22" descr="approval (1)"/>
          <p:cNvPicPr>
            <a:picLocks noChangeAspect="1"/>
          </p:cNvPicPr>
          <p:nvPr/>
        </p:nvPicPr>
        <p:blipFill>
          <a:blip r:embed="rId3"/>
          <a:stretch>
            <a:fillRect/>
          </a:stretch>
        </p:blipFill>
        <p:spPr>
          <a:xfrm>
            <a:off x="10720192" y="3368189"/>
            <a:ext cx="317187" cy="317430"/>
          </a:xfrm>
          <a:prstGeom prst="rect">
            <a:avLst/>
          </a:prstGeom>
        </p:spPr>
      </p:pic>
      <p:pic>
        <p:nvPicPr>
          <p:cNvPr id="24" name="图片 23" descr="file2 (1)"/>
          <p:cNvPicPr>
            <a:picLocks noChangeAspect="1"/>
          </p:cNvPicPr>
          <p:nvPr/>
        </p:nvPicPr>
        <p:blipFill>
          <a:blip r:embed="rId4"/>
          <a:stretch>
            <a:fillRect/>
          </a:stretch>
        </p:blipFill>
        <p:spPr>
          <a:xfrm>
            <a:off x="10708746" y="5392413"/>
            <a:ext cx="328633" cy="317430"/>
          </a:xfrm>
          <a:prstGeom prst="rect">
            <a:avLst/>
          </a:prstGeom>
        </p:spPr>
      </p:pic>
      <p:grpSp>
        <p:nvGrpSpPr>
          <p:cNvPr id="19" name="组合 18"/>
          <p:cNvGrpSpPr/>
          <p:nvPr/>
        </p:nvGrpSpPr>
        <p:grpSpPr>
          <a:xfrm>
            <a:off x="4940300" y="-48260"/>
            <a:ext cx="2311400" cy="654050"/>
            <a:chOff x="8100" y="-255"/>
            <a:chExt cx="4470" cy="1030"/>
          </a:xfrm>
        </p:grpSpPr>
        <p:sp>
          <p:nvSpPr>
            <p:cNvPr id="25" name="矩形 24"/>
            <p:cNvSpPr/>
            <p:nvPr/>
          </p:nvSpPr>
          <p:spPr>
            <a:xfrm>
              <a:off x="8100" y="-255"/>
              <a:ext cx="4470" cy="68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8100" y="605"/>
              <a:ext cx="4470" cy="17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3872864" y="697675"/>
            <a:ext cx="4185285" cy="521970"/>
          </a:xfrm>
          <a:prstGeom prst="rect">
            <a:avLst/>
          </a:prstGeom>
          <a:noFill/>
        </p:spPr>
        <p:txBody>
          <a:bodyPr wrap="square" rtlCol="0">
            <a:spAutoFit/>
          </a:bodyPr>
          <a:p>
            <a:pPr algn="dist"/>
            <a:r>
              <a:rPr lang="zh-CN" altLang="en-US" sz="2800" b="1" dirty="0">
                <a:solidFill>
                  <a:srgbClr val="2E73B6"/>
                </a:solidFill>
                <a:latin typeface="方正书宋简体" panose="02000000000000000000" charset="-122"/>
                <a:ea typeface="方正书宋简体" panose="02000000000000000000" charset="-122"/>
                <a:sym typeface="+mn-ea"/>
              </a:rPr>
              <a:t>（一）支持产业载体建设</a:t>
            </a:r>
            <a:endParaRPr lang="zh-CN" altLang="en-US" sz="2800" b="1" dirty="0">
              <a:solidFill>
                <a:srgbClr val="2E73B6"/>
              </a:solidFill>
              <a:latin typeface="方正书宋简体" panose="02000000000000000000" charset="-122"/>
              <a:ea typeface="方正书宋简体" panose="02000000000000000000" charset="-122"/>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1"/>
          <p:cNvSpPr/>
          <p:nvPr>
            <p:custDataLst>
              <p:tags r:id="rId1"/>
            </p:custDataLst>
          </p:nvPr>
        </p:nvSpPr>
        <p:spPr>
          <a:xfrm>
            <a:off x="0" y="2447925"/>
            <a:ext cx="12192098" cy="2895623"/>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6" name="文本框 25"/>
          <p:cNvSpPr txBox="1"/>
          <p:nvPr/>
        </p:nvSpPr>
        <p:spPr>
          <a:xfrm>
            <a:off x="6257926" y="2695576"/>
            <a:ext cx="5476873" cy="2306955"/>
          </a:xfrm>
          <a:prstGeom prst="rect">
            <a:avLst/>
          </a:prstGeom>
          <a:noFill/>
        </p:spPr>
        <p:txBody>
          <a:bodyPr wrap="square" rtlCol="0" anchor="t">
            <a:spAutoFit/>
          </a:bodyPr>
          <a:lstStyle/>
          <a:p>
            <a:pPr algn="l">
              <a:lnSpc>
                <a:spcPct val="150000"/>
              </a:lnSpc>
            </a:pPr>
            <a:r>
              <a:rPr lang="zh-CN" altLang="en-US" sz="2400" b="1" dirty="0">
                <a:solidFill>
                  <a:schemeClr val="tx1">
                    <a:lumMod val="75000"/>
                    <a:lumOff val="25000"/>
                  </a:schemeClr>
                </a:solidFill>
                <a:latin typeface="微软雅黑" panose="020B0503020204020204" charset="-122"/>
                <a:ea typeface="微软雅黑" panose="020B0503020204020204" charset="-122"/>
                <a:sym typeface="+mn-ea"/>
              </a:rPr>
              <a:t>5.</a:t>
            </a:r>
            <a:r>
              <a:rPr lang="en-US" altLang="zh-CN" sz="2400" b="1" dirty="0">
                <a:solidFill>
                  <a:schemeClr val="tx1">
                    <a:lumMod val="75000"/>
                    <a:lumOff val="25000"/>
                  </a:schemeClr>
                </a:solidFill>
                <a:latin typeface="微软雅黑" panose="020B0503020204020204" charset="-122"/>
                <a:ea typeface="微软雅黑" panose="020B0503020204020204" charset="-122"/>
                <a:sym typeface="+mn-ea"/>
              </a:rPr>
              <a:t> </a:t>
            </a:r>
            <a:r>
              <a:rPr lang="zh-CN" altLang="en-US" sz="2400" b="1" dirty="0">
                <a:solidFill>
                  <a:schemeClr val="tx1">
                    <a:lumMod val="75000"/>
                    <a:lumOff val="25000"/>
                  </a:schemeClr>
                </a:solidFill>
                <a:latin typeface="微软雅黑" panose="020B0503020204020204" charset="-122"/>
                <a:ea typeface="微软雅黑" panose="020B0503020204020204" charset="-122"/>
                <a:sym typeface="+mn-ea"/>
              </a:rPr>
              <a:t>加大对优质文创项目的配套资金扶持。</a:t>
            </a:r>
            <a:endParaRPr lang="zh-CN" altLang="en-US" sz="2400" dirty="0">
              <a:solidFill>
                <a:schemeClr val="tx1">
                  <a:lumMod val="75000"/>
                  <a:lumOff val="25000"/>
                </a:schemeClr>
              </a:solidFill>
              <a:latin typeface="微软雅黑" panose="020B0503020204020204" charset="-122"/>
              <a:ea typeface="微软雅黑" panose="020B0503020204020204" charset="-122"/>
              <a:sym typeface="+mn-ea"/>
            </a:endParaRPr>
          </a:p>
          <a:p>
            <a:pPr algn="l">
              <a:lnSpc>
                <a:spcPct val="150000"/>
              </a:lnSpc>
            </a:pPr>
            <a:r>
              <a:rPr lang="zh-CN" altLang="en-US" sz="2400" dirty="0">
                <a:solidFill>
                  <a:schemeClr val="tx1">
                    <a:lumMod val="75000"/>
                    <a:lumOff val="25000"/>
                  </a:schemeClr>
                </a:solidFill>
                <a:latin typeface="微软雅黑" panose="020B0503020204020204" charset="-122"/>
                <a:ea typeface="微软雅黑" panose="020B0503020204020204" charset="-122"/>
                <a:sym typeface="+mn-ea"/>
              </a:rPr>
              <a:t> </a:t>
            </a:r>
            <a:r>
              <a:rPr lang="en-US" altLang="zh-CN" sz="2400" dirty="0">
                <a:solidFill>
                  <a:schemeClr val="tx1">
                    <a:lumMod val="75000"/>
                    <a:lumOff val="25000"/>
                  </a:schemeClr>
                </a:solidFill>
                <a:latin typeface="微软雅黑" panose="020B0503020204020204" charset="-122"/>
                <a:ea typeface="微软雅黑" panose="020B0503020204020204" charset="-122"/>
                <a:sym typeface="+mn-ea"/>
              </a:rPr>
              <a:t>   </a:t>
            </a:r>
            <a:r>
              <a:rPr lang="zh-CN" altLang="en-US" sz="2400" dirty="0">
                <a:solidFill>
                  <a:schemeClr val="tx1">
                    <a:lumMod val="75000"/>
                    <a:lumOff val="25000"/>
                  </a:schemeClr>
                </a:solidFill>
                <a:latin typeface="微软雅黑" panose="020B0503020204020204" charset="-122"/>
                <a:ea typeface="微软雅黑" panose="020B0503020204020204" charset="-122"/>
                <a:sym typeface="+mn-ea"/>
              </a:rPr>
              <a:t>对获得市级文化创意产业发展财政扶</a:t>
            </a:r>
            <a:r>
              <a:rPr lang="en-US" altLang="zh-CN" sz="2400" dirty="0">
                <a:solidFill>
                  <a:schemeClr val="tx1">
                    <a:lumMod val="75000"/>
                    <a:lumOff val="25000"/>
                  </a:schemeClr>
                </a:solidFill>
                <a:latin typeface="微软雅黑" panose="020B0503020204020204" charset="-122"/>
                <a:ea typeface="微软雅黑" panose="020B0503020204020204" charset="-122"/>
                <a:sym typeface="+mn-ea"/>
              </a:rPr>
              <a:t>  </a:t>
            </a:r>
            <a:endParaRPr lang="en-US" altLang="zh-CN" sz="2400" dirty="0">
              <a:solidFill>
                <a:schemeClr val="tx1">
                  <a:lumMod val="75000"/>
                  <a:lumOff val="25000"/>
                </a:schemeClr>
              </a:solidFill>
              <a:latin typeface="微软雅黑" panose="020B0503020204020204" charset="-122"/>
              <a:ea typeface="微软雅黑" panose="020B0503020204020204" charset="-122"/>
              <a:sym typeface="+mn-ea"/>
            </a:endParaRPr>
          </a:p>
          <a:p>
            <a:pPr algn="l">
              <a:lnSpc>
                <a:spcPct val="150000"/>
              </a:lnSpc>
            </a:pPr>
            <a:r>
              <a:rPr lang="en-US" altLang="zh-CN" sz="2400" dirty="0">
                <a:solidFill>
                  <a:schemeClr val="tx1">
                    <a:lumMod val="75000"/>
                    <a:lumOff val="25000"/>
                  </a:schemeClr>
                </a:solidFill>
                <a:latin typeface="微软雅黑" panose="020B0503020204020204" charset="-122"/>
                <a:ea typeface="微软雅黑" panose="020B0503020204020204" charset="-122"/>
                <a:sym typeface="+mn-ea"/>
              </a:rPr>
              <a:t>   </a:t>
            </a:r>
            <a:r>
              <a:rPr lang="zh-CN" altLang="en-US" sz="2400" dirty="0">
                <a:solidFill>
                  <a:schemeClr val="tx1">
                    <a:lumMod val="75000"/>
                    <a:lumOff val="25000"/>
                  </a:schemeClr>
                </a:solidFill>
                <a:latin typeface="微软雅黑" panose="020B0503020204020204" charset="-122"/>
                <a:ea typeface="微软雅黑" panose="020B0503020204020204" charset="-122"/>
                <a:sym typeface="+mn-ea"/>
              </a:rPr>
              <a:t>持资金支持的项目，经市级验收通过，</a:t>
            </a:r>
            <a:endParaRPr lang="zh-CN" altLang="en-US" sz="2400" dirty="0">
              <a:solidFill>
                <a:schemeClr val="tx1">
                  <a:lumMod val="75000"/>
                  <a:lumOff val="25000"/>
                </a:schemeClr>
              </a:solidFill>
              <a:latin typeface="微软雅黑" panose="020B0503020204020204" charset="-122"/>
              <a:ea typeface="微软雅黑" panose="020B0503020204020204" charset="-122"/>
              <a:sym typeface="+mn-ea"/>
            </a:endParaRPr>
          </a:p>
          <a:p>
            <a:pPr algn="l">
              <a:lnSpc>
                <a:spcPct val="150000"/>
              </a:lnSpc>
            </a:pPr>
            <a:r>
              <a:rPr lang="zh-CN" altLang="en-US" sz="2400" dirty="0">
                <a:solidFill>
                  <a:schemeClr val="tx1">
                    <a:lumMod val="75000"/>
                    <a:lumOff val="25000"/>
                  </a:schemeClr>
                </a:solidFill>
                <a:latin typeface="微软雅黑" panose="020B0503020204020204" charset="-122"/>
                <a:ea typeface="微软雅黑" panose="020B0503020204020204" charset="-122"/>
                <a:sym typeface="+mn-ea"/>
              </a:rPr>
              <a:t> </a:t>
            </a:r>
            <a:r>
              <a:rPr lang="en-US" altLang="zh-CN" sz="2400" dirty="0">
                <a:solidFill>
                  <a:schemeClr val="tx1">
                    <a:lumMod val="75000"/>
                    <a:lumOff val="25000"/>
                  </a:schemeClr>
                </a:solidFill>
                <a:latin typeface="微软雅黑" panose="020B0503020204020204" charset="-122"/>
                <a:ea typeface="微软雅黑" panose="020B0503020204020204" charset="-122"/>
                <a:sym typeface="+mn-ea"/>
              </a:rPr>
              <a:t>   </a:t>
            </a:r>
            <a:r>
              <a:rPr lang="zh-CN" altLang="en-US" sz="2400" dirty="0">
                <a:solidFill>
                  <a:schemeClr val="tx1">
                    <a:lumMod val="75000"/>
                    <a:lumOff val="25000"/>
                  </a:schemeClr>
                </a:solidFill>
                <a:latin typeface="微软雅黑" panose="020B0503020204020204" charset="-122"/>
                <a:ea typeface="微软雅黑" panose="020B0503020204020204" charset="-122"/>
                <a:sym typeface="+mn-ea"/>
              </a:rPr>
              <a:t>按市级政策规定比例给予配套支持。</a:t>
            </a:r>
            <a:endParaRPr lang="zh-CN" altLang="en-US" sz="2400"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23" name="矩形 22"/>
          <p:cNvSpPr/>
          <p:nvPr/>
        </p:nvSpPr>
        <p:spPr>
          <a:xfrm>
            <a:off x="9320530" y="2228850"/>
            <a:ext cx="2533650" cy="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12"/>
          <p:cNvSpPr/>
          <p:nvPr>
            <p:custDataLst>
              <p:tags r:id="rId2"/>
            </p:custDataLst>
          </p:nvPr>
        </p:nvSpPr>
        <p:spPr>
          <a:xfrm>
            <a:off x="523875" y="1638301"/>
            <a:ext cx="5410200" cy="4604379"/>
          </a:xfrm>
          <a:prstGeom prst="rect">
            <a:avLst/>
          </a:prstGeom>
          <a:solidFill>
            <a:schemeClr val="lt1"/>
          </a:solidFill>
          <a:ln>
            <a:noFill/>
          </a:ln>
          <a:effectLst>
            <a:outerShdw blurRad="254000" dir="5400000" sx="102000" sy="102000" algn="ctr" rotWithShape="0">
              <a:schemeClr val="dk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nvGrpSpPr>
          <p:cNvPr id="12" name="组合 11"/>
          <p:cNvGrpSpPr/>
          <p:nvPr/>
        </p:nvGrpSpPr>
        <p:grpSpPr>
          <a:xfrm>
            <a:off x="4940300" y="-48260"/>
            <a:ext cx="2311400" cy="654050"/>
            <a:chOff x="8100" y="-255"/>
            <a:chExt cx="4470" cy="1030"/>
          </a:xfrm>
        </p:grpSpPr>
        <p:sp>
          <p:nvSpPr>
            <p:cNvPr id="14" name="矩形 13"/>
            <p:cNvSpPr/>
            <p:nvPr/>
          </p:nvSpPr>
          <p:spPr>
            <a:xfrm>
              <a:off x="8100" y="-255"/>
              <a:ext cx="4470" cy="68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8100" y="605"/>
              <a:ext cx="4470" cy="17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31" y="1981038"/>
            <a:ext cx="4883175" cy="3918904"/>
          </a:xfrm>
          <a:prstGeom prst="rect">
            <a:avLst/>
          </a:prstGeom>
        </p:spPr>
      </p:pic>
      <p:sp>
        <p:nvSpPr>
          <p:cNvPr id="2" name="文本框 1"/>
          <p:cNvSpPr txBox="1"/>
          <p:nvPr/>
        </p:nvSpPr>
        <p:spPr>
          <a:xfrm>
            <a:off x="3872864" y="697675"/>
            <a:ext cx="4185285" cy="521970"/>
          </a:xfrm>
          <a:prstGeom prst="rect">
            <a:avLst/>
          </a:prstGeom>
          <a:noFill/>
        </p:spPr>
        <p:txBody>
          <a:bodyPr wrap="square" rtlCol="0">
            <a:spAutoFit/>
          </a:bodyPr>
          <a:p>
            <a:pPr algn="dist"/>
            <a:r>
              <a:rPr lang="zh-CN" altLang="en-US" sz="2800" b="1" dirty="0">
                <a:solidFill>
                  <a:srgbClr val="2E73B6"/>
                </a:solidFill>
                <a:latin typeface="方正书宋简体" panose="02000000000000000000" charset="-122"/>
                <a:ea typeface="方正书宋简体" panose="02000000000000000000" charset="-122"/>
                <a:sym typeface="+mn-ea"/>
              </a:rPr>
              <a:t>（二）促进产业项目发展</a:t>
            </a:r>
            <a:endParaRPr lang="zh-CN" altLang="en-US" sz="2800" b="1" dirty="0">
              <a:solidFill>
                <a:srgbClr val="2E73B6"/>
              </a:solidFill>
              <a:latin typeface="方正书宋简体" panose="02000000000000000000" charset="-122"/>
              <a:ea typeface="方正书宋简体" panose="02000000000000000000" charset="-122"/>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rot="10800000">
            <a:off x="552199" y="1848763"/>
            <a:ext cx="8933682" cy="4111811"/>
            <a:chOff x="1710348" y="1055077"/>
            <a:chExt cx="9448800" cy="4853354"/>
          </a:xfrm>
          <a:solidFill>
            <a:schemeClr val="accent1"/>
          </a:solidFill>
        </p:grpSpPr>
        <p:sp>
          <p:nvSpPr>
            <p:cNvPr id="12" name="矩形 11"/>
            <p:cNvSpPr/>
            <p:nvPr/>
          </p:nvSpPr>
          <p:spPr>
            <a:xfrm>
              <a:off x="1710348" y="1055077"/>
              <a:ext cx="9448800" cy="4853354"/>
            </a:xfrm>
            <a:prstGeom prst="rect">
              <a:avLst/>
            </a:prstGeom>
            <a:grpFill/>
            <a:ln>
              <a:noFill/>
            </a:ln>
            <a:effectLst>
              <a:outerShdw blurRad="190500" dist="50800" dir="5400000" sx="101000" sy="101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732295" y="1478279"/>
              <a:ext cx="8037952" cy="4023361"/>
            </a:xfrm>
            <a:prstGeom prst="rect">
              <a:avLst/>
            </a:prstGeom>
            <a:solidFill>
              <a:schemeClr val="bg1"/>
            </a:solidFill>
            <a:ln>
              <a:solidFill>
                <a:schemeClr val="accent1"/>
              </a:solidFill>
            </a:ln>
            <a:effectLst>
              <a:outerShdw blurRad="190500" dist="50800" dir="5400000" sx="101000" sy="101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0" name="文本框 9"/>
          <p:cNvSpPr txBox="1"/>
          <p:nvPr/>
        </p:nvSpPr>
        <p:spPr>
          <a:xfrm>
            <a:off x="1118486" y="2186901"/>
            <a:ext cx="5855970" cy="3415030"/>
          </a:xfrm>
          <a:prstGeom prst="rect">
            <a:avLst/>
          </a:prstGeom>
          <a:noFill/>
        </p:spPr>
        <p:txBody>
          <a:bodyPr wrap="square" rtlCol="0" anchor="t">
            <a:spAutoFit/>
          </a:bodyPr>
          <a:lstStyle/>
          <a:p>
            <a:pPr algn="just">
              <a:lnSpc>
                <a:spcPct val="150000"/>
              </a:lnSpc>
            </a:pPr>
            <a:r>
              <a:rPr lang="zh-CN" altLang="en-US" sz="2400" b="1" dirty="0">
                <a:solidFill>
                  <a:schemeClr val="tx1">
                    <a:lumMod val="75000"/>
                    <a:lumOff val="25000"/>
                  </a:schemeClr>
                </a:solidFill>
                <a:latin typeface="微软雅黑" panose="020B0503020204020204" charset="-122"/>
                <a:ea typeface="微软雅黑" panose="020B0503020204020204" charset="-122"/>
                <a:sym typeface="+mn-ea"/>
              </a:rPr>
              <a:t>6. 提升本土文创项目孵化力度。</a:t>
            </a:r>
            <a:endParaRPr lang="en-US" altLang="zh-CN" sz="2400" dirty="0">
              <a:solidFill>
                <a:schemeClr val="tx1">
                  <a:lumMod val="75000"/>
                  <a:lumOff val="25000"/>
                </a:schemeClr>
              </a:solidFill>
              <a:latin typeface="微软雅黑" panose="020B0503020204020204" charset="-122"/>
              <a:ea typeface="微软雅黑" panose="020B0503020204020204" charset="-122"/>
              <a:sym typeface="+mn-ea"/>
            </a:endParaRPr>
          </a:p>
          <a:p>
            <a:pPr algn="just">
              <a:lnSpc>
                <a:spcPct val="150000"/>
              </a:lnSpc>
            </a:pPr>
            <a:r>
              <a:rPr lang="en-US" altLang="zh-CN" sz="2400" dirty="0">
                <a:solidFill>
                  <a:schemeClr val="tx1">
                    <a:lumMod val="75000"/>
                    <a:lumOff val="25000"/>
                  </a:schemeClr>
                </a:solidFill>
                <a:latin typeface="微软雅黑" panose="020B0503020204020204" charset="-122"/>
                <a:ea typeface="微软雅黑" panose="020B0503020204020204" charset="-122"/>
                <a:sym typeface="+mn-ea"/>
              </a:rPr>
              <a:t>    </a:t>
            </a:r>
            <a:r>
              <a:rPr lang="zh-CN" altLang="en-US" sz="2400" dirty="0">
                <a:solidFill>
                  <a:schemeClr val="tx1">
                    <a:lumMod val="75000"/>
                    <a:lumOff val="25000"/>
                  </a:schemeClr>
                </a:solidFill>
                <a:latin typeface="微软雅黑" panose="020B0503020204020204" charset="-122"/>
                <a:ea typeface="微软雅黑" panose="020B0503020204020204" charset="-122"/>
                <a:sym typeface="+mn-ea"/>
              </a:rPr>
              <a:t>重点聚焦地域文化特色，认定一批</a:t>
            </a:r>
            <a:r>
              <a:rPr lang="zh-CN" altLang="en-US" sz="2400" dirty="0">
                <a:solidFill>
                  <a:schemeClr val="accent2">
                    <a:lumMod val="75000"/>
                  </a:schemeClr>
                </a:solidFill>
                <a:latin typeface="微软雅黑" panose="020B0503020204020204" charset="-122"/>
                <a:ea typeface="微软雅黑" panose="020B0503020204020204" charset="-122"/>
                <a:sym typeface="+mn-ea"/>
              </a:rPr>
              <a:t>区级</a:t>
            </a:r>
            <a:r>
              <a:rPr lang="en-US" altLang="zh-CN" sz="2400" dirty="0">
                <a:solidFill>
                  <a:schemeClr val="accent2">
                    <a:lumMod val="75000"/>
                  </a:schemeClr>
                </a:solidFill>
                <a:latin typeface="微软雅黑" panose="020B0503020204020204" charset="-122"/>
                <a:ea typeface="微软雅黑" panose="020B0503020204020204" charset="-122"/>
                <a:sym typeface="+mn-ea"/>
              </a:rPr>
              <a:t>   </a:t>
            </a:r>
            <a:endParaRPr lang="en-US" altLang="zh-CN" sz="2400" dirty="0">
              <a:solidFill>
                <a:schemeClr val="accent2">
                  <a:lumMod val="75000"/>
                </a:schemeClr>
              </a:solidFill>
              <a:latin typeface="微软雅黑" panose="020B0503020204020204" charset="-122"/>
              <a:ea typeface="微软雅黑" panose="020B0503020204020204" charset="-122"/>
              <a:sym typeface="+mn-ea"/>
            </a:endParaRPr>
          </a:p>
          <a:p>
            <a:pPr algn="just">
              <a:lnSpc>
                <a:spcPct val="150000"/>
              </a:lnSpc>
            </a:pPr>
            <a:r>
              <a:rPr lang="en-US" altLang="zh-CN" sz="2400" dirty="0">
                <a:solidFill>
                  <a:schemeClr val="accent2">
                    <a:lumMod val="75000"/>
                  </a:schemeClr>
                </a:solidFill>
                <a:latin typeface="微软雅黑" panose="020B0503020204020204" charset="-122"/>
                <a:ea typeface="微软雅黑" panose="020B0503020204020204" charset="-122"/>
                <a:sym typeface="+mn-ea"/>
              </a:rPr>
              <a:t>    </a:t>
            </a:r>
            <a:r>
              <a:rPr lang="zh-CN" altLang="en-US" sz="2400" dirty="0">
                <a:solidFill>
                  <a:schemeClr val="accent2">
                    <a:lumMod val="75000"/>
                  </a:schemeClr>
                </a:solidFill>
                <a:latin typeface="微软雅黑" panose="020B0503020204020204" charset="-122"/>
                <a:ea typeface="微软雅黑" panose="020B0503020204020204" charset="-122"/>
                <a:sym typeface="+mn-ea"/>
              </a:rPr>
              <a:t>独立支持项目</a:t>
            </a:r>
            <a:r>
              <a:rPr lang="zh-CN" altLang="en-US" sz="2400" dirty="0">
                <a:solidFill>
                  <a:schemeClr val="tx1">
                    <a:lumMod val="75000"/>
                    <a:lumOff val="25000"/>
                  </a:schemeClr>
                </a:solidFill>
                <a:latin typeface="微软雅黑" panose="020B0503020204020204" charset="-122"/>
                <a:ea typeface="微软雅黑" panose="020B0503020204020204" charset="-122"/>
                <a:sym typeface="+mn-ea"/>
              </a:rPr>
              <a:t>，每年不超过 5 个，经区</a:t>
            </a:r>
            <a:endParaRPr lang="zh-CN" altLang="en-US" sz="2400" dirty="0">
              <a:solidFill>
                <a:schemeClr val="tx1">
                  <a:lumMod val="75000"/>
                  <a:lumOff val="25000"/>
                </a:schemeClr>
              </a:solidFill>
              <a:latin typeface="微软雅黑" panose="020B0503020204020204" charset="-122"/>
              <a:ea typeface="微软雅黑" panose="020B0503020204020204" charset="-122"/>
              <a:sym typeface="+mn-ea"/>
            </a:endParaRPr>
          </a:p>
          <a:p>
            <a:pPr algn="just">
              <a:lnSpc>
                <a:spcPct val="150000"/>
              </a:lnSpc>
            </a:pPr>
            <a:r>
              <a:rPr lang="zh-CN" altLang="en-US" sz="2400" dirty="0">
                <a:solidFill>
                  <a:schemeClr val="tx1">
                    <a:lumMod val="75000"/>
                    <a:lumOff val="25000"/>
                  </a:schemeClr>
                </a:solidFill>
                <a:latin typeface="微软雅黑" panose="020B0503020204020204" charset="-122"/>
                <a:ea typeface="微软雅黑" panose="020B0503020204020204" charset="-122"/>
                <a:sym typeface="+mn-ea"/>
              </a:rPr>
              <a:t> </a:t>
            </a:r>
            <a:r>
              <a:rPr lang="en-US" altLang="zh-CN" sz="2400" dirty="0">
                <a:solidFill>
                  <a:schemeClr val="tx1">
                    <a:lumMod val="75000"/>
                    <a:lumOff val="25000"/>
                  </a:schemeClr>
                </a:solidFill>
                <a:latin typeface="微软雅黑" panose="020B0503020204020204" charset="-122"/>
                <a:ea typeface="微软雅黑" panose="020B0503020204020204" charset="-122"/>
                <a:sym typeface="+mn-ea"/>
              </a:rPr>
              <a:t>   </a:t>
            </a:r>
            <a:r>
              <a:rPr lang="zh-CN" altLang="en-US" sz="2400" dirty="0">
                <a:solidFill>
                  <a:schemeClr val="tx1">
                    <a:lumMod val="75000"/>
                    <a:lumOff val="25000"/>
                  </a:schemeClr>
                </a:solidFill>
                <a:latin typeface="微软雅黑" panose="020B0503020204020204" charset="-122"/>
                <a:ea typeface="微软雅黑" panose="020B0503020204020204" charset="-122"/>
                <a:sym typeface="+mn-ea"/>
              </a:rPr>
              <a:t>级验收通过，单个项目按</a:t>
            </a:r>
            <a:r>
              <a:rPr lang="zh-CN" altLang="en-US" sz="2400" dirty="0">
                <a:solidFill>
                  <a:schemeClr val="accent2">
                    <a:lumMod val="75000"/>
                  </a:schemeClr>
                </a:solidFill>
                <a:latin typeface="微软雅黑" panose="020B0503020204020204" charset="-122"/>
                <a:ea typeface="微软雅黑" panose="020B0503020204020204" charset="-122"/>
                <a:sym typeface="+mn-ea"/>
              </a:rPr>
              <a:t>核定投资总额 </a:t>
            </a:r>
            <a:endParaRPr lang="zh-CN" altLang="en-US" sz="2400" dirty="0">
              <a:solidFill>
                <a:schemeClr val="accent2">
                  <a:lumMod val="75000"/>
                </a:schemeClr>
              </a:solidFill>
              <a:latin typeface="微软雅黑" panose="020B0503020204020204" charset="-122"/>
              <a:ea typeface="微软雅黑" panose="020B0503020204020204" charset="-122"/>
              <a:sym typeface="+mn-ea"/>
            </a:endParaRPr>
          </a:p>
          <a:p>
            <a:pPr algn="just">
              <a:lnSpc>
                <a:spcPct val="150000"/>
              </a:lnSpc>
              <a:buClrTx/>
              <a:buSzTx/>
              <a:buNone/>
            </a:pPr>
            <a:r>
              <a:rPr lang="zh-CN" altLang="en-US" sz="2400" dirty="0">
                <a:solidFill>
                  <a:schemeClr val="accent2">
                    <a:lumMod val="75000"/>
                  </a:schemeClr>
                </a:solidFill>
                <a:latin typeface="微软雅黑" panose="020B0503020204020204" charset="-122"/>
                <a:ea typeface="微软雅黑" panose="020B0503020204020204" charset="-122"/>
                <a:sym typeface="+mn-ea"/>
              </a:rPr>
              <a:t>    20％</a:t>
            </a:r>
            <a:r>
              <a:rPr lang="zh-CN" altLang="en-US" sz="2400" dirty="0">
                <a:solidFill>
                  <a:schemeClr val="tx1">
                    <a:lumMod val="75000"/>
                    <a:lumOff val="25000"/>
                  </a:schemeClr>
                </a:solidFill>
                <a:latin typeface="微软雅黑" panose="020B0503020204020204" charset="-122"/>
                <a:ea typeface="微软雅黑" panose="020B0503020204020204" charset="-122"/>
                <a:sym typeface="+mn-ea"/>
              </a:rPr>
              <a:t>的资金予以扶持，最高不超过</a:t>
            </a:r>
            <a:r>
              <a:rPr lang="zh-CN" altLang="en-US" sz="2400" b="1" dirty="0">
                <a:solidFill>
                  <a:schemeClr val="accent2">
                    <a:lumMod val="75000"/>
                  </a:schemeClr>
                </a:solidFill>
                <a:latin typeface="微软雅黑" panose="020B0503020204020204" charset="-122"/>
                <a:ea typeface="微软雅黑" panose="020B0503020204020204" charset="-122"/>
                <a:sym typeface="+mn-ea"/>
              </a:rPr>
              <a:t>100 </a:t>
            </a:r>
            <a:r>
              <a:rPr lang="zh-CN" altLang="en-US" sz="2400" dirty="0">
                <a:solidFill>
                  <a:schemeClr val="accent2">
                    <a:lumMod val="75000"/>
                  </a:schemeClr>
                </a:solidFill>
                <a:latin typeface="微软雅黑" panose="020B0503020204020204" charset="-122"/>
                <a:ea typeface="微软雅黑" panose="020B0503020204020204" charset="-122"/>
                <a:sym typeface="+mn-ea"/>
              </a:rPr>
              <a:t> </a:t>
            </a:r>
            <a:endParaRPr lang="zh-CN" altLang="en-US" sz="2400" dirty="0">
              <a:solidFill>
                <a:schemeClr val="accent2">
                  <a:lumMod val="75000"/>
                </a:schemeClr>
              </a:solidFill>
              <a:latin typeface="微软雅黑" panose="020B0503020204020204" charset="-122"/>
              <a:ea typeface="微软雅黑" panose="020B0503020204020204" charset="-122"/>
              <a:sym typeface="+mn-ea"/>
            </a:endParaRPr>
          </a:p>
          <a:p>
            <a:pPr algn="just">
              <a:lnSpc>
                <a:spcPct val="150000"/>
              </a:lnSpc>
              <a:buClrTx/>
              <a:buSzTx/>
              <a:buNone/>
            </a:pPr>
            <a:r>
              <a:rPr lang="zh-CN" altLang="en-US" sz="2400" dirty="0">
                <a:solidFill>
                  <a:schemeClr val="accent2">
                    <a:lumMod val="75000"/>
                  </a:schemeClr>
                </a:solidFill>
                <a:latin typeface="微软雅黑" panose="020B0503020204020204" charset="-122"/>
                <a:ea typeface="微软雅黑" panose="020B0503020204020204" charset="-122"/>
                <a:sym typeface="+mn-ea"/>
              </a:rPr>
              <a:t>    万元</a:t>
            </a:r>
            <a:r>
              <a:rPr lang="zh-CN" altLang="en-US" sz="2400" dirty="0">
                <a:solidFill>
                  <a:schemeClr val="tx1">
                    <a:lumMod val="75000"/>
                    <a:lumOff val="25000"/>
                  </a:schemeClr>
                </a:solidFill>
                <a:latin typeface="微软雅黑" panose="020B0503020204020204" charset="-122"/>
                <a:ea typeface="微软雅黑" panose="020B0503020204020204" charset="-122"/>
                <a:sym typeface="+mn-ea"/>
              </a:rPr>
              <a:t>。</a:t>
            </a:r>
            <a:endParaRPr lang="zh-CN" altLang="en-US" sz="2400"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23" name="矩形 22"/>
          <p:cNvSpPr/>
          <p:nvPr/>
        </p:nvSpPr>
        <p:spPr>
          <a:xfrm>
            <a:off x="9320530" y="2228850"/>
            <a:ext cx="2533650" cy="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9388475" y="4699635"/>
            <a:ext cx="2533650" cy="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p:nvPr/>
        </p:nvPicPr>
        <p:blipFill rotWithShape="1">
          <a:blip r:embed="rId1">
            <a:extLst>
              <a:ext uri="{28A0092B-C50C-407E-A947-70E740481C1C}">
                <a14:useLocalDpi xmlns:a14="http://schemas.microsoft.com/office/drawing/2010/main" val="0"/>
              </a:ext>
            </a:extLst>
          </a:blip>
          <a:srcRect l="24655" r="-24781"/>
          <a:stretch>
            <a:fillRect/>
          </a:stretch>
        </p:blipFill>
        <p:spPr>
          <a:xfrm>
            <a:off x="6879167" y="1592746"/>
            <a:ext cx="6443571" cy="4623843"/>
          </a:xfrm>
          <a:prstGeom prst="flowChartInputOutput">
            <a:avLst/>
          </a:prstGeom>
        </p:spPr>
      </p:pic>
      <p:grpSp>
        <p:nvGrpSpPr>
          <p:cNvPr id="14" name="组合 13"/>
          <p:cNvGrpSpPr/>
          <p:nvPr/>
        </p:nvGrpSpPr>
        <p:grpSpPr>
          <a:xfrm>
            <a:off x="4940300" y="-48260"/>
            <a:ext cx="2311400" cy="654050"/>
            <a:chOff x="8100" y="-255"/>
            <a:chExt cx="4470" cy="1030"/>
          </a:xfrm>
        </p:grpSpPr>
        <p:sp>
          <p:nvSpPr>
            <p:cNvPr id="15" name="矩形 14"/>
            <p:cNvSpPr/>
            <p:nvPr/>
          </p:nvSpPr>
          <p:spPr>
            <a:xfrm>
              <a:off x="8100" y="-255"/>
              <a:ext cx="4470" cy="68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8100" y="605"/>
              <a:ext cx="4470" cy="17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3872864" y="697675"/>
            <a:ext cx="4185285" cy="521970"/>
          </a:xfrm>
          <a:prstGeom prst="rect">
            <a:avLst/>
          </a:prstGeom>
          <a:noFill/>
        </p:spPr>
        <p:txBody>
          <a:bodyPr wrap="square" rtlCol="0">
            <a:spAutoFit/>
          </a:bodyPr>
          <a:p>
            <a:pPr algn="dist"/>
            <a:r>
              <a:rPr lang="zh-CN" altLang="en-US" sz="2800" b="1" dirty="0">
                <a:solidFill>
                  <a:srgbClr val="2E73B6"/>
                </a:solidFill>
                <a:latin typeface="方正书宋简体" panose="02000000000000000000" charset="-122"/>
                <a:ea typeface="方正书宋简体" panose="02000000000000000000" charset="-122"/>
                <a:sym typeface="+mn-ea"/>
              </a:rPr>
              <a:t>（二）促进产业项目发展</a:t>
            </a:r>
            <a:endParaRPr lang="zh-CN" altLang="en-US" sz="2800" b="1" dirty="0">
              <a:solidFill>
                <a:srgbClr val="2E73B6"/>
              </a:solidFill>
              <a:latin typeface="方正书宋简体" panose="02000000000000000000" charset="-122"/>
              <a:ea typeface="方正书宋简体" panose="02000000000000000000" charset="-122"/>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圆角 15"/>
          <p:cNvSpPr/>
          <p:nvPr/>
        </p:nvSpPr>
        <p:spPr>
          <a:xfrm>
            <a:off x="4819651" y="1886100"/>
            <a:ext cx="6705600" cy="4124175"/>
          </a:xfrm>
          <a:prstGeom prst="roundRect">
            <a:avLst>
              <a:gd name="adj" fmla="val 4488"/>
            </a:avLst>
          </a:prstGeom>
          <a:solidFill>
            <a:schemeClr val="bg1"/>
          </a:solidFill>
          <a:ln>
            <a:noFill/>
          </a:ln>
          <a:effectLst>
            <a:outerShdw blurRad="190500" dist="50800" dir="5400000" sx="101000" sy="101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9320530" y="2228850"/>
            <a:ext cx="2533650" cy="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9388475" y="4699635"/>
            <a:ext cx="2533650" cy="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5212042" y="2353946"/>
            <a:ext cx="6096000" cy="3415030"/>
          </a:xfrm>
          <a:prstGeom prst="rect">
            <a:avLst/>
          </a:prstGeom>
          <a:noFill/>
        </p:spPr>
        <p:txBody>
          <a:bodyPr wrap="square">
            <a:spAutoFit/>
          </a:bodyPr>
          <a:lstStyle/>
          <a:p>
            <a:pPr algn="just">
              <a:lnSpc>
                <a:spcPct val="150000"/>
              </a:lnSpc>
            </a:pPr>
            <a:r>
              <a:rPr lang="en-US" altLang="zh-CN" sz="2400" b="1" dirty="0">
                <a:solidFill>
                  <a:schemeClr val="tx1">
                    <a:lumMod val="75000"/>
                    <a:lumOff val="25000"/>
                  </a:schemeClr>
                </a:solidFill>
                <a:latin typeface="微软雅黑" panose="020B0503020204020204" charset="-122"/>
                <a:ea typeface="微软雅黑" panose="020B0503020204020204" charset="-122"/>
              </a:rPr>
              <a:t>7. </a:t>
            </a:r>
            <a:r>
              <a:rPr lang="zh-CN" altLang="en-US" sz="2400" b="1" dirty="0">
                <a:solidFill>
                  <a:schemeClr val="tx1">
                    <a:lumMod val="75000"/>
                    <a:lumOff val="25000"/>
                  </a:schemeClr>
                </a:solidFill>
                <a:latin typeface="微软雅黑" panose="020B0503020204020204" charset="-122"/>
                <a:ea typeface="微软雅黑" panose="020B0503020204020204" charset="-122"/>
              </a:rPr>
              <a:t>鼓励企业开展设计创新。</a:t>
            </a:r>
            <a:endParaRPr lang="en-US" altLang="zh-CN" sz="2400" dirty="0">
              <a:solidFill>
                <a:schemeClr val="tx1">
                  <a:lumMod val="75000"/>
                  <a:lumOff val="25000"/>
                </a:schemeClr>
              </a:solidFill>
              <a:latin typeface="微软雅黑" panose="020B0503020204020204" charset="-122"/>
              <a:ea typeface="微软雅黑" panose="020B0503020204020204" charset="-122"/>
            </a:endParaRPr>
          </a:p>
          <a:p>
            <a:pPr algn="just">
              <a:lnSpc>
                <a:spcPct val="150000"/>
              </a:lnSpc>
            </a:pPr>
            <a:r>
              <a:rPr lang="en-US" altLang="zh-CN" sz="2400" dirty="0">
                <a:solidFill>
                  <a:schemeClr val="tx1">
                    <a:lumMod val="75000"/>
                    <a:lumOff val="25000"/>
                  </a:schemeClr>
                </a:solidFill>
                <a:latin typeface="微软雅黑" panose="020B0503020204020204" charset="-122"/>
                <a:ea typeface="微软雅黑" panose="020B0503020204020204" charset="-122"/>
              </a:rPr>
              <a:t>    </a:t>
            </a:r>
            <a:r>
              <a:rPr lang="zh-CN" altLang="en-US" sz="2400" dirty="0">
                <a:solidFill>
                  <a:schemeClr val="tx1">
                    <a:lumMod val="75000"/>
                    <a:lumOff val="25000"/>
                  </a:schemeClr>
                </a:solidFill>
                <a:latin typeface="微软雅黑" panose="020B0503020204020204" charset="-122"/>
                <a:ea typeface="微软雅黑" panose="020B0503020204020204" charset="-122"/>
              </a:rPr>
              <a:t>鼓励企业参加“上海设计 </a:t>
            </a:r>
            <a:r>
              <a:rPr lang="en-US" altLang="zh-CN" sz="2400" dirty="0">
                <a:solidFill>
                  <a:schemeClr val="tx1">
                    <a:lumMod val="75000"/>
                    <a:lumOff val="25000"/>
                  </a:schemeClr>
                </a:solidFill>
                <a:latin typeface="微软雅黑" panose="020B0503020204020204" charset="-122"/>
                <a:ea typeface="微软雅黑" panose="020B0503020204020204" charset="-122"/>
              </a:rPr>
              <a:t>100+” </a:t>
            </a:r>
            <a:r>
              <a:rPr lang="zh-CN" altLang="en-US" sz="2400" dirty="0">
                <a:solidFill>
                  <a:schemeClr val="tx1">
                    <a:lumMod val="75000"/>
                    <a:lumOff val="25000"/>
                  </a:schemeClr>
                </a:solidFill>
                <a:latin typeface="微软雅黑" panose="020B0503020204020204" charset="-122"/>
                <a:ea typeface="微软雅黑" panose="020B0503020204020204" charset="-122"/>
              </a:rPr>
              <a:t>评选，</a:t>
            </a:r>
            <a:r>
              <a:rPr lang="en-US" altLang="zh-CN" sz="2400" dirty="0">
                <a:solidFill>
                  <a:schemeClr val="tx1">
                    <a:lumMod val="75000"/>
                    <a:lumOff val="25000"/>
                  </a:schemeClr>
                </a:solidFill>
                <a:latin typeface="微软雅黑" panose="020B0503020204020204" charset="-122"/>
                <a:ea typeface="微软雅黑" panose="020B0503020204020204" charset="-122"/>
              </a:rPr>
              <a:t> </a:t>
            </a:r>
            <a:endParaRPr lang="en-US" altLang="zh-CN" sz="2400" dirty="0">
              <a:solidFill>
                <a:schemeClr val="tx1">
                  <a:lumMod val="75000"/>
                  <a:lumOff val="25000"/>
                </a:schemeClr>
              </a:solidFill>
              <a:latin typeface="微软雅黑" panose="020B0503020204020204" charset="-122"/>
              <a:ea typeface="微软雅黑" panose="020B0503020204020204" charset="-122"/>
            </a:endParaRPr>
          </a:p>
          <a:p>
            <a:pPr algn="just">
              <a:lnSpc>
                <a:spcPct val="150000"/>
              </a:lnSpc>
            </a:pPr>
            <a:r>
              <a:rPr lang="en-US" altLang="zh-CN" sz="2400" dirty="0">
                <a:solidFill>
                  <a:schemeClr val="tx1">
                    <a:lumMod val="75000"/>
                    <a:lumOff val="25000"/>
                  </a:schemeClr>
                </a:solidFill>
                <a:latin typeface="微软雅黑" panose="020B0503020204020204" charset="-122"/>
                <a:ea typeface="微软雅黑" panose="020B0503020204020204" charset="-122"/>
              </a:rPr>
              <a:t>    </a:t>
            </a:r>
            <a:r>
              <a:rPr lang="zh-CN" altLang="en-US" sz="2400" dirty="0">
                <a:solidFill>
                  <a:schemeClr val="tx1">
                    <a:lumMod val="75000"/>
                    <a:lumOff val="25000"/>
                  </a:schemeClr>
                </a:solidFill>
                <a:latin typeface="微软雅黑" panose="020B0503020204020204" charset="-122"/>
                <a:ea typeface="微软雅黑" panose="020B0503020204020204" charset="-122"/>
              </a:rPr>
              <a:t>对入选“上海设计 </a:t>
            </a:r>
            <a:r>
              <a:rPr lang="en-US" altLang="zh-CN" sz="2400" dirty="0">
                <a:solidFill>
                  <a:schemeClr val="tx1">
                    <a:lumMod val="75000"/>
                    <a:lumOff val="25000"/>
                  </a:schemeClr>
                </a:solidFill>
                <a:latin typeface="微软雅黑" panose="020B0503020204020204" charset="-122"/>
                <a:ea typeface="微软雅黑" panose="020B0503020204020204" charset="-122"/>
              </a:rPr>
              <a:t>100+”</a:t>
            </a:r>
            <a:r>
              <a:rPr lang="zh-CN" altLang="en-US" sz="2400" dirty="0">
                <a:solidFill>
                  <a:schemeClr val="tx1">
                    <a:lumMod val="75000"/>
                    <a:lumOff val="25000"/>
                  </a:schemeClr>
                </a:solidFill>
                <a:latin typeface="微软雅黑" panose="020B0503020204020204" charset="-122"/>
                <a:ea typeface="微软雅黑" panose="020B0503020204020204" charset="-122"/>
              </a:rPr>
              <a:t>的作品，给予</a:t>
            </a:r>
            <a:endParaRPr lang="zh-CN" altLang="en-US" sz="2400" dirty="0">
              <a:solidFill>
                <a:schemeClr val="tx1">
                  <a:lumMod val="75000"/>
                  <a:lumOff val="25000"/>
                </a:schemeClr>
              </a:solidFill>
              <a:latin typeface="微软雅黑" panose="020B0503020204020204" charset="-122"/>
              <a:ea typeface="微软雅黑" panose="020B0503020204020204" charset="-122"/>
            </a:endParaRPr>
          </a:p>
          <a:p>
            <a:pPr algn="just">
              <a:lnSpc>
                <a:spcPct val="150000"/>
              </a:lnSpc>
            </a:pPr>
            <a:r>
              <a:rPr lang="zh-CN" altLang="en-US" sz="2400" dirty="0">
                <a:solidFill>
                  <a:schemeClr val="tx1">
                    <a:lumMod val="75000"/>
                    <a:lumOff val="25000"/>
                  </a:schemeClr>
                </a:solidFill>
                <a:latin typeface="微软雅黑" panose="020B0503020204020204" charset="-122"/>
                <a:ea typeface="微软雅黑" panose="020B0503020204020204" charset="-122"/>
              </a:rPr>
              <a:t> </a:t>
            </a:r>
            <a:r>
              <a:rPr lang="en-US" altLang="zh-CN" sz="2400" dirty="0">
                <a:solidFill>
                  <a:schemeClr val="tx1">
                    <a:lumMod val="75000"/>
                    <a:lumOff val="25000"/>
                  </a:schemeClr>
                </a:solidFill>
                <a:latin typeface="微软雅黑" panose="020B0503020204020204" charset="-122"/>
                <a:ea typeface="微软雅黑" panose="020B0503020204020204" charset="-122"/>
              </a:rPr>
              <a:t>   </a:t>
            </a:r>
            <a:r>
              <a:rPr lang="zh-CN" altLang="en-US" sz="2400" dirty="0">
                <a:solidFill>
                  <a:schemeClr val="tx1">
                    <a:lumMod val="75000"/>
                    <a:lumOff val="25000"/>
                  </a:schemeClr>
                </a:solidFill>
                <a:latin typeface="微软雅黑" panose="020B0503020204020204" charset="-122"/>
                <a:ea typeface="微软雅黑" panose="020B0503020204020204" charset="-122"/>
              </a:rPr>
              <a:t>企业每项作品 </a:t>
            </a:r>
            <a:r>
              <a:rPr lang="zh-CN" altLang="en-US" sz="2400" dirty="0">
                <a:solidFill>
                  <a:schemeClr val="accent2">
                    <a:lumMod val="75000"/>
                  </a:schemeClr>
                </a:solidFill>
                <a:latin typeface="微软雅黑" panose="020B0503020204020204" charset="-122"/>
                <a:ea typeface="微软雅黑" panose="020B0503020204020204" charset="-122"/>
              </a:rPr>
              <a:t>2 万元</a:t>
            </a:r>
            <a:r>
              <a:rPr lang="zh-CN" altLang="en-US" sz="2400" dirty="0">
                <a:solidFill>
                  <a:schemeClr val="tx1">
                    <a:lumMod val="75000"/>
                    <a:lumOff val="25000"/>
                  </a:schemeClr>
                </a:solidFill>
                <a:latin typeface="微软雅黑" panose="020B0503020204020204" charset="-122"/>
                <a:ea typeface="微软雅黑" panose="020B0503020204020204" charset="-122"/>
              </a:rPr>
              <a:t>的一次性奖励，并在</a:t>
            </a:r>
            <a:endParaRPr lang="zh-CN" altLang="en-US" sz="2400" dirty="0">
              <a:solidFill>
                <a:schemeClr val="tx1">
                  <a:lumMod val="75000"/>
                  <a:lumOff val="25000"/>
                </a:schemeClr>
              </a:solidFill>
              <a:latin typeface="微软雅黑" panose="020B0503020204020204" charset="-122"/>
              <a:ea typeface="微软雅黑" panose="020B0503020204020204" charset="-122"/>
            </a:endParaRPr>
          </a:p>
          <a:p>
            <a:pPr algn="just">
              <a:lnSpc>
                <a:spcPct val="150000"/>
              </a:lnSpc>
            </a:pPr>
            <a:r>
              <a:rPr lang="zh-CN" altLang="en-US" sz="2400" dirty="0">
                <a:solidFill>
                  <a:schemeClr val="tx1">
                    <a:lumMod val="75000"/>
                    <a:lumOff val="25000"/>
                  </a:schemeClr>
                </a:solidFill>
                <a:latin typeface="微软雅黑" panose="020B0503020204020204" charset="-122"/>
                <a:ea typeface="微软雅黑" panose="020B0503020204020204" charset="-122"/>
              </a:rPr>
              <a:t> </a:t>
            </a:r>
            <a:r>
              <a:rPr lang="en-US" altLang="zh-CN" sz="2400" dirty="0">
                <a:solidFill>
                  <a:schemeClr val="tx1">
                    <a:lumMod val="75000"/>
                    <a:lumOff val="25000"/>
                  </a:schemeClr>
                </a:solidFill>
                <a:latin typeface="微软雅黑" panose="020B0503020204020204" charset="-122"/>
                <a:ea typeface="微软雅黑" panose="020B0503020204020204" charset="-122"/>
              </a:rPr>
              <a:t>   </a:t>
            </a:r>
            <a:r>
              <a:rPr lang="zh-CN" altLang="en-US" sz="2400" dirty="0">
                <a:solidFill>
                  <a:schemeClr val="tx1">
                    <a:lumMod val="75000"/>
                    <a:lumOff val="25000"/>
                  </a:schemeClr>
                </a:solidFill>
                <a:latin typeface="微软雅黑" panose="020B0503020204020204" charset="-122"/>
                <a:ea typeface="微软雅黑" panose="020B0503020204020204" charset="-122"/>
              </a:rPr>
              <a:t>企业申报上海市促进文化创意产业发展财</a:t>
            </a:r>
            <a:endParaRPr lang="zh-CN" altLang="en-US" sz="2400" dirty="0">
              <a:solidFill>
                <a:schemeClr val="tx1">
                  <a:lumMod val="75000"/>
                  <a:lumOff val="25000"/>
                </a:schemeClr>
              </a:solidFill>
              <a:latin typeface="微软雅黑" panose="020B0503020204020204" charset="-122"/>
              <a:ea typeface="微软雅黑" panose="020B0503020204020204" charset="-122"/>
            </a:endParaRPr>
          </a:p>
          <a:p>
            <a:pPr algn="just">
              <a:lnSpc>
                <a:spcPct val="150000"/>
              </a:lnSpc>
            </a:pPr>
            <a:r>
              <a:rPr lang="zh-CN" altLang="en-US" sz="2400" dirty="0">
                <a:solidFill>
                  <a:schemeClr val="tx1">
                    <a:lumMod val="75000"/>
                    <a:lumOff val="25000"/>
                  </a:schemeClr>
                </a:solidFill>
                <a:latin typeface="微软雅黑" panose="020B0503020204020204" charset="-122"/>
                <a:ea typeface="微软雅黑" panose="020B0503020204020204" charset="-122"/>
              </a:rPr>
              <a:t> </a:t>
            </a:r>
            <a:r>
              <a:rPr lang="en-US" altLang="zh-CN" sz="2400" dirty="0">
                <a:solidFill>
                  <a:schemeClr val="tx1">
                    <a:lumMod val="75000"/>
                    <a:lumOff val="25000"/>
                  </a:schemeClr>
                </a:solidFill>
                <a:latin typeface="微软雅黑" panose="020B0503020204020204" charset="-122"/>
                <a:ea typeface="微软雅黑" panose="020B0503020204020204" charset="-122"/>
              </a:rPr>
              <a:t>   </a:t>
            </a:r>
            <a:r>
              <a:rPr lang="zh-CN" altLang="en-US" sz="2400" dirty="0">
                <a:solidFill>
                  <a:schemeClr val="tx1">
                    <a:lumMod val="75000"/>
                    <a:lumOff val="25000"/>
                  </a:schemeClr>
                </a:solidFill>
                <a:latin typeface="微软雅黑" panose="020B0503020204020204" charset="-122"/>
                <a:ea typeface="微软雅黑" panose="020B0503020204020204" charset="-122"/>
              </a:rPr>
              <a:t>政扶持资金时予以重点关注。</a:t>
            </a:r>
            <a:endParaRPr lang="zh-CN" altLang="en-US" sz="2400" dirty="0">
              <a:solidFill>
                <a:schemeClr val="tx1">
                  <a:lumMod val="75000"/>
                  <a:lumOff val="25000"/>
                </a:schemeClr>
              </a:solidFill>
              <a:latin typeface="微软雅黑" panose="020B0503020204020204" charset="-122"/>
              <a:ea typeface="微软雅黑" panose="020B0503020204020204" charset="-122"/>
            </a:endParaRPr>
          </a:p>
        </p:txBody>
      </p:sp>
      <p:sp>
        <p:nvSpPr>
          <p:cNvPr id="15" name="矩形: 圆角 14"/>
          <p:cNvSpPr/>
          <p:nvPr/>
        </p:nvSpPr>
        <p:spPr>
          <a:xfrm>
            <a:off x="4514851" y="1592278"/>
            <a:ext cx="7316470" cy="4650405"/>
          </a:xfrm>
          <a:prstGeom prst="roundRect">
            <a:avLst>
              <a:gd name="adj" fmla="val 4488"/>
            </a:avLst>
          </a:prstGeom>
          <a:noFill/>
          <a:ln>
            <a:solidFill>
              <a:schemeClr val="accent1"/>
            </a:solidFill>
          </a:ln>
          <a:effectLst>
            <a:outerShdw blurRad="190500" dist="50800" dir="5400000" sx="101000" sy="101000" algn="ctr" rotWithShape="0">
              <a:srgbClr val="2056FF">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4629150" y="1675399"/>
            <a:ext cx="1000274" cy="924923"/>
            <a:chOff x="1882367" y="1819725"/>
            <a:chExt cx="1130014" cy="1340028"/>
          </a:xfrm>
        </p:grpSpPr>
        <p:sp>
          <p:nvSpPr>
            <p:cNvPr id="21" name="图形 20"/>
            <p:cNvSpPr/>
            <p:nvPr/>
          </p:nvSpPr>
          <p:spPr>
            <a:xfrm rot="10800000">
              <a:off x="2693088" y="2060960"/>
              <a:ext cx="319293" cy="677814"/>
            </a:xfrm>
            <a:custGeom>
              <a:avLst/>
              <a:gdLst>
                <a:gd name="connsiteX0" fmla="*/ 5791 w 330041"/>
                <a:gd name="connsiteY0" fmla="*/ 0 h 700630"/>
                <a:gd name="connsiteX1" fmla="*/ 330041 w 330041"/>
                <a:gd name="connsiteY1" fmla="*/ 0 h 700630"/>
                <a:gd name="connsiteX2" fmla="*/ 330041 w 330041"/>
                <a:gd name="connsiteY2" fmla="*/ 364798 h 700630"/>
                <a:gd name="connsiteX3" fmla="*/ 104223 w 330041"/>
                <a:gd name="connsiteY3" fmla="*/ 700630 h 700630"/>
                <a:gd name="connsiteX4" fmla="*/ 11573 w 330041"/>
                <a:gd name="connsiteY4" fmla="*/ 619573 h 700630"/>
                <a:gd name="connsiteX5" fmla="*/ 173698 w 330041"/>
                <a:gd name="connsiteY5" fmla="*/ 347424 h 700630"/>
                <a:gd name="connsiteX6" fmla="*/ 0 w 330041"/>
                <a:gd name="connsiteY6" fmla="*/ 347424 h 700630"/>
                <a:gd name="connsiteX7" fmla="*/ 0 w 330041"/>
                <a:gd name="connsiteY7" fmla="*/ 0 h 700630"/>
                <a:gd name="connsiteX8" fmla="*/ 5791 w 330041"/>
                <a:gd name="connsiteY8" fmla="*/ 0 h 70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041" h="700630">
                  <a:moveTo>
                    <a:pt x="5791" y="0"/>
                  </a:moveTo>
                  <a:lnTo>
                    <a:pt x="330041" y="0"/>
                  </a:lnTo>
                  <a:lnTo>
                    <a:pt x="330041" y="364798"/>
                  </a:lnTo>
                  <a:cubicBezTo>
                    <a:pt x="312677" y="515341"/>
                    <a:pt x="237392" y="625354"/>
                    <a:pt x="104223" y="700630"/>
                  </a:cubicBezTo>
                  <a:lnTo>
                    <a:pt x="11573" y="619573"/>
                  </a:lnTo>
                  <a:cubicBezTo>
                    <a:pt x="121587" y="561661"/>
                    <a:pt x="173698" y="469011"/>
                    <a:pt x="173698" y="347424"/>
                  </a:cubicBezTo>
                  <a:lnTo>
                    <a:pt x="0" y="347424"/>
                  </a:lnTo>
                  <a:lnTo>
                    <a:pt x="0" y="0"/>
                  </a:lnTo>
                  <a:lnTo>
                    <a:pt x="5791" y="0"/>
                  </a:lnTo>
                  <a:close/>
                </a:path>
              </a:pathLst>
            </a:custGeom>
            <a:solidFill>
              <a:schemeClr val="accent1">
                <a:lumMod val="20000"/>
                <a:lumOff val="80000"/>
              </a:schemeClr>
            </a:solidFill>
            <a:ln w="1860" cap="flat">
              <a:noFill/>
              <a:prstDash val="solid"/>
              <a:miter/>
            </a:ln>
          </p:spPr>
          <p:txBody>
            <a:bodyPr rtlCol="0" anchor="ctr"/>
            <a:lstStyle/>
            <a:p>
              <a:endParaRPr lang="zh-CN" altLang="en-US"/>
            </a:p>
          </p:txBody>
        </p:sp>
        <p:sp>
          <p:nvSpPr>
            <p:cNvPr id="22" name="图形 20"/>
            <p:cNvSpPr/>
            <p:nvPr/>
          </p:nvSpPr>
          <p:spPr>
            <a:xfrm rot="10800000">
              <a:off x="1882367" y="1819725"/>
              <a:ext cx="631236" cy="1340028"/>
            </a:xfrm>
            <a:custGeom>
              <a:avLst/>
              <a:gdLst>
                <a:gd name="connsiteX0" fmla="*/ 5791 w 330041"/>
                <a:gd name="connsiteY0" fmla="*/ 0 h 700630"/>
                <a:gd name="connsiteX1" fmla="*/ 330041 w 330041"/>
                <a:gd name="connsiteY1" fmla="*/ 0 h 700630"/>
                <a:gd name="connsiteX2" fmla="*/ 330041 w 330041"/>
                <a:gd name="connsiteY2" fmla="*/ 364798 h 700630"/>
                <a:gd name="connsiteX3" fmla="*/ 104223 w 330041"/>
                <a:gd name="connsiteY3" fmla="*/ 700630 h 700630"/>
                <a:gd name="connsiteX4" fmla="*/ 11573 w 330041"/>
                <a:gd name="connsiteY4" fmla="*/ 619573 h 700630"/>
                <a:gd name="connsiteX5" fmla="*/ 173698 w 330041"/>
                <a:gd name="connsiteY5" fmla="*/ 347424 h 700630"/>
                <a:gd name="connsiteX6" fmla="*/ 0 w 330041"/>
                <a:gd name="connsiteY6" fmla="*/ 347424 h 700630"/>
                <a:gd name="connsiteX7" fmla="*/ 0 w 330041"/>
                <a:gd name="connsiteY7" fmla="*/ 0 h 700630"/>
                <a:gd name="connsiteX8" fmla="*/ 5791 w 330041"/>
                <a:gd name="connsiteY8" fmla="*/ 0 h 70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041" h="700630">
                  <a:moveTo>
                    <a:pt x="5791" y="0"/>
                  </a:moveTo>
                  <a:lnTo>
                    <a:pt x="330041" y="0"/>
                  </a:lnTo>
                  <a:lnTo>
                    <a:pt x="330041" y="364798"/>
                  </a:lnTo>
                  <a:cubicBezTo>
                    <a:pt x="312677" y="515341"/>
                    <a:pt x="237392" y="625354"/>
                    <a:pt x="104223" y="700630"/>
                  </a:cubicBezTo>
                  <a:lnTo>
                    <a:pt x="11573" y="619573"/>
                  </a:lnTo>
                  <a:cubicBezTo>
                    <a:pt x="121587" y="561661"/>
                    <a:pt x="173698" y="469011"/>
                    <a:pt x="173698" y="347424"/>
                  </a:cubicBezTo>
                  <a:lnTo>
                    <a:pt x="0" y="347424"/>
                  </a:lnTo>
                  <a:lnTo>
                    <a:pt x="0" y="0"/>
                  </a:lnTo>
                  <a:lnTo>
                    <a:pt x="5791" y="0"/>
                  </a:lnTo>
                  <a:close/>
                </a:path>
              </a:pathLst>
            </a:custGeom>
            <a:solidFill>
              <a:schemeClr val="accent1">
                <a:lumMod val="20000"/>
                <a:lumOff val="80000"/>
              </a:schemeClr>
            </a:solidFill>
            <a:ln w="1860" cap="flat">
              <a:noFill/>
              <a:prstDash val="solid"/>
              <a:miter/>
            </a:ln>
          </p:spPr>
          <p:txBody>
            <a:bodyPr rtlCol="0" anchor="ctr"/>
            <a:lstStyle/>
            <a:p>
              <a:endParaRPr lang="zh-CN" altLang="en-US"/>
            </a:p>
          </p:txBody>
        </p:sp>
      </p:gr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34417" y="2075828"/>
            <a:ext cx="3531870" cy="3531870"/>
          </a:xfrm>
          <a:prstGeom prst="rect">
            <a:avLst/>
          </a:prstGeom>
        </p:spPr>
      </p:pic>
      <p:grpSp>
        <p:nvGrpSpPr>
          <p:cNvPr id="17" name="组合 16"/>
          <p:cNvGrpSpPr/>
          <p:nvPr/>
        </p:nvGrpSpPr>
        <p:grpSpPr>
          <a:xfrm>
            <a:off x="4940300" y="-48260"/>
            <a:ext cx="2311400" cy="654050"/>
            <a:chOff x="8100" y="-255"/>
            <a:chExt cx="4470" cy="1030"/>
          </a:xfrm>
        </p:grpSpPr>
        <p:sp>
          <p:nvSpPr>
            <p:cNvPr id="19" name="矩形 18"/>
            <p:cNvSpPr/>
            <p:nvPr/>
          </p:nvSpPr>
          <p:spPr>
            <a:xfrm>
              <a:off x="8100" y="-255"/>
              <a:ext cx="4470" cy="68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8100" y="605"/>
              <a:ext cx="4470" cy="17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3872864" y="697675"/>
            <a:ext cx="4185285" cy="521970"/>
          </a:xfrm>
          <a:prstGeom prst="rect">
            <a:avLst/>
          </a:prstGeom>
          <a:noFill/>
        </p:spPr>
        <p:txBody>
          <a:bodyPr wrap="square" rtlCol="0">
            <a:spAutoFit/>
          </a:bodyPr>
          <a:p>
            <a:pPr algn="dist"/>
            <a:r>
              <a:rPr lang="zh-CN" altLang="en-US" sz="2800" b="1" dirty="0">
                <a:solidFill>
                  <a:srgbClr val="2E73B6"/>
                </a:solidFill>
                <a:latin typeface="方正书宋简体" panose="02000000000000000000" charset="-122"/>
                <a:ea typeface="方正书宋简体" panose="02000000000000000000" charset="-122"/>
                <a:sym typeface="+mn-ea"/>
              </a:rPr>
              <a:t>（二）促进产业项目发展</a:t>
            </a:r>
            <a:endParaRPr lang="zh-CN" altLang="en-US" sz="2800" b="1" dirty="0">
              <a:solidFill>
                <a:srgbClr val="2E73B6"/>
              </a:solidFill>
              <a:latin typeface="方正书宋简体" panose="02000000000000000000" charset="-122"/>
              <a:ea typeface="方正书宋简体" panose="02000000000000000000" charset="-122"/>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940300" y="-48260"/>
            <a:ext cx="2311400" cy="654050"/>
            <a:chOff x="8100" y="-255"/>
            <a:chExt cx="4470" cy="1030"/>
          </a:xfrm>
        </p:grpSpPr>
        <p:sp>
          <p:nvSpPr>
            <p:cNvPr id="5" name="矩形 4"/>
            <p:cNvSpPr/>
            <p:nvPr/>
          </p:nvSpPr>
          <p:spPr>
            <a:xfrm>
              <a:off x="8100" y="-255"/>
              <a:ext cx="4470" cy="68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100" y="605"/>
              <a:ext cx="4470" cy="17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16"/>
          <p:cNvSpPr txBox="1"/>
          <p:nvPr/>
        </p:nvSpPr>
        <p:spPr>
          <a:xfrm>
            <a:off x="823592" y="3797748"/>
            <a:ext cx="4101757" cy="1884618"/>
          </a:xfrm>
          <a:prstGeom prst="rect">
            <a:avLst/>
          </a:prstGeom>
          <a:noFill/>
        </p:spPr>
        <p:txBody>
          <a:bodyPr wrap="square" rtlCol="0" anchor="t">
            <a:spAutoFit/>
          </a:bodyPr>
          <a:lstStyle/>
          <a:p>
            <a:pPr algn="just">
              <a:lnSpc>
                <a:spcPct val="150000"/>
              </a:lnSpc>
            </a:pPr>
            <a:r>
              <a:rPr lang="zh-CN" altLang="en-US" sz="2000" dirty="0">
                <a:solidFill>
                  <a:schemeClr val="tx1">
                    <a:lumMod val="75000"/>
                    <a:lumOff val="25000"/>
                  </a:schemeClr>
                </a:solidFill>
                <a:latin typeface="微软雅黑" panose="020B0503020204020204" charset="-122"/>
                <a:ea typeface="微软雅黑" panose="020B0503020204020204" charset="-122"/>
              </a:rPr>
              <a:t>对经立项进行新建或改建的影视基地建设项目，经认定，给予</a:t>
            </a:r>
            <a:r>
              <a:rPr lang="zh-CN" altLang="en-US" sz="2000" dirty="0">
                <a:solidFill>
                  <a:schemeClr val="accent2">
                    <a:lumMod val="75000"/>
                  </a:schemeClr>
                </a:solidFill>
                <a:latin typeface="微软雅黑" panose="020B0503020204020204" charset="-122"/>
                <a:ea typeface="微软雅黑" panose="020B0503020204020204" charset="-122"/>
              </a:rPr>
              <a:t>固定资产投资总额</a:t>
            </a:r>
            <a:r>
              <a:rPr lang="en-US" altLang="zh-CN" sz="2000" dirty="0">
                <a:solidFill>
                  <a:schemeClr val="accent2">
                    <a:lumMod val="75000"/>
                  </a:schemeClr>
                </a:solidFill>
                <a:latin typeface="微软雅黑" panose="020B0503020204020204" charset="-122"/>
                <a:ea typeface="微软雅黑" panose="020B0503020204020204" charset="-122"/>
              </a:rPr>
              <a:t>10</a:t>
            </a:r>
            <a:r>
              <a:rPr lang="zh-CN" altLang="en-US" sz="2000" dirty="0">
                <a:solidFill>
                  <a:schemeClr val="accent2">
                    <a:lumMod val="75000"/>
                  </a:schemeClr>
                </a:solidFill>
                <a:latin typeface="微软雅黑" panose="020B0503020204020204" charset="-122"/>
                <a:ea typeface="微软雅黑" panose="020B0503020204020204" charset="-122"/>
              </a:rPr>
              <a:t>％</a:t>
            </a:r>
            <a:r>
              <a:rPr lang="zh-CN" altLang="en-US" sz="2000" dirty="0">
                <a:solidFill>
                  <a:schemeClr val="tx1">
                    <a:lumMod val="75000"/>
                    <a:lumOff val="25000"/>
                  </a:schemeClr>
                </a:solidFill>
                <a:latin typeface="微软雅黑" panose="020B0503020204020204" charset="-122"/>
                <a:ea typeface="微软雅黑" panose="020B0503020204020204" charset="-122"/>
              </a:rPr>
              <a:t>的资金扶持，最高不超过</a:t>
            </a:r>
            <a:r>
              <a:rPr lang="en-US" altLang="zh-CN" sz="2000" b="1" dirty="0">
                <a:solidFill>
                  <a:schemeClr val="accent2">
                    <a:lumMod val="75000"/>
                  </a:schemeClr>
                </a:solidFill>
                <a:latin typeface="微软雅黑" panose="020B0503020204020204" charset="-122"/>
                <a:ea typeface="微软雅黑" panose="020B0503020204020204" charset="-122"/>
              </a:rPr>
              <a:t>300</a:t>
            </a:r>
            <a:r>
              <a:rPr lang="zh-CN" altLang="en-US" sz="2000" dirty="0">
                <a:solidFill>
                  <a:schemeClr val="accent2">
                    <a:lumMod val="75000"/>
                  </a:schemeClr>
                </a:solidFill>
                <a:latin typeface="微软雅黑" panose="020B0503020204020204" charset="-122"/>
                <a:ea typeface="微软雅黑" panose="020B0503020204020204" charset="-122"/>
              </a:rPr>
              <a:t>万元</a:t>
            </a:r>
            <a:r>
              <a:rPr lang="zh-CN" altLang="en-US" sz="2000" dirty="0">
                <a:solidFill>
                  <a:schemeClr val="tx1">
                    <a:lumMod val="75000"/>
                    <a:lumOff val="25000"/>
                  </a:schemeClr>
                </a:solidFill>
                <a:latin typeface="微软雅黑" panose="020B0503020204020204" charset="-122"/>
                <a:ea typeface="微软雅黑" panose="020B0503020204020204" charset="-122"/>
              </a:rPr>
              <a:t>。</a:t>
            </a:r>
            <a:endParaRPr lang="zh-CN" altLang="en-US" sz="2000"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33" name="文本框 32"/>
          <p:cNvSpPr txBox="1"/>
          <p:nvPr/>
        </p:nvSpPr>
        <p:spPr>
          <a:xfrm>
            <a:off x="7364728" y="2808868"/>
            <a:ext cx="3671231" cy="461665"/>
          </a:xfrm>
          <a:prstGeom prst="rect">
            <a:avLst/>
          </a:prstGeom>
          <a:noFill/>
        </p:spPr>
        <p:txBody>
          <a:bodyPr wrap="square" rtlCol="0" anchor="t">
            <a:spAutoFit/>
          </a:bodyPr>
          <a:lstStyle/>
          <a:p>
            <a:pPr algn="dist"/>
            <a:r>
              <a:rPr lang="en-US" altLang="zh-CN" sz="2400" b="1" dirty="0">
                <a:solidFill>
                  <a:schemeClr val="tx1">
                    <a:lumMod val="75000"/>
                    <a:lumOff val="25000"/>
                  </a:schemeClr>
                </a:solidFill>
                <a:latin typeface="微软雅黑" panose="020B0503020204020204" charset="-122"/>
                <a:ea typeface="微软雅黑" panose="020B0503020204020204" charset="-122"/>
              </a:rPr>
              <a:t>9. </a:t>
            </a:r>
            <a:r>
              <a:rPr lang="zh-CN" altLang="en-US" sz="2400" b="1" dirty="0">
                <a:solidFill>
                  <a:schemeClr val="tx1">
                    <a:lumMod val="75000"/>
                    <a:lumOff val="25000"/>
                  </a:schemeClr>
                </a:solidFill>
                <a:latin typeface="微软雅黑" panose="020B0503020204020204" charset="-122"/>
                <a:ea typeface="微软雅黑" panose="020B0503020204020204" charset="-122"/>
              </a:rPr>
              <a:t>支持优秀电竞企业落户。</a:t>
            </a:r>
            <a:endParaRPr lang="zh-CN" altLang="en-US" sz="24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8" name="文本框 17"/>
          <p:cNvSpPr txBox="1"/>
          <p:nvPr/>
        </p:nvSpPr>
        <p:spPr>
          <a:xfrm>
            <a:off x="7079318" y="3797748"/>
            <a:ext cx="4484370" cy="1884618"/>
          </a:xfrm>
          <a:prstGeom prst="rect">
            <a:avLst/>
          </a:prstGeom>
          <a:noFill/>
        </p:spPr>
        <p:txBody>
          <a:bodyPr wrap="square" rtlCol="0" anchor="t">
            <a:spAutoFit/>
          </a:bodyPr>
          <a:lstStyle/>
          <a:p>
            <a:pPr algn="just">
              <a:lnSpc>
                <a:spcPct val="150000"/>
              </a:lnSpc>
            </a:pPr>
            <a:r>
              <a:rPr lang="zh-CN" altLang="en-US" sz="2000" dirty="0">
                <a:solidFill>
                  <a:schemeClr val="tx1">
                    <a:lumMod val="75000"/>
                    <a:lumOff val="25000"/>
                  </a:schemeClr>
                </a:solidFill>
                <a:latin typeface="微软雅黑" panose="020B0503020204020204" charset="-122"/>
                <a:ea typeface="微软雅黑" panose="020B0503020204020204" charset="-122"/>
              </a:rPr>
              <a:t>鼓励支持园区新引进电竞领军企业、电竞直播平台、游戏运营平台、赛事综合服务平台等，经认定，给予最高不超过</a:t>
            </a:r>
            <a:r>
              <a:rPr lang="en-US" altLang="zh-CN" sz="2000" b="1" dirty="0">
                <a:solidFill>
                  <a:schemeClr val="accent2">
                    <a:lumMod val="75000"/>
                  </a:schemeClr>
                </a:solidFill>
                <a:latin typeface="微软雅黑" panose="020B0503020204020204" charset="-122"/>
                <a:ea typeface="微软雅黑" panose="020B0503020204020204" charset="-122"/>
              </a:rPr>
              <a:t>300</a:t>
            </a:r>
            <a:r>
              <a:rPr lang="zh-CN" altLang="en-US" sz="2000" dirty="0">
                <a:solidFill>
                  <a:schemeClr val="accent2">
                    <a:lumMod val="75000"/>
                  </a:schemeClr>
                </a:solidFill>
                <a:latin typeface="微软雅黑" panose="020B0503020204020204" charset="-122"/>
                <a:ea typeface="微软雅黑" panose="020B0503020204020204" charset="-122"/>
              </a:rPr>
              <a:t>万元</a:t>
            </a:r>
            <a:r>
              <a:rPr lang="zh-CN" altLang="en-US" sz="2000" dirty="0">
                <a:solidFill>
                  <a:schemeClr val="tx1">
                    <a:lumMod val="75000"/>
                    <a:lumOff val="25000"/>
                  </a:schemeClr>
                </a:solidFill>
                <a:latin typeface="微软雅黑" panose="020B0503020204020204" charset="-122"/>
                <a:ea typeface="微软雅黑" panose="020B0503020204020204" charset="-122"/>
              </a:rPr>
              <a:t>的一次性扶持。</a:t>
            </a:r>
            <a:endParaRPr lang="zh-CN" altLang="en-US" sz="2000"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45" name="圆角矩形 44"/>
          <p:cNvSpPr/>
          <p:nvPr/>
        </p:nvSpPr>
        <p:spPr>
          <a:xfrm>
            <a:off x="2087668" y="3519805"/>
            <a:ext cx="1440011" cy="72001"/>
          </a:xfrm>
          <a:prstGeom prst="roundRect">
            <a:avLst/>
          </a:prstGeom>
          <a:solidFill>
            <a:srgbClr val="2E73B6">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6" name="圆角矩形 45"/>
          <p:cNvSpPr/>
          <p:nvPr/>
        </p:nvSpPr>
        <p:spPr>
          <a:xfrm>
            <a:off x="8601498" y="3519805"/>
            <a:ext cx="1440011" cy="72001"/>
          </a:xfrm>
          <a:prstGeom prst="roundRect">
            <a:avLst/>
          </a:prstGeom>
          <a:solidFill>
            <a:srgbClr val="2E73B6">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nvGrpSpPr>
          <p:cNvPr id="49" name="组合 48"/>
          <p:cNvGrpSpPr/>
          <p:nvPr/>
        </p:nvGrpSpPr>
        <p:grpSpPr>
          <a:xfrm>
            <a:off x="2357670" y="1654810"/>
            <a:ext cx="900007" cy="900007"/>
            <a:chOff x="5965" y="3811"/>
            <a:chExt cx="1928" cy="1928"/>
          </a:xfrm>
        </p:grpSpPr>
        <p:sp>
          <p:nvSpPr>
            <p:cNvPr id="50" name="椭圆 49"/>
            <p:cNvSpPr/>
            <p:nvPr/>
          </p:nvSpPr>
          <p:spPr>
            <a:xfrm>
              <a:off x="5965" y="3811"/>
              <a:ext cx="1928" cy="1928"/>
            </a:xfrm>
            <a:prstGeom prst="ellipse">
              <a:avLst/>
            </a:prstGeom>
            <a:solidFill>
              <a:srgbClr val="2E73B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6078" y="3924"/>
              <a:ext cx="1701" cy="1701"/>
            </a:xfrm>
            <a:prstGeom prst="ellipse">
              <a:avLst/>
            </a:prstGeom>
            <a:solidFill>
              <a:srgbClr val="2E73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5" name="组合 54"/>
          <p:cNvGrpSpPr/>
          <p:nvPr/>
        </p:nvGrpSpPr>
        <p:grpSpPr>
          <a:xfrm>
            <a:off x="8871500" y="1654810"/>
            <a:ext cx="900007" cy="900007"/>
            <a:chOff x="10546" y="3810"/>
            <a:chExt cx="1928" cy="1928"/>
          </a:xfrm>
        </p:grpSpPr>
        <p:sp>
          <p:nvSpPr>
            <p:cNvPr id="56" name="椭圆 55"/>
            <p:cNvSpPr/>
            <p:nvPr/>
          </p:nvSpPr>
          <p:spPr>
            <a:xfrm>
              <a:off x="10546" y="3810"/>
              <a:ext cx="1928" cy="1928"/>
            </a:xfrm>
            <a:prstGeom prst="ellipse">
              <a:avLst/>
            </a:prstGeom>
            <a:solidFill>
              <a:srgbClr val="2E73B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10660" y="3924"/>
              <a:ext cx="1701" cy="1701"/>
            </a:xfrm>
            <a:prstGeom prst="ellipse">
              <a:avLst/>
            </a:prstGeom>
            <a:solidFill>
              <a:srgbClr val="2E73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60" name="直接连接符 59"/>
          <p:cNvCxnSpPr/>
          <p:nvPr/>
        </p:nvCxnSpPr>
        <p:spPr>
          <a:xfrm>
            <a:off x="6096000" y="1654810"/>
            <a:ext cx="0" cy="4716035"/>
          </a:xfrm>
          <a:prstGeom prst="line">
            <a:avLst/>
          </a:prstGeom>
          <a:ln>
            <a:solidFill>
              <a:srgbClr val="2E73B6">
                <a:alpha val="70000"/>
              </a:srgbClr>
            </a:solidFill>
            <a:prstDash val="dash"/>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913086" y="2806478"/>
            <a:ext cx="3788706" cy="461665"/>
          </a:xfrm>
          <a:prstGeom prst="rect">
            <a:avLst/>
          </a:prstGeom>
          <a:noFill/>
        </p:spPr>
        <p:txBody>
          <a:bodyPr wrap="square">
            <a:spAutoFit/>
          </a:bodyPr>
          <a:lstStyle/>
          <a:p>
            <a:r>
              <a:rPr lang="en-US" altLang="zh-CN" sz="2400" b="1" dirty="0">
                <a:solidFill>
                  <a:schemeClr val="tx1">
                    <a:lumMod val="75000"/>
                    <a:lumOff val="25000"/>
                  </a:schemeClr>
                </a:solidFill>
                <a:latin typeface="微软雅黑" panose="020B0503020204020204" charset="-122"/>
                <a:ea typeface="微软雅黑" panose="020B0503020204020204" charset="-122"/>
              </a:rPr>
              <a:t>8.  </a:t>
            </a:r>
            <a:r>
              <a:rPr lang="zh-CN" altLang="en-US" sz="2400" b="1" dirty="0">
                <a:solidFill>
                  <a:schemeClr val="tx1">
                    <a:lumMod val="75000"/>
                    <a:lumOff val="25000"/>
                  </a:schemeClr>
                </a:solidFill>
                <a:latin typeface="微软雅黑" panose="020B0503020204020204" charset="-122"/>
                <a:ea typeface="微软雅黑" panose="020B0503020204020204" charset="-122"/>
              </a:rPr>
              <a:t>支持崇明影视基地建设。</a:t>
            </a:r>
            <a:endParaRPr lang="zh-CN" altLang="en-US" sz="2400" b="1" dirty="0">
              <a:solidFill>
                <a:schemeClr val="tx1">
                  <a:lumMod val="75000"/>
                  <a:lumOff val="25000"/>
                </a:schemeClr>
              </a:solidFill>
              <a:latin typeface="微软雅黑" panose="020B0503020204020204" charset="-122"/>
              <a:ea typeface="微软雅黑" panose="020B0503020204020204" charset="-122"/>
            </a:endParaRPr>
          </a:p>
        </p:txBody>
      </p:sp>
      <p:pic>
        <p:nvPicPr>
          <p:cNvPr id="31" name="图形 30" descr="学校 纯色填充"/>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529787" y="1793125"/>
            <a:ext cx="555304" cy="555304"/>
          </a:xfrm>
          <a:prstGeom prst="rect">
            <a:avLst/>
          </a:prstGeom>
        </p:spPr>
      </p:pic>
      <p:pic>
        <p:nvPicPr>
          <p:cNvPr id="32" name="图形 31" descr="奖杯"/>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43851" y="1822513"/>
            <a:ext cx="555304" cy="555304"/>
          </a:xfrm>
          <a:prstGeom prst="rect">
            <a:avLst/>
          </a:prstGeom>
        </p:spPr>
      </p:pic>
      <p:sp>
        <p:nvSpPr>
          <p:cNvPr id="2" name="文本框 1"/>
          <p:cNvSpPr txBox="1"/>
          <p:nvPr/>
        </p:nvSpPr>
        <p:spPr>
          <a:xfrm>
            <a:off x="3872864" y="697675"/>
            <a:ext cx="4185285" cy="521970"/>
          </a:xfrm>
          <a:prstGeom prst="rect">
            <a:avLst/>
          </a:prstGeom>
          <a:noFill/>
        </p:spPr>
        <p:txBody>
          <a:bodyPr wrap="square" rtlCol="0">
            <a:spAutoFit/>
          </a:bodyPr>
          <a:p>
            <a:pPr algn="dist"/>
            <a:r>
              <a:rPr lang="zh-CN" altLang="en-US" sz="2800" b="1" dirty="0">
                <a:solidFill>
                  <a:srgbClr val="2E73B6"/>
                </a:solidFill>
                <a:latin typeface="方正书宋简体" panose="02000000000000000000" charset="-122"/>
                <a:ea typeface="方正书宋简体" panose="02000000000000000000" charset="-122"/>
                <a:sym typeface="+mn-ea"/>
              </a:rPr>
              <a:t>（三）支持文创市场建设</a:t>
            </a:r>
            <a:endParaRPr lang="zh-CN" altLang="en-US" sz="2800" b="1" dirty="0">
              <a:solidFill>
                <a:srgbClr val="2E73B6"/>
              </a:solidFill>
              <a:latin typeface="方正书宋简体" panose="02000000000000000000" charset="-122"/>
              <a:ea typeface="方正书宋简体" panose="02000000000000000000" charset="-122"/>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 name="图片 3" descr="微信图片_20190212151003"/>
          <p:cNvPicPr>
            <a:picLocks noChangeAspect="1"/>
          </p:cNvPicPr>
          <p:nvPr/>
        </p:nvPicPr>
        <p:blipFill>
          <a:blip r:embed="rId1"/>
          <a:srcRect t="31547"/>
          <a:stretch>
            <a:fillRect/>
          </a:stretch>
        </p:blipFill>
        <p:spPr>
          <a:xfrm>
            <a:off x="-163830" y="-67945"/>
            <a:ext cx="5180213" cy="7092052"/>
          </a:xfrm>
          <a:prstGeom prst="rect">
            <a:avLst/>
          </a:prstGeom>
          <a:effectLst>
            <a:outerShdw blurRad="127000" dist="38100" algn="l" rotWithShape="0">
              <a:prstClr val="black">
                <a:alpha val="20000"/>
              </a:prstClr>
            </a:outerShdw>
          </a:effectLst>
        </p:spPr>
      </p:pic>
      <p:cxnSp>
        <p:nvCxnSpPr>
          <p:cNvPr id="5" name="直接连接符 4"/>
          <p:cNvCxnSpPr/>
          <p:nvPr/>
        </p:nvCxnSpPr>
        <p:spPr>
          <a:xfrm>
            <a:off x="4808855" y="-99060"/>
            <a:ext cx="0" cy="705612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6304280" y="1169035"/>
            <a:ext cx="4274820" cy="645160"/>
            <a:chOff x="10067" y="1871"/>
            <a:chExt cx="6732" cy="1016"/>
          </a:xfrm>
        </p:grpSpPr>
        <p:sp>
          <p:nvSpPr>
            <p:cNvPr id="11" name="文本框 10"/>
            <p:cNvSpPr txBox="1"/>
            <p:nvPr/>
          </p:nvSpPr>
          <p:spPr>
            <a:xfrm>
              <a:off x="10067" y="1871"/>
              <a:ext cx="2026" cy="1016"/>
            </a:xfrm>
            <a:prstGeom prst="rect">
              <a:avLst/>
            </a:prstGeom>
            <a:noFill/>
          </p:spPr>
          <p:txBody>
            <a:bodyPr wrap="square" rtlCol="0">
              <a:spAutoFit/>
            </a:bodyPr>
            <a:lstStyle/>
            <a:p>
              <a:pPr algn="r"/>
              <a:r>
                <a:rPr lang="zh-CN" altLang="en-US" sz="3600" b="1" dirty="0">
                  <a:solidFill>
                    <a:schemeClr val="bg1"/>
                  </a:solidFill>
                  <a:latin typeface="方正书宋简体" panose="02000000000000000000" charset="-122"/>
                  <a:ea typeface="方正书宋简体" panose="02000000000000000000" charset="-122"/>
                </a:rPr>
                <a:t>一、</a:t>
              </a:r>
              <a:endParaRPr lang="zh-CN" altLang="zh-CN" sz="3600" b="1" dirty="0">
                <a:solidFill>
                  <a:schemeClr val="bg1"/>
                </a:solidFill>
                <a:latin typeface="方正书宋简体" panose="02000000000000000000" charset="-122"/>
                <a:ea typeface="方正书宋简体" panose="02000000000000000000" charset="-122"/>
              </a:endParaRPr>
            </a:p>
          </p:txBody>
        </p:sp>
        <p:sp>
          <p:nvSpPr>
            <p:cNvPr id="151" name="文本框 150"/>
            <p:cNvSpPr txBox="1"/>
            <p:nvPr/>
          </p:nvSpPr>
          <p:spPr>
            <a:xfrm>
              <a:off x="12093" y="1939"/>
              <a:ext cx="4706" cy="921"/>
            </a:xfrm>
            <a:prstGeom prst="rect">
              <a:avLst/>
            </a:prstGeom>
            <a:noFill/>
          </p:spPr>
          <p:txBody>
            <a:bodyPr wrap="square" rtlCol="0">
              <a:spAutoFit/>
            </a:bodyPr>
            <a:lstStyle/>
            <a:p>
              <a:pPr algn="l"/>
              <a:r>
                <a:rPr lang="zh-CN" altLang="en-US" sz="3200" dirty="0">
                  <a:solidFill>
                    <a:schemeClr val="bg1"/>
                  </a:solidFill>
                  <a:latin typeface="微软雅黑" panose="020B0503020204020204" charset="-122"/>
                  <a:ea typeface="微软雅黑" panose="020B0503020204020204" charset="-122"/>
                </a:rPr>
                <a:t>制定背景</a:t>
              </a:r>
              <a:endParaRPr lang="zh-CN" altLang="en-US" sz="3200" dirty="0">
                <a:solidFill>
                  <a:schemeClr val="bg1"/>
                </a:solidFill>
                <a:latin typeface="微软雅黑" panose="020B0503020204020204" charset="-122"/>
                <a:ea typeface="微软雅黑" panose="020B0503020204020204" charset="-122"/>
              </a:endParaRPr>
            </a:p>
          </p:txBody>
        </p:sp>
        <p:cxnSp>
          <p:nvCxnSpPr>
            <p:cNvPr id="6" name="直接连接符 5"/>
            <p:cNvCxnSpPr/>
            <p:nvPr/>
          </p:nvCxnSpPr>
          <p:spPr>
            <a:xfrm flipV="1">
              <a:off x="10067" y="2887"/>
              <a:ext cx="645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6304280" y="2316480"/>
            <a:ext cx="4274820" cy="645160"/>
            <a:chOff x="10067" y="1871"/>
            <a:chExt cx="6732" cy="1016"/>
          </a:xfrm>
        </p:grpSpPr>
        <p:sp>
          <p:nvSpPr>
            <p:cNvPr id="9" name="文本框 8"/>
            <p:cNvSpPr txBox="1"/>
            <p:nvPr/>
          </p:nvSpPr>
          <p:spPr>
            <a:xfrm>
              <a:off x="10067" y="1871"/>
              <a:ext cx="2026" cy="1016"/>
            </a:xfrm>
            <a:prstGeom prst="rect">
              <a:avLst/>
            </a:prstGeom>
            <a:noFill/>
          </p:spPr>
          <p:txBody>
            <a:bodyPr wrap="square" rtlCol="0">
              <a:spAutoFit/>
            </a:bodyPr>
            <a:lstStyle/>
            <a:p>
              <a:pPr algn="r"/>
              <a:r>
                <a:rPr lang="zh-CN" altLang="en-US" sz="3600" b="1" dirty="0">
                  <a:solidFill>
                    <a:schemeClr val="bg1"/>
                  </a:solidFill>
                  <a:latin typeface="方正书宋简体" panose="02000000000000000000" charset="-122"/>
                  <a:ea typeface="方正书宋简体" panose="02000000000000000000" charset="-122"/>
                </a:rPr>
                <a:t>二、</a:t>
              </a:r>
              <a:endParaRPr lang="zh-CN" altLang="en-US" sz="3600" b="1" dirty="0">
                <a:solidFill>
                  <a:schemeClr val="bg1"/>
                </a:solidFill>
                <a:latin typeface="方正书宋简体" panose="02000000000000000000" charset="-122"/>
                <a:ea typeface="方正书宋简体" panose="02000000000000000000" charset="-122"/>
              </a:endParaRPr>
            </a:p>
          </p:txBody>
        </p:sp>
        <p:sp>
          <p:nvSpPr>
            <p:cNvPr id="10" name="文本框 9"/>
            <p:cNvSpPr txBox="1"/>
            <p:nvPr/>
          </p:nvSpPr>
          <p:spPr>
            <a:xfrm>
              <a:off x="12093" y="1919"/>
              <a:ext cx="4706" cy="921"/>
            </a:xfrm>
            <a:prstGeom prst="rect">
              <a:avLst/>
            </a:prstGeom>
            <a:noFill/>
          </p:spPr>
          <p:txBody>
            <a:bodyPr wrap="square" rtlCol="0">
              <a:spAutoFit/>
            </a:bodyPr>
            <a:lstStyle/>
            <a:p>
              <a:pPr algn="l"/>
              <a:r>
                <a:rPr lang="zh-CN" altLang="en-US" sz="3200" dirty="0">
                  <a:solidFill>
                    <a:schemeClr val="bg1"/>
                  </a:solidFill>
                  <a:latin typeface="微软雅黑" panose="020B0503020204020204" charset="-122"/>
                  <a:ea typeface="微软雅黑" panose="020B0503020204020204" charset="-122"/>
                  <a:sym typeface="+mn-ea"/>
                </a:rPr>
                <a:t>制定过程</a:t>
              </a:r>
              <a:endParaRPr lang="zh-CN" altLang="en-US" sz="3200" dirty="0">
                <a:solidFill>
                  <a:schemeClr val="bg1"/>
                </a:solidFill>
                <a:latin typeface="微软雅黑" panose="020B0503020204020204" charset="-122"/>
                <a:ea typeface="微软雅黑" panose="020B0503020204020204" charset="-122"/>
                <a:sym typeface="+mn-ea"/>
              </a:endParaRPr>
            </a:p>
          </p:txBody>
        </p:sp>
        <p:cxnSp>
          <p:nvCxnSpPr>
            <p:cNvPr id="14" name="直接连接符 13"/>
            <p:cNvCxnSpPr/>
            <p:nvPr/>
          </p:nvCxnSpPr>
          <p:spPr>
            <a:xfrm flipV="1">
              <a:off x="10067" y="2887"/>
              <a:ext cx="645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6304280" y="3463925"/>
            <a:ext cx="4274820" cy="645160"/>
            <a:chOff x="10067" y="1871"/>
            <a:chExt cx="6732" cy="1016"/>
          </a:xfrm>
        </p:grpSpPr>
        <p:sp>
          <p:nvSpPr>
            <p:cNvPr id="16" name="文本框 15"/>
            <p:cNvSpPr txBox="1"/>
            <p:nvPr/>
          </p:nvSpPr>
          <p:spPr>
            <a:xfrm>
              <a:off x="10067" y="1871"/>
              <a:ext cx="2026" cy="1016"/>
            </a:xfrm>
            <a:prstGeom prst="rect">
              <a:avLst/>
            </a:prstGeom>
            <a:noFill/>
          </p:spPr>
          <p:txBody>
            <a:bodyPr wrap="square" rtlCol="0">
              <a:spAutoFit/>
            </a:bodyPr>
            <a:lstStyle/>
            <a:p>
              <a:pPr algn="r"/>
              <a:r>
                <a:rPr lang="zh-CN" altLang="en-US" sz="3600" b="1" dirty="0">
                  <a:solidFill>
                    <a:schemeClr val="bg1"/>
                  </a:solidFill>
                  <a:latin typeface="方正书宋简体" panose="02000000000000000000" charset="-122"/>
                  <a:ea typeface="方正书宋简体" panose="02000000000000000000" charset="-122"/>
                </a:rPr>
                <a:t>三、</a:t>
              </a:r>
              <a:endParaRPr lang="zh-CN" altLang="en-US" sz="3600" b="1" dirty="0">
                <a:solidFill>
                  <a:schemeClr val="bg1"/>
                </a:solidFill>
                <a:latin typeface="方正书宋简体" panose="02000000000000000000" charset="-122"/>
                <a:ea typeface="方正书宋简体" panose="02000000000000000000" charset="-122"/>
              </a:endParaRPr>
            </a:p>
          </p:txBody>
        </p:sp>
        <p:sp>
          <p:nvSpPr>
            <p:cNvPr id="17" name="文本框 16"/>
            <p:cNvSpPr txBox="1"/>
            <p:nvPr/>
          </p:nvSpPr>
          <p:spPr>
            <a:xfrm>
              <a:off x="12093" y="1893"/>
              <a:ext cx="4706" cy="921"/>
            </a:xfrm>
            <a:prstGeom prst="rect">
              <a:avLst/>
            </a:prstGeom>
            <a:noFill/>
          </p:spPr>
          <p:txBody>
            <a:bodyPr wrap="square" rtlCol="0">
              <a:spAutoFit/>
            </a:bodyPr>
            <a:lstStyle/>
            <a:p>
              <a:pPr algn="l"/>
              <a:r>
                <a:rPr lang="zh-CN" altLang="en-US" sz="3200" dirty="0">
                  <a:solidFill>
                    <a:schemeClr val="bg1"/>
                  </a:solidFill>
                  <a:latin typeface="微软雅黑" panose="020B0503020204020204" charset="-122"/>
                  <a:ea typeface="微软雅黑" panose="020B0503020204020204" charset="-122"/>
                  <a:sym typeface="+mn-ea"/>
                </a:rPr>
                <a:t>政策内容</a:t>
              </a:r>
              <a:endParaRPr lang="zh-CN" altLang="en-US" sz="3200" dirty="0">
                <a:solidFill>
                  <a:schemeClr val="bg1"/>
                </a:solidFill>
                <a:latin typeface="微软雅黑" panose="020B0503020204020204" charset="-122"/>
                <a:ea typeface="微软雅黑" panose="020B0503020204020204" charset="-122"/>
                <a:sym typeface="+mn-ea"/>
              </a:endParaRPr>
            </a:p>
          </p:txBody>
        </p:sp>
        <p:cxnSp>
          <p:nvCxnSpPr>
            <p:cNvPr id="18" name="直接连接符 17"/>
            <p:cNvCxnSpPr/>
            <p:nvPr/>
          </p:nvCxnSpPr>
          <p:spPr>
            <a:xfrm flipV="1">
              <a:off x="10067" y="2887"/>
              <a:ext cx="645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6304280" y="4611370"/>
            <a:ext cx="4274820" cy="645160"/>
            <a:chOff x="10067" y="1871"/>
            <a:chExt cx="6732" cy="1016"/>
          </a:xfrm>
        </p:grpSpPr>
        <p:sp>
          <p:nvSpPr>
            <p:cNvPr id="20" name="文本框 19"/>
            <p:cNvSpPr txBox="1"/>
            <p:nvPr/>
          </p:nvSpPr>
          <p:spPr>
            <a:xfrm>
              <a:off x="10067" y="1871"/>
              <a:ext cx="2026" cy="1016"/>
            </a:xfrm>
            <a:prstGeom prst="rect">
              <a:avLst/>
            </a:prstGeom>
            <a:noFill/>
          </p:spPr>
          <p:txBody>
            <a:bodyPr wrap="square" rtlCol="0">
              <a:spAutoFit/>
            </a:bodyPr>
            <a:lstStyle/>
            <a:p>
              <a:pPr algn="r"/>
              <a:r>
                <a:rPr lang="zh-CN" altLang="en-US" sz="3600" b="1" dirty="0">
                  <a:solidFill>
                    <a:schemeClr val="bg1"/>
                  </a:solidFill>
                  <a:latin typeface="方正书宋简体" panose="02000000000000000000" charset="-122"/>
                  <a:ea typeface="方正书宋简体" panose="02000000000000000000" charset="-122"/>
                </a:rPr>
                <a:t>四、</a:t>
              </a:r>
              <a:endParaRPr lang="zh-CN" altLang="en-US" sz="3600" b="1" dirty="0">
                <a:solidFill>
                  <a:schemeClr val="bg1"/>
                </a:solidFill>
                <a:latin typeface="方正书宋简体" panose="02000000000000000000" charset="-122"/>
                <a:ea typeface="方正书宋简体" panose="02000000000000000000" charset="-122"/>
              </a:endParaRPr>
            </a:p>
          </p:txBody>
        </p:sp>
        <p:sp>
          <p:nvSpPr>
            <p:cNvPr id="21" name="文本框 20"/>
            <p:cNvSpPr txBox="1"/>
            <p:nvPr/>
          </p:nvSpPr>
          <p:spPr>
            <a:xfrm>
              <a:off x="12093" y="1940"/>
              <a:ext cx="4706" cy="921"/>
            </a:xfrm>
            <a:prstGeom prst="rect">
              <a:avLst/>
            </a:prstGeom>
            <a:noFill/>
          </p:spPr>
          <p:txBody>
            <a:bodyPr wrap="square" rtlCol="0">
              <a:spAutoFit/>
            </a:bodyPr>
            <a:lstStyle/>
            <a:p>
              <a:pPr algn="l"/>
              <a:r>
                <a:rPr lang="zh-CN" altLang="en-US" sz="3200" dirty="0">
                  <a:solidFill>
                    <a:schemeClr val="bg1"/>
                  </a:solidFill>
                  <a:latin typeface="微软雅黑" panose="020B0503020204020204" charset="-122"/>
                  <a:ea typeface="微软雅黑" panose="020B0503020204020204" charset="-122"/>
                  <a:sym typeface="+mn-ea"/>
                </a:rPr>
                <a:t>操作细则</a:t>
              </a:r>
              <a:endParaRPr lang="zh-CN" altLang="en-US" sz="3200" dirty="0">
                <a:solidFill>
                  <a:schemeClr val="bg1"/>
                </a:solidFill>
                <a:latin typeface="微软雅黑" panose="020B0503020204020204" charset="-122"/>
                <a:ea typeface="微软雅黑" panose="020B0503020204020204" charset="-122"/>
                <a:sym typeface="+mn-ea"/>
              </a:endParaRPr>
            </a:p>
          </p:txBody>
        </p:sp>
        <p:cxnSp>
          <p:nvCxnSpPr>
            <p:cNvPr id="22" name="直接连接符 21"/>
            <p:cNvCxnSpPr/>
            <p:nvPr/>
          </p:nvCxnSpPr>
          <p:spPr>
            <a:xfrm flipV="1">
              <a:off x="10067" y="2887"/>
              <a:ext cx="645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49" name="文本框 148"/>
          <p:cNvSpPr txBox="1"/>
          <p:nvPr/>
        </p:nvSpPr>
        <p:spPr>
          <a:xfrm>
            <a:off x="1487170" y="1180727"/>
            <a:ext cx="1877695" cy="829945"/>
          </a:xfrm>
          <a:prstGeom prst="rect">
            <a:avLst/>
          </a:prstGeom>
          <a:noFill/>
        </p:spPr>
        <p:txBody>
          <a:bodyPr wrap="square" rtlCol="0">
            <a:spAutoFit/>
          </a:bodyPr>
          <a:lstStyle/>
          <a:p>
            <a:pPr algn="ctr"/>
            <a:r>
              <a:rPr lang="zh-CN" altLang="en-US" sz="4800" b="1">
                <a:solidFill>
                  <a:schemeClr val="accent1">
                    <a:lumMod val="75000"/>
                  </a:schemeClr>
                </a:solidFill>
                <a:latin typeface="方正书宋简体" panose="02000000000000000000" charset="-122"/>
                <a:ea typeface="方正书宋简体" panose="02000000000000000000" charset="-122"/>
              </a:rPr>
              <a:t>目 录</a:t>
            </a:r>
            <a:endParaRPr lang="zh-CN" altLang="en-US" sz="4800" b="1">
              <a:solidFill>
                <a:schemeClr val="accent1">
                  <a:lumMod val="75000"/>
                </a:schemeClr>
              </a:solidFill>
              <a:latin typeface="方正书宋简体" panose="02000000000000000000" charset="-122"/>
              <a:ea typeface="方正书宋简体" panose="02000000000000000000" charset="-122"/>
            </a:endParaRPr>
          </a:p>
        </p:txBody>
      </p:sp>
      <p:sp>
        <p:nvSpPr>
          <p:cNvPr id="23" name="矩形 22"/>
          <p:cNvSpPr/>
          <p:nvPr/>
        </p:nvSpPr>
        <p:spPr>
          <a:xfrm>
            <a:off x="1788160" y="1134110"/>
            <a:ext cx="1276350" cy="0"/>
          </a:xfrm>
          <a:prstGeom prst="rect">
            <a:avLst/>
          </a:prstGeom>
          <a:noFill/>
          <a:ln>
            <a:solidFill>
              <a:srgbClr val="9E3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schemeClr>
              </a:solidFill>
            </a:endParaRPr>
          </a:p>
        </p:txBody>
      </p:sp>
      <p:sp>
        <p:nvSpPr>
          <p:cNvPr id="24" name="矩形 23"/>
          <p:cNvSpPr/>
          <p:nvPr/>
        </p:nvSpPr>
        <p:spPr>
          <a:xfrm>
            <a:off x="1788160" y="1964055"/>
            <a:ext cx="1276350" cy="0"/>
          </a:xfrm>
          <a:prstGeom prst="rect">
            <a:avLst/>
          </a:prstGeom>
          <a:noFill/>
          <a:ln>
            <a:solidFill>
              <a:srgbClr val="9E3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schemeClr>
              </a:solidFill>
            </a:endParaRPr>
          </a:p>
        </p:txBody>
      </p:sp>
      <p:sp>
        <p:nvSpPr>
          <p:cNvPr id="25" name="文本框 24"/>
          <p:cNvSpPr txBox="1"/>
          <p:nvPr/>
        </p:nvSpPr>
        <p:spPr>
          <a:xfrm>
            <a:off x="1636395" y="2010410"/>
            <a:ext cx="1579880" cy="398780"/>
          </a:xfrm>
          <a:prstGeom prst="rect">
            <a:avLst/>
          </a:prstGeom>
          <a:noFill/>
        </p:spPr>
        <p:txBody>
          <a:bodyPr wrap="square" rtlCol="0" anchor="t">
            <a:spAutoFit/>
          </a:bodyPr>
          <a:lstStyle/>
          <a:p>
            <a:pPr algn="dist"/>
            <a:r>
              <a:rPr lang="en-US" altLang="zh-CN" sz="2000" b="1">
                <a:solidFill>
                  <a:schemeClr val="accent1">
                    <a:lumMod val="75000"/>
                  </a:schemeClr>
                </a:solidFill>
                <a:latin typeface="方正书宋简体" panose="02000000000000000000" charset="-122"/>
                <a:ea typeface="方正书宋简体" panose="02000000000000000000" charset="-122"/>
              </a:rPr>
              <a:t>C</a:t>
            </a:r>
            <a:r>
              <a:rPr lang="zh-CN" altLang="en-US" sz="2000" b="1">
                <a:solidFill>
                  <a:schemeClr val="accent1">
                    <a:lumMod val="75000"/>
                  </a:schemeClr>
                </a:solidFill>
                <a:latin typeface="方正书宋简体" panose="02000000000000000000" charset="-122"/>
                <a:ea typeface="方正书宋简体" panose="02000000000000000000" charset="-122"/>
              </a:rPr>
              <a:t>ontents</a:t>
            </a:r>
            <a:endParaRPr lang="zh-CN" altLang="en-US" sz="2000" b="1">
              <a:solidFill>
                <a:schemeClr val="accent1">
                  <a:lumMod val="75000"/>
                </a:schemeClr>
              </a:solidFill>
              <a:latin typeface="方正书宋简体" panose="02000000000000000000" charset="-122"/>
              <a:ea typeface="方正书宋简体" panose="02000000000000000000" charset="-122"/>
            </a:endParaRPr>
          </a:p>
        </p:txBody>
      </p:sp>
      <p:pic>
        <p:nvPicPr>
          <p:cNvPr id="26" name="图片 25" descr="approval (1)"/>
          <p:cNvPicPr>
            <a:picLocks noChangeAspect="1"/>
          </p:cNvPicPr>
          <p:nvPr>
            <p:custDataLst>
              <p:tags r:id="rId2"/>
            </p:custDataLst>
          </p:nvPr>
        </p:nvPicPr>
        <p:blipFill>
          <a:blip r:embed="rId3"/>
          <a:stretch>
            <a:fillRect/>
          </a:stretch>
        </p:blipFill>
        <p:spPr>
          <a:xfrm>
            <a:off x="11264900" y="189230"/>
            <a:ext cx="720005" cy="72000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6"/>
          <p:cNvSpPr/>
          <p:nvPr/>
        </p:nvSpPr>
        <p:spPr>
          <a:xfrm flipH="1">
            <a:off x="433070" y="4373245"/>
            <a:ext cx="11560175" cy="1695450"/>
          </a:xfrm>
          <a:prstGeom prst="roundRect">
            <a:avLst>
              <a:gd name="adj" fmla="val 6729"/>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3" name="矩形 22"/>
          <p:cNvSpPr/>
          <p:nvPr/>
        </p:nvSpPr>
        <p:spPr>
          <a:xfrm>
            <a:off x="9320530" y="2228850"/>
            <a:ext cx="2533650" cy="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643890" y="4483100"/>
            <a:ext cx="11138535" cy="1476375"/>
          </a:xfrm>
          <a:prstGeom prst="rect">
            <a:avLst/>
          </a:prstGeom>
          <a:noFill/>
        </p:spPr>
        <p:txBody>
          <a:bodyPr wrap="square">
            <a:spAutoFit/>
          </a:bodyPr>
          <a:lstStyle/>
          <a:p>
            <a:pPr algn="just">
              <a:lnSpc>
                <a:spcPct val="150000"/>
              </a:lnSpc>
            </a:pPr>
            <a:r>
              <a:rPr lang="en-US" altLang="zh-CN" sz="2000" b="1" dirty="0">
                <a:solidFill>
                  <a:schemeClr val="bg1"/>
                </a:solidFill>
                <a:latin typeface="微软雅黑" panose="020B0503020204020204" charset="-122"/>
                <a:ea typeface="微软雅黑" panose="020B0503020204020204" charset="-122"/>
              </a:rPr>
              <a:t>10. </a:t>
            </a:r>
            <a:r>
              <a:rPr lang="zh-CN" altLang="en-US" sz="2000" b="1" dirty="0">
                <a:solidFill>
                  <a:schemeClr val="bg1"/>
                </a:solidFill>
                <a:latin typeface="微软雅黑" panose="020B0503020204020204" charset="-122"/>
                <a:ea typeface="微软雅黑" panose="020B0503020204020204" charset="-122"/>
              </a:rPr>
              <a:t>加强非遗传承保护。</a:t>
            </a:r>
            <a:endParaRPr lang="en-US" altLang="zh-CN" sz="2000" dirty="0">
              <a:solidFill>
                <a:schemeClr val="bg1"/>
              </a:solidFill>
              <a:latin typeface="微软雅黑" panose="020B0503020204020204" charset="-122"/>
              <a:ea typeface="微软雅黑" panose="020B0503020204020204" charset="-122"/>
            </a:endParaRPr>
          </a:p>
          <a:p>
            <a:pPr algn="just">
              <a:lnSpc>
                <a:spcPct val="150000"/>
              </a:lnSpc>
            </a:pPr>
            <a:r>
              <a:rPr lang="en-US" altLang="zh-CN" sz="2000" dirty="0">
                <a:solidFill>
                  <a:schemeClr val="bg1"/>
                </a:solidFill>
                <a:latin typeface="微软雅黑" panose="020B0503020204020204" charset="-122"/>
                <a:ea typeface="微软雅黑" panose="020B0503020204020204" charset="-122"/>
              </a:rPr>
              <a:t>     </a:t>
            </a:r>
            <a:r>
              <a:rPr lang="zh-CN" altLang="en-US" sz="2000" dirty="0">
                <a:solidFill>
                  <a:schemeClr val="bg1"/>
                </a:solidFill>
                <a:latin typeface="微软雅黑" panose="020B0503020204020204" charset="-122"/>
                <a:ea typeface="微软雅黑" panose="020B0503020204020204" charset="-122"/>
              </a:rPr>
              <a:t>对保护和传承非物质文化遗产的专业机构（企业），经认定，根据实际发生的</a:t>
            </a:r>
            <a:r>
              <a:rPr lang="zh-CN" altLang="en-US" sz="2000" dirty="0">
                <a:solidFill>
                  <a:srgbClr val="FFC000"/>
                </a:solidFill>
                <a:latin typeface="微软雅黑" panose="020B0503020204020204" charset="-122"/>
                <a:ea typeface="微软雅黑" panose="020B0503020204020204" charset="-122"/>
              </a:rPr>
              <a:t>项目执行、研发</a:t>
            </a:r>
            <a:r>
              <a:rPr lang="en-US" altLang="zh-CN" sz="2000" dirty="0">
                <a:solidFill>
                  <a:srgbClr val="FFC000"/>
                </a:solidFill>
                <a:latin typeface="微软雅黑" panose="020B0503020204020204" charset="-122"/>
                <a:ea typeface="微软雅黑" panose="020B0503020204020204" charset="-122"/>
              </a:rPr>
              <a:t> </a:t>
            </a:r>
            <a:endParaRPr lang="en-US" altLang="zh-CN" sz="2000" dirty="0">
              <a:solidFill>
                <a:srgbClr val="FFC000"/>
              </a:solidFill>
              <a:latin typeface="微软雅黑" panose="020B0503020204020204" charset="-122"/>
              <a:ea typeface="微软雅黑" panose="020B0503020204020204" charset="-122"/>
            </a:endParaRPr>
          </a:p>
          <a:p>
            <a:pPr algn="just">
              <a:lnSpc>
                <a:spcPct val="150000"/>
              </a:lnSpc>
            </a:pPr>
            <a:r>
              <a:rPr lang="en-US" altLang="zh-CN" sz="2000" dirty="0">
                <a:solidFill>
                  <a:srgbClr val="FFC000"/>
                </a:solidFill>
                <a:latin typeface="微软雅黑" panose="020B0503020204020204" charset="-122"/>
                <a:ea typeface="微软雅黑" panose="020B0503020204020204" charset="-122"/>
              </a:rPr>
              <a:t>     </a:t>
            </a:r>
            <a:r>
              <a:rPr lang="zh-CN" altLang="en-US" sz="2000" dirty="0">
                <a:solidFill>
                  <a:srgbClr val="FFC000"/>
                </a:solidFill>
                <a:latin typeface="微软雅黑" panose="020B0503020204020204" charset="-122"/>
                <a:ea typeface="微软雅黑" panose="020B0503020204020204" charset="-122"/>
              </a:rPr>
              <a:t>及宣传推广费用总金额 </a:t>
            </a:r>
            <a:r>
              <a:rPr lang="en-US" altLang="zh-CN" sz="2000" dirty="0">
                <a:solidFill>
                  <a:srgbClr val="FFC000"/>
                </a:solidFill>
                <a:latin typeface="微软雅黑" panose="020B0503020204020204" charset="-122"/>
                <a:ea typeface="微软雅黑" panose="020B0503020204020204" charset="-122"/>
              </a:rPr>
              <a:t>50</a:t>
            </a:r>
            <a:r>
              <a:rPr lang="zh-CN" altLang="en-US" sz="2000" dirty="0">
                <a:solidFill>
                  <a:srgbClr val="FFC000"/>
                </a:solidFill>
                <a:latin typeface="微软雅黑" panose="020B0503020204020204" charset="-122"/>
                <a:ea typeface="微软雅黑" panose="020B0503020204020204" charset="-122"/>
              </a:rPr>
              <a:t>％</a:t>
            </a:r>
            <a:r>
              <a:rPr lang="zh-CN" altLang="en-US" sz="2000" dirty="0">
                <a:solidFill>
                  <a:schemeClr val="bg1"/>
                </a:solidFill>
                <a:latin typeface="微软雅黑" panose="020B0503020204020204" charset="-122"/>
                <a:ea typeface="微软雅黑" panose="020B0503020204020204" charset="-122"/>
              </a:rPr>
              <a:t>的资金扶持，最高不超过</a:t>
            </a:r>
            <a:r>
              <a:rPr lang="en-US" altLang="zh-CN" sz="2000" b="1" dirty="0">
                <a:solidFill>
                  <a:srgbClr val="FFC000"/>
                </a:solidFill>
                <a:latin typeface="微软雅黑" panose="020B0503020204020204" charset="-122"/>
                <a:ea typeface="微软雅黑" panose="020B0503020204020204" charset="-122"/>
              </a:rPr>
              <a:t>50</a:t>
            </a:r>
            <a:r>
              <a:rPr lang="en-US" altLang="zh-CN" sz="2000" dirty="0">
                <a:solidFill>
                  <a:srgbClr val="FFC000"/>
                </a:solidFill>
                <a:latin typeface="微软雅黑" panose="020B0503020204020204" charset="-122"/>
                <a:ea typeface="微软雅黑" panose="020B0503020204020204" charset="-122"/>
              </a:rPr>
              <a:t> </a:t>
            </a:r>
            <a:r>
              <a:rPr lang="zh-CN" altLang="en-US" sz="2000" dirty="0">
                <a:solidFill>
                  <a:srgbClr val="FFC000"/>
                </a:solidFill>
                <a:latin typeface="微软雅黑" panose="020B0503020204020204" charset="-122"/>
                <a:ea typeface="微软雅黑" panose="020B0503020204020204" charset="-122"/>
              </a:rPr>
              <a:t>万元</a:t>
            </a:r>
            <a:r>
              <a:rPr lang="zh-CN" altLang="en-US" sz="2000" dirty="0">
                <a:solidFill>
                  <a:schemeClr val="bg1"/>
                </a:solidFill>
                <a:latin typeface="微软雅黑" panose="020B0503020204020204" charset="-122"/>
                <a:ea typeface="微软雅黑" panose="020B0503020204020204" charset="-122"/>
              </a:rPr>
              <a:t>。</a:t>
            </a:r>
            <a:endParaRPr lang="zh-CN" altLang="en-US" sz="2000" dirty="0">
              <a:solidFill>
                <a:schemeClr val="bg1"/>
              </a:solidFill>
              <a:latin typeface="微软雅黑" panose="020B0503020204020204" charset="-122"/>
              <a:ea typeface="微软雅黑" panose="020B0503020204020204" charset="-122"/>
            </a:endParaRPr>
          </a:p>
        </p:txBody>
      </p:sp>
      <p:grpSp>
        <p:nvGrpSpPr>
          <p:cNvPr id="12" name="组合 11"/>
          <p:cNvGrpSpPr/>
          <p:nvPr/>
        </p:nvGrpSpPr>
        <p:grpSpPr>
          <a:xfrm>
            <a:off x="4940300" y="-48260"/>
            <a:ext cx="2311400" cy="654050"/>
            <a:chOff x="8100" y="-255"/>
            <a:chExt cx="4470" cy="1030"/>
          </a:xfrm>
        </p:grpSpPr>
        <p:sp>
          <p:nvSpPr>
            <p:cNvPr id="13" name="矩形 12"/>
            <p:cNvSpPr/>
            <p:nvPr/>
          </p:nvSpPr>
          <p:spPr>
            <a:xfrm>
              <a:off x="8100" y="-255"/>
              <a:ext cx="4470" cy="68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8100" y="605"/>
              <a:ext cx="4470" cy="17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86077" y="1311683"/>
            <a:ext cx="4941291" cy="2717710"/>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0896" y="1311914"/>
            <a:ext cx="5079307" cy="2714709"/>
          </a:xfrm>
          <a:prstGeom prst="rect">
            <a:avLst/>
          </a:prstGeom>
        </p:spPr>
      </p:pic>
      <p:sp>
        <p:nvSpPr>
          <p:cNvPr id="27" name="文本框 26"/>
          <p:cNvSpPr txBox="1"/>
          <p:nvPr/>
        </p:nvSpPr>
        <p:spPr>
          <a:xfrm>
            <a:off x="3872864" y="697675"/>
            <a:ext cx="4185285" cy="521970"/>
          </a:xfrm>
          <a:prstGeom prst="rect">
            <a:avLst/>
          </a:prstGeom>
          <a:noFill/>
        </p:spPr>
        <p:txBody>
          <a:bodyPr wrap="square" rtlCol="0">
            <a:spAutoFit/>
          </a:bodyPr>
          <a:p>
            <a:pPr algn="dist"/>
            <a:r>
              <a:rPr lang="zh-CN" altLang="en-US" sz="2800" b="1" dirty="0">
                <a:solidFill>
                  <a:srgbClr val="2E73B6"/>
                </a:solidFill>
                <a:latin typeface="方正书宋简体" panose="02000000000000000000" charset="-122"/>
                <a:ea typeface="方正书宋简体" panose="02000000000000000000" charset="-122"/>
                <a:sym typeface="+mn-ea"/>
              </a:rPr>
              <a:t>（三）支持文创市场建设</a:t>
            </a:r>
            <a:endParaRPr lang="zh-CN" altLang="en-US" sz="2800" b="1" dirty="0">
              <a:solidFill>
                <a:srgbClr val="2E73B6"/>
              </a:solidFill>
              <a:latin typeface="方正书宋简体" panose="02000000000000000000" charset="-122"/>
              <a:ea typeface="方正书宋简体" panose="02000000000000000000" charset="-122"/>
              <a:sym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圆角 31"/>
          <p:cNvSpPr/>
          <p:nvPr/>
        </p:nvSpPr>
        <p:spPr>
          <a:xfrm>
            <a:off x="364897" y="4349418"/>
            <a:ext cx="7625471" cy="1964538"/>
          </a:xfrm>
          <a:prstGeom prst="roundRect">
            <a:avLst>
              <a:gd name="adj" fmla="val 12922"/>
            </a:avLst>
          </a:prstGeom>
          <a:solidFill>
            <a:schemeClr val="bg1"/>
          </a:solidFill>
          <a:ln w="31750">
            <a:solidFill>
              <a:schemeClr val="accent1"/>
            </a:solidFill>
          </a:ln>
          <a:effectLst>
            <a:outerShdw blurRad="127000" dist="381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圆角 30"/>
          <p:cNvSpPr/>
          <p:nvPr/>
        </p:nvSpPr>
        <p:spPr>
          <a:xfrm>
            <a:off x="4177633" y="1557875"/>
            <a:ext cx="7769902" cy="2417194"/>
          </a:xfrm>
          <a:prstGeom prst="roundRect">
            <a:avLst>
              <a:gd name="adj" fmla="val 12922"/>
            </a:avLst>
          </a:prstGeom>
          <a:solidFill>
            <a:schemeClr val="bg1"/>
          </a:solidFill>
          <a:ln w="31750">
            <a:solidFill>
              <a:schemeClr val="accent1"/>
            </a:solidFill>
          </a:ln>
          <a:effectLst>
            <a:outerShdw blurRad="127000" dist="381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9320530" y="2228850"/>
            <a:ext cx="2533650" cy="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9388475" y="4699635"/>
            <a:ext cx="2533650" cy="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4406540" y="1796800"/>
            <a:ext cx="7382531" cy="1938020"/>
          </a:xfrm>
          <a:prstGeom prst="rect">
            <a:avLst/>
          </a:prstGeom>
          <a:noFill/>
        </p:spPr>
        <p:txBody>
          <a:bodyPr wrap="square">
            <a:spAutoFit/>
          </a:bodyPr>
          <a:lstStyle/>
          <a:p>
            <a:pPr algn="just">
              <a:lnSpc>
                <a:spcPct val="150000"/>
              </a:lnSpc>
            </a:pPr>
            <a:r>
              <a:rPr lang="en-US" altLang="zh-CN" sz="2000" b="1" dirty="0">
                <a:solidFill>
                  <a:schemeClr val="tx1">
                    <a:lumMod val="75000"/>
                    <a:lumOff val="25000"/>
                  </a:schemeClr>
                </a:solidFill>
                <a:latin typeface="微软雅黑" panose="020B0503020204020204" charset="-122"/>
                <a:ea typeface="微软雅黑" panose="020B0503020204020204" charset="-122"/>
              </a:rPr>
              <a:t>11. </a:t>
            </a:r>
            <a:r>
              <a:rPr lang="zh-CN" altLang="en-US" sz="2000" b="1" dirty="0">
                <a:solidFill>
                  <a:schemeClr val="tx1">
                    <a:lumMod val="75000"/>
                    <a:lumOff val="25000"/>
                  </a:schemeClr>
                </a:solidFill>
                <a:latin typeface="微软雅黑" panose="020B0503020204020204" charset="-122"/>
                <a:ea typeface="微软雅黑" panose="020B0503020204020204" charset="-122"/>
              </a:rPr>
              <a:t>支持落户大师（名家）工作室。</a:t>
            </a:r>
            <a:endParaRPr lang="en-US" altLang="zh-CN" sz="2000" dirty="0">
              <a:solidFill>
                <a:schemeClr val="tx1">
                  <a:lumMod val="75000"/>
                  <a:lumOff val="25000"/>
                </a:schemeClr>
              </a:solidFill>
              <a:latin typeface="微软雅黑" panose="020B0503020204020204" charset="-122"/>
              <a:ea typeface="微软雅黑" panose="020B0503020204020204" charset="-122"/>
            </a:endParaRPr>
          </a:p>
          <a:p>
            <a:pPr algn="just">
              <a:lnSpc>
                <a:spcPct val="150000"/>
              </a:lnSpc>
            </a:pPr>
            <a:r>
              <a:rPr lang="en-US" altLang="zh-CN" sz="2000" dirty="0">
                <a:solidFill>
                  <a:schemeClr val="tx1">
                    <a:lumMod val="75000"/>
                    <a:lumOff val="25000"/>
                  </a:schemeClr>
                </a:solidFill>
                <a:latin typeface="微软雅黑" panose="020B0503020204020204" charset="-122"/>
                <a:ea typeface="微软雅黑" panose="020B0503020204020204" charset="-122"/>
              </a:rPr>
              <a:t>      </a:t>
            </a:r>
            <a:r>
              <a:rPr lang="zh-CN" altLang="en-US" sz="2000" dirty="0">
                <a:solidFill>
                  <a:schemeClr val="tx1">
                    <a:lumMod val="75000"/>
                    <a:lumOff val="25000"/>
                  </a:schemeClr>
                </a:solidFill>
                <a:latin typeface="微软雅黑" panose="020B0503020204020204" charset="-122"/>
                <a:ea typeface="微软雅黑" panose="020B0503020204020204" charset="-122"/>
              </a:rPr>
              <a:t>发挥具有影响力的文化创意大师或名家工作室的示范、引领</a:t>
            </a:r>
            <a:r>
              <a:rPr lang="en-US" altLang="zh-CN" sz="2000" dirty="0">
                <a:solidFill>
                  <a:schemeClr val="tx1">
                    <a:lumMod val="75000"/>
                    <a:lumOff val="25000"/>
                  </a:schemeClr>
                </a:solidFill>
                <a:latin typeface="微软雅黑" panose="020B0503020204020204" charset="-122"/>
                <a:ea typeface="微软雅黑" panose="020B0503020204020204" charset="-122"/>
              </a:rPr>
              <a:t> </a:t>
            </a:r>
            <a:endParaRPr lang="en-US" altLang="zh-CN" sz="2000" dirty="0">
              <a:solidFill>
                <a:schemeClr val="tx1">
                  <a:lumMod val="75000"/>
                  <a:lumOff val="25000"/>
                </a:schemeClr>
              </a:solidFill>
              <a:latin typeface="微软雅黑" panose="020B0503020204020204" charset="-122"/>
              <a:ea typeface="微软雅黑" panose="020B0503020204020204" charset="-122"/>
            </a:endParaRPr>
          </a:p>
          <a:p>
            <a:pPr algn="just">
              <a:lnSpc>
                <a:spcPct val="150000"/>
              </a:lnSpc>
            </a:pPr>
            <a:r>
              <a:rPr lang="en-US" altLang="zh-CN" sz="2000" dirty="0">
                <a:solidFill>
                  <a:schemeClr val="tx1">
                    <a:lumMod val="75000"/>
                    <a:lumOff val="25000"/>
                  </a:schemeClr>
                </a:solidFill>
                <a:latin typeface="微软雅黑" panose="020B0503020204020204" charset="-122"/>
                <a:ea typeface="微软雅黑" panose="020B0503020204020204" charset="-122"/>
              </a:rPr>
              <a:t>      </a:t>
            </a:r>
            <a:r>
              <a:rPr lang="zh-CN" altLang="en-US" sz="2000" dirty="0">
                <a:solidFill>
                  <a:schemeClr val="tx1">
                    <a:lumMod val="75000"/>
                    <a:lumOff val="25000"/>
                  </a:schemeClr>
                </a:solidFill>
                <a:latin typeface="微软雅黑" panose="020B0503020204020204" charset="-122"/>
                <a:ea typeface="微软雅黑" panose="020B0503020204020204" charset="-122"/>
              </a:rPr>
              <a:t>作用。对正常对外开放经营 </a:t>
            </a:r>
            <a:r>
              <a:rPr lang="en-US" altLang="zh-CN" sz="2000" dirty="0">
                <a:solidFill>
                  <a:schemeClr val="accent2">
                    <a:lumMod val="75000"/>
                  </a:schemeClr>
                </a:solidFill>
                <a:latin typeface="微软雅黑" panose="020B0503020204020204" charset="-122"/>
                <a:ea typeface="微软雅黑" panose="020B0503020204020204" charset="-122"/>
              </a:rPr>
              <a:t>1 </a:t>
            </a:r>
            <a:r>
              <a:rPr lang="zh-CN" altLang="en-US" sz="2000" dirty="0">
                <a:solidFill>
                  <a:schemeClr val="accent2">
                    <a:lumMod val="75000"/>
                  </a:schemeClr>
                </a:solidFill>
                <a:latin typeface="微软雅黑" panose="020B0503020204020204" charset="-122"/>
                <a:ea typeface="微软雅黑" panose="020B0503020204020204" charset="-122"/>
              </a:rPr>
              <a:t>年以上</a:t>
            </a:r>
            <a:r>
              <a:rPr lang="zh-CN" altLang="en-US" sz="2000" dirty="0">
                <a:solidFill>
                  <a:schemeClr val="tx1">
                    <a:lumMod val="75000"/>
                    <a:lumOff val="25000"/>
                  </a:schemeClr>
                </a:solidFill>
                <a:latin typeface="微软雅黑" panose="020B0503020204020204" charset="-122"/>
                <a:ea typeface="微软雅黑" panose="020B0503020204020204" charset="-122"/>
              </a:rPr>
              <a:t>的国家级影响力的工作</a:t>
            </a:r>
            <a:endParaRPr lang="zh-CN" altLang="en-US" sz="2000" dirty="0">
              <a:solidFill>
                <a:schemeClr val="tx1">
                  <a:lumMod val="75000"/>
                  <a:lumOff val="25000"/>
                </a:schemeClr>
              </a:solidFill>
              <a:latin typeface="微软雅黑" panose="020B0503020204020204" charset="-122"/>
              <a:ea typeface="微软雅黑" panose="020B0503020204020204" charset="-122"/>
            </a:endParaRPr>
          </a:p>
          <a:p>
            <a:pPr algn="just">
              <a:lnSpc>
                <a:spcPct val="150000"/>
              </a:lnSpc>
            </a:pPr>
            <a:r>
              <a:rPr lang="zh-CN" altLang="en-US" sz="2000" dirty="0">
                <a:solidFill>
                  <a:schemeClr val="tx1">
                    <a:lumMod val="75000"/>
                    <a:lumOff val="25000"/>
                  </a:schemeClr>
                </a:solidFill>
                <a:latin typeface="微软雅黑" panose="020B0503020204020204" charset="-122"/>
                <a:ea typeface="微软雅黑" panose="020B0503020204020204" charset="-122"/>
              </a:rPr>
              <a:t> </a:t>
            </a:r>
            <a:r>
              <a:rPr lang="en-US" altLang="zh-CN" sz="2000" dirty="0">
                <a:solidFill>
                  <a:schemeClr val="tx1">
                    <a:lumMod val="75000"/>
                    <a:lumOff val="25000"/>
                  </a:schemeClr>
                </a:solidFill>
                <a:latin typeface="微软雅黑" panose="020B0503020204020204" charset="-122"/>
                <a:ea typeface="微软雅黑" panose="020B0503020204020204" charset="-122"/>
              </a:rPr>
              <a:t>     </a:t>
            </a:r>
            <a:r>
              <a:rPr lang="zh-CN" altLang="en-US" sz="2000" dirty="0">
                <a:solidFill>
                  <a:schemeClr val="tx1">
                    <a:lumMod val="75000"/>
                    <a:lumOff val="25000"/>
                  </a:schemeClr>
                </a:solidFill>
                <a:latin typeface="微软雅黑" panose="020B0503020204020204" charset="-122"/>
                <a:ea typeface="微软雅黑" panose="020B0503020204020204" charset="-122"/>
              </a:rPr>
              <a:t>室，经认定，给予每年运营扶持 </a:t>
            </a:r>
            <a:r>
              <a:rPr lang="en-US" altLang="zh-CN" sz="2000" b="1" dirty="0">
                <a:solidFill>
                  <a:schemeClr val="accent2">
                    <a:lumMod val="75000"/>
                  </a:schemeClr>
                </a:solidFill>
                <a:latin typeface="微软雅黑" panose="020B0503020204020204" charset="-122"/>
                <a:ea typeface="微软雅黑" panose="020B0503020204020204" charset="-122"/>
              </a:rPr>
              <a:t>30 </a:t>
            </a:r>
            <a:r>
              <a:rPr lang="zh-CN" altLang="en-US" sz="2000" dirty="0">
                <a:solidFill>
                  <a:schemeClr val="accent2">
                    <a:lumMod val="75000"/>
                  </a:schemeClr>
                </a:solidFill>
                <a:latin typeface="微软雅黑" panose="020B0503020204020204" charset="-122"/>
                <a:ea typeface="微软雅黑" panose="020B0503020204020204" charset="-122"/>
              </a:rPr>
              <a:t>万元</a:t>
            </a:r>
            <a:r>
              <a:rPr lang="zh-CN" altLang="en-US" sz="2000" dirty="0">
                <a:solidFill>
                  <a:schemeClr val="tx1">
                    <a:lumMod val="75000"/>
                    <a:lumOff val="25000"/>
                  </a:schemeClr>
                </a:solidFill>
                <a:latin typeface="微软雅黑" panose="020B0503020204020204" charset="-122"/>
                <a:ea typeface="微软雅黑" panose="020B0503020204020204" charset="-122"/>
              </a:rPr>
              <a:t>，扶持期限</a:t>
            </a:r>
            <a:r>
              <a:rPr lang="zh-CN" altLang="en-US" sz="2000" dirty="0">
                <a:solidFill>
                  <a:schemeClr val="accent2">
                    <a:lumMod val="75000"/>
                  </a:schemeClr>
                </a:solidFill>
                <a:latin typeface="微软雅黑" panose="020B0503020204020204" charset="-122"/>
                <a:ea typeface="微软雅黑" panose="020B0503020204020204" charset="-122"/>
              </a:rPr>
              <a:t>两年</a:t>
            </a:r>
            <a:r>
              <a:rPr lang="zh-CN" altLang="en-US" sz="2000" dirty="0">
                <a:solidFill>
                  <a:schemeClr val="tx1">
                    <a:lumMod val="75000"/>
                    <a:lumOff val="25000"/>
                  </a:schemeClr>
                </a:solidFill>
                <a:latin typeface="微软雅黑" panose="020B0503020204020204" charset="-122"/>
                <a:ea typeface="微软雅黑" panose="020B0503020204020204" charset="-122"/>
              </a:rPr>
              <a:t>。 </a:t>
            </a:r>
            <a:endParaRPr lang="zh-CN" altLang="en-US" sz="2000" dirty="0">
              <a:solidFill>
                <a:schemeClr val="tx1">
                  <a:lumMod val="75000"/>
                  <a:lumOff val="25000"/>
                </a:schemeClr>
              </a:solidFill>
              <a:latin typeface="微软雅黑" panose="020B0503020204020204" charset="-122"/>
              <a:ea typeface="微软雅黑" panose="020B0503020204020204" charset="-122"/>
            </a:endParaRPr>
          </a:p>
        </p:txBody>
      </p:sp>
      <p:sp>
        <p:nvSpPr>
          <p:cNvPr id="30" name="文本框 29"/>
          <p:cNvSpPr txBox="1"/>
          <p:nvPr/>
        </p:nvSpPr>
        <p:spPr>
          <a:xfrm>
            <a:off x="564780" y="4588648"/>
            <a:ext cx="7296150" cy="1476375"/>
          </a:xfrm>
          <a:prstGeom prst="rect">
            <a:avLst/>
          </a:prstGeom>
          <a:noFill/>
        </p:spPr>
        <p:txBody>
          <a:bodyPr wrap="square">
            <a:spAutoFit/>
          </a:bodyPr>
          <a:lstStyle/>
          <a:p>
            <a:pPr>
              <a:lnSpc>
                <a:spcPct val="150000"/>
              </a:lnSpc>
            </a:pPr>
            <a:r>
              <a:rPr lang="en-US" altLang="zh-CN" sz="2000" b="1" dirty="0">
                <a:solidFill>
                  <a:schemeClr val="tx1">
                    <a:lumMod val="75000"/>
                    <a:lumOff val="25000"/>
                  </a:schemeClr>
                </a:solidFill>
                <a:latin typeface="微软雅黑" panose="020B0503020204020204" charset="-122"/>
                <a:ea typeface="微软雅黑" panose="020B0503020204020204" charset="-122"/>
              </a:rPr>
              <a:t>12. </a:t>
            </a:r>
            <a:r>
              <a:rPr lang="zh-CN" altLang="en-US" sz="2000" b="1" dirty="0">
                <a:solidFill>
                  <a:schemeClr val="tx1">
                    <a:lumMod val="75000"/>
                    <a:lumOff val="25000"/>
                  </a:schemeClr>
                </a:solidFill>
                <a:latin typeface="微软雅黑" panose="020B0503020204020204" charset="-122"/>
                <a:ea typeface="微软雅黑" panose="020B0503020204020204" charset="-122"/>
              </a:rPr>
              <a:t>加大文创企业参展支持。</a:t>
            </a:r>
            <a:endParaRPr lang="en-US" altLang="zh-CN" sz="2000" b="1" dirty="0">
              <a:solidFill>
                <a:schemeClr val="tx1">
                  <a:lumMod val="75000"/>
                  <a:lumOff val="25000"/>
                </a:schemeClr>
              </a:solidFill>
              <a:latin typeface="微软雅黑" panose="020B0503020204020204" charset="-122"/>
              <a:ea typeface="微软雅黑" panose="020B0503020204020204" charset="-122"/>
            </a:endParaRPr>
          </a:p>
          <a:p>
            <a:pPr>
              <a:lnSpc>
                <a:spcPct val="150000"/>
              </a:lnSpc>
            </a:pPr>
            <a:r>
              <a:rPr lang="en-US" altLang="zh-CN" sz="2000" dirty="0">
                <a:solidFill>
                  <a:schemeClr val="tx1">
                    <a:lumMod val="75000"/>
                    <a:lumOff val="25000"/>
                  </a:schemeClr>
                </a:solidFill>
                <a:latin typeface="微软雅黑" panose="020B0503020204020204" charset="-122"/>
                <a:ea typeface="微软雅黑" panose="020B0503020204020204" charset="-122"/>
              </a:rPr>
              <a:t>     </a:t>
            </a:r>
            <a:r>
              <a:rPr lang="zh-CN" altLang="en-US" sz="2000" dirty="0">
                <a:solidFill>
                  <a:schemeClr val="tx1">
                    <a:lumMod val="75000"/>
                    <a:lumOff val="25000"/>
                  </a:schemeClr>
                </a:solidFill>
                <a:latin typeface="微软雅黑" panose="020B0503020204020204" charset="-122"/>
                <a:ea typeface="微软雅黑" panose="020B0503020204020204" charset="-122"/>
              </a:rPr>
              <a:t>对崇明文创企业参加市级及以上专业展览展会，经认定，按</a:t>
            </a:r>
            <a:r>
              <a:rPr lang="en-US" altLang="zh-CN" sz="2000" dirty="0">
                <a:solidFill>
                  <a:schemeClr val="tx1">
                    <a:lumMod val="75000"/>
                    <a:lumOff val="25000"/>
                  </a:schemeClr>
                </a:solidFill>
                <a:latin typeface="微软雅黑" panose="020B0503020204020204" charset="-122"/>
                <a:ea typeface="微软雅黑" panose="020B0503020204020204" charset="-122"/>
              </a:rPr>
              <a:t> </a:t>
            </a:r>
            <a:endParaRPr lang="en-US" altLang="zh-CN" sz="2000" dirty="0">
              <a:solidFill>
                <a:schemeClr val="tx1">
                  <a:lumMod val="75000"/>
                  <a:lumOff val="25000"/>
                </a:schemeClr>
              </a:solidFill>
              <a:latin typeface="微软雅黑" panose="020B0503020204020204" charset="-122"/>
              <a:ea typeface="微软雅黑" panose="020B0503020204020204" charset="-122"/>
            </a:endParaRPr>
          </a:p>
          <a:p>
            <a:pPr>
              <a:lnSpc>
                <a:spcPct val="150000"/>
              </a:lnSpc>
            </a:pPr>
            <a:r>
              <a:rPr lang="en-US" altLang="zh-CN" sz="2000" dirty="0">
                <a:solidFill>
                  <a:schemeClr val="tx1">
                    <a:lumMod val="75000"/>
                    <a:lumOff val="25000"/>
                  </a:schemeClr>
                </a:solidFill>
                <a:latin typeface="微软雅黑" panose="020B0503020204020204" charset="-122"/>
                <a:ea typeface="微软雅黑" panose="020B0503020204020204" charset="-122"/>
              </a:rPr>
              <a:t>    </a:t>
            </a:r>
            <a:r>
              <a:rPr lang="zh-CN" altLang="en-US" sz="2000" dirty="0">
                <a:solidFill>
                  <a:schemeClr val="accent2">
                    <a:lumMod val="75000"/>
                  </a:schemeClr>
                </a:solidFill>
                <a:latin typeface="微软雅黑" panose="020B0503020204020204" charset="-122"/>
                <a:ea typeface="微软雅黑" panose="020B0503020204020204" charset="-122"/>
              </a:rPr>
              <a:t>不超过实际展位费用的 </a:t>
            </a:r>
            <a:r>
              <a:rPr lang="en-US" altLang="zh-CN" sz="2000" dirty="0">
                <a:solidFill>
                  <a:schemeClr val="accent2">
                    <a:lumMod val="75000"/>
                  </a:schemeClr>
                </a:solidFill>
                <a:latin typeface="微软雅黑" panose="020B0503020204020204" charset="-122"/>
                <a:ea typeface="微软雅黑" panose="020B0503020204020204" charset="-122"/>
              </a:rPr>
              <a:t>50</a:t>
            </a:r>
            <a:r>
              <a:rPr lang="zh-CN" altLang="en-US" sz="2000" dirty="0">
                <a:solidFill>
                  <a:schemeClr val="accent2">
                    <a:lumMod val="75000"/>
                  </a:schemeClr>
                </a:solidFill>
                <a:latin typeface="微软雅黑" panose="020B0503020204020204" charset="-122"/>
                <a:ea typeface="微软雅黑" panose="020B0503020204020204" charset="-122"/>
              </a:rPr>
              <a:t>％</a:t>
            </a:r>
            <a:r>
              <a:rPr lang="zh-CN" altLang="en-US" sz="2000" dirty="0">
                <a:solidFill>
                  <a:schemeClr val="tx1">
                    <a:lumMod val="75000"/>
                    <a:lumOff val="25000"/>
                  </a:schemeClr>
                </a:solidFill>
                <a:latin typeface="微软雅黑" panose="020B0503020204020204" charset="-122"/>
                <a:ea typeface="微软雅黑" panose="020B0503020204020204" charset="-122"/>
              </a:rPr>
              <a:t>给予扶持，最高不超过</a:t>
            </a:r>
            <a:r>
              <a:rPr lang="zh-CN" altLang="en-US" sz="2000" dirty="0">
                <a:solidFill>
                  <a:schemeClr val="accent2">
                    <a:lumMod val="75000"/>
                  </a:schemeClr>
                </a:solidFill>
                <a:latin typeface="微软雅黑" panose="020B0503020204020204" charset="-122"/>
                <a:ea typeface="微软雅黑" panose="020B0503020204020204" charset="-122"/>
              </a:rPr>
              <a:t> </a:t>
            </a:r>
            <a:r>
              <a:rPr lang="en-US" altLang="zh-CN" sz="2000" b="1" dirty="0">
                <a:solidFill>
                  <a:schemeClr val="accent2">
                    <a:lumMod val="75000"/>
                  </a:schemeClr>
                </a:solidFill>
                <a:latin typeface="微软雅黑" panose="020B0503020204020204" charset="-122"/>
                <a:ea typeface="微软雅黑" panose="020B0503020204020204" charset="-122"/>
              </a:rPr>
              <a:t>10 </a:t>
            </a:r>
            <a:r>
              <a:rPr lang="zh-CN" altLang="en-US" sz="2000" dirty="0">
                <a:solidFill>
                  <a:schemeClr val="accent2">
                    <a:lumMod val="75000"/>
                  </a:schemeClr>
                </a:solidFill>
                <a:latin typeface="微软雅黑" panose="020B0503020204020204" charset="-122"/>
                <a:ea typeface="微软雅黑" panose="020B0503020204020204" charset="-122"/>
              </a:rPr>
              <a:t>万元</a:t>
            </a:r>
            <a:r>
              <a:rPr lang="zh-CN" altLang="en-US" sz="2000" dirty="0">
                <a:solidFill>
                  <a:schemeClr val="tx1">
                    <a:lumMod val="75000"/>
                    <a:lumOff val="25000"/>
                  </a:schemeClr>
                </a:solidFill>
                <a:latin typeface="微软雅黑" panose="020B0503020204020204" charset="-122"/>
                <a:ea typeface="微软雅黑" panose="020B0503020204020204" charset="-122"/>
              </a:rPr>
              <a:t>。</a:t>
            </a:r>
            <a:endParaRPr lang="zh-CN" altLang="en-US" sz="2000" dirty="0">
              <a:solidFill>
                <a:schemeClr val="tx1">
                  <a:lumMod val="75000"/>
                  <a:lumOff val="25000"/>
                </a:schemeClr>
              </a:solidFill>
              <a:latin typeface="微软雅黑" panose="020B0503020204020204" charset="-122"/>
              <a:ea typeface="微软雅黑" panose="020B0503020204020204" charset="-122"/>
            </a:endParaRPr>
          </a:p>
        </p:txBody>
      </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432436" y="4243259"/>
            <a:ext cx="3080410" cy="2310308"/>
          </a:xfrm>
          <a:prstGeom prst="ellipse">
            <a:avLst/>
          </a:prstGeom>
        </p:spPr>
      </p:pic>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577" y="1583509"/>
            <a:ext cx="3508568" cy="2311200"/>
          </a:xfrm>
          <a:prstGeom prst="ellipse">
            <a:avLst/>
          </a:prstGeom>
        </p:spPr>
      </p:pic>
      <p:grpSp>
        <p:nvGrpSpPr>
          <p:cNvPr id="14" name="组合 13"/>
          <p:cNvGrpSpPr/>
          <p:nvPr/>
        </p:nvGrpSpPr>
        <p:grpSpPr>
          <a:xfrm>
            <a:off x="4940300" y="-48260"/>
            <a:ext cx="2311400" cy="654050"/>
            <a:chOff x="8100" y="-255"/>
            <a:chExt cx="4470" cy="1030"/>
          </a:xfrm>
        </p:grpSpPr>
        <p:sp>
          <p:nvSpPr>
            <p:cNvPr id="15" name="矩形 14"/>
            <p:cNvSpPr/>
            <p:nvPr/>
          </p:nvSpPr>
          <p:spPr>
            <a:xfrm>
              <a:off x="8100" y="-255"/>
              <a:ext cx="4470" cy="68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8100" y="605"/>
              <a:ext cx="4470" cy="17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文本框 26"/>
          <p:cNvSpPr txBox="1"/>
          <p:nvPr/>
        </p:nvSpPr>
        <p:spPr>
          <a:xfrm>
            <a:off x="3872864" y="697675"/>
            <a:ext cx="4185285" cy="521970"/>
          </a:xfrm>
          <a:prstGeom prst="rect">
            <a:avLst/>
          </a:prstGeom>
          <a:noFill/>
        </p:spPr>
        <p:txBody>
          <a:bodyPr wrap="square" rtlCol="0">
            <a:spAutoFit/>
          </a:bodyPr>
          <a:p>
            <a:pPr algn="dist"/>
            <a:r>
              <a:rPr lang="zh-CN" altLang="en-US" sz="2800" b="1" dirty="0">
                <a:solidFill>
                  <a:srgbClr val="2E73B6"/>
                </a:solidFill>
                <a:latin typeface="方正书宋简体" panose="02000000000000000000" charset="-122"/>
                <a:ea typeface="方正书宋简体" panose="02000000000000000000" charset="-122"/>
                <a:sym typeface="+mn-ea"/>
              </a:rPr>
              <a:t>（三）支持文创市场建设</a:t>
            </a:r>
            <a:endParaRPr lang="zh-CN" altLang="en-US" sz="2800" b="1" dirty="0">
              <a:solidFill>
                <a:srgbClr val="2E73B6"/>
              </a:solidFill>
              <a:latin typeface="方正书宋简体" panose="02000000000000000000" charset="-122"/>
              <a:ea typeface="方正书宋简体" panose="02000000000000000000" charset="-122"/>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10"/>
          <p:cNvSpPr/>
          <p:nvPr/>
        </p:nvSpPr>
        <p:spPr>
          <a:xfrm>
            <a:off x="5016139" y="2158365"/>
            <a:ext cx="6434546" cy="3469425"/>
          </a:xfrm>
          <a:prstGeom prst="roundRect">
            <a:avLst>
              <a:gd name="adj" fmla="val 4528"/>
            </a:avLst>
          </a:prstGeom>
          <a:solidFill>
            <a:schemeClr val="bg1"/>
          </a:solidFill>
          <a:ln>
            <a:solidFill>
              <a:schemeClr val="accent1"/>
            </a:solidFill>
          </a:ln>
          <a:effectLst>
            <a:outerShdw blurRad="254000" dist="127000" dir="5400000" algn="t"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zh-CN" altLang="en-US" sz="1600">
              <a:solidFill>
                <a:schemeClr val="bg1"/>
              </a:solidFill>
              <a:latin typeface="+mj-ea"/>
              <a:ea typeface="+mj-ea"/>
            </a:endParaRPr>
          </a:p>
        </p:txBody>
      </p:sp>
      <p:sp>
        <p:nvSpPr>
          <p:cNvPr id="23" name="矩形 22"/>
          <p:cNvSpPr/>
          <p:nvPr/>
        </p:nvSpPr>
        <p:spPr>
          <a:xfrm>
            <a:off x="9320530" y="2228850"/>
            <a:ext cx="2533650" cy="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9388475" y="4699635"/>
            <a:ext cx="2533650" cy="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185412" y="2462433"/>
            <a:ext cx="6096000" cy="2861310"/>
          </a:xfrm>
          <a:prstGeom prst="rect">
            <a:avLst/>
          </a:prstGeom>
          <a:noFill/>
        </p:spPr>
        <p:txBody>
          <a:bodyPr wrap="square">
            <a:spAutoFit/>
          </a:bodyPr>
          <a:lstStyle/>
          <a:p>
            <a:pPr algn="just">
              <a:lnSpc>
                <a:spcPct val="150000"/>
              </a:lnSpc>
            </a:pPr>
            <a:r>
              <a:rPr lang="en-US" altLang="zh-CN" sz="2000" b="1" dirty="0">
                <a:solidFill>
                  <a:schemeClr val="tx1">
                    <a:lumMod val="75000"/>
                    <a:lumOff val="25000"/>
                  </a:schemeClr>
                </a:solidFill>
                <a:latin typeface="微软雅黑" panose="020B0503020204020204" charset="-122"/>
                <a:ea typeface="微软雅黑" panose="020B0503020204020204" charset="-122"/>
              </a:rPr>
              <a:t>13. </a:t>
            </a:r>
            <a:r>
              <a:rPr lang="zh-CN" altLang="en-US" sz="2000" b="1" dirty="0">
                <a:solidFill>
                  <a:schemeClr val="tx1">
                    <a:lumMod val="75000"/>
                    <a:lumOff val="25000"/>
                  </a:schemeClr>
                </a:solidFill>
                <a:latin typeface="微软雅黑" panose="020B0503020204020204" charset="-122"/>
                <a:ea typeface="微软雅黑" panose="020B0503020204020204" charset="-122"/>
              </a:rPr>
              <a:t>支持存量资源转型升级。</a:t>
            </a:r>
            <a:endParaRPr lang="zh-CN" altLang="en-US" sz="2000" b="1" dirty="0">
              <a:solidFill>
                <a:schemeClr val="tx1">
                  <a:lumMod val="75000"/>
                  <a:lumOff val="25000"/>
                </a:schemeClr>
              </a:solidFill>
              <a:latin typeface="微软雅黑" panose="020B0503020204020204" charset="-122"/>
              <a:ea typeface="微软雅黑" panose="020B0503020204020204" charset="-122"/>
            </a:endParaRPr>
          </a:p>
          <a:p>
            <a:pPr algn="just">
              <a:lnSpc>
                <a:spcPct val="150000"/>
              </a:lnSpc>
            </a:pPr>
            <a:r>
              <a:rPr lang="en-US" altLang="zh-CN" sz="2000" dirty="0">
                <a:solidFill>
                  <a:schemeClr val="tx1">
                    <a:lumMod val="75000"/>
                    <a:lumOff val="25000"/>
                  </a:schemeClr>
                </a:solidFill>
                <a:latin typeface="微软雅黑" panose="020B0503020204020204" charset="-122"/>
                <a:ea typeface="微软雅黑" panose="020B0503020204020204" charset="-122"/>
              </a:rPr>
              <a:t>    </a:t>
            </a:r>
            <a:r>
              <a:rPr lang="zh-CN" altLang="en-US" sz="2000" dirty="0">
                <a:solidFill>
                  <a:schemeClr val="tx1">
                    <a:lumMod val="75000"/>
                    <a:lumOff val="25000"/>
                  </a:schemeClr>
                </a:solidFill>
                <a:latin typeface="微软雅黑" panose="020B0503020204020204" charset="-122"/>
                <a:ea typeface="微软雅黑" panose="020B0503020204020204" charset="-122"/>
              </a:rPr>
              <a:t>支持具有品牌、经验、资源的市场主体，合作利用</a:t>
            </a:r>
            <a:endParaRPr lang="zh-CN" altLang="en-US" sz="2000" dirty="0">
              <a:solidFill>
                <a:schemeClr val="tx1">
                  <a:lumMod val="75000"/>
                  <a:lumOff val="25000"/>
                </a:schemeClr>
              </a:solidFill>
              <a:latin typeface="微软雅黑" panose="020B0503020204020204" charset="-122"/>
              <a:ea typeface="微软雅黑" panose="020B0503020204020204" charset="-122"/>
            </a:endParaRPr>
          </a:p>
          <a:p>
            <a:pPr algn="just">
              <a:lnSpc>
                <a:spcPct val="150000"/>
              </a:lnSpc>
            </a:pPr>
            <a:r>
              <a:rPr lang="zh-CN" altLang="en-US" sz="2000" dirty="0">
                <a:solidFill>
                  <a:schemeClr val="tx1">
                    <a:lumMod val="75000"/>
                    <a:lumOff val="25000"/>
                  </a:schemeClr>
                </a:solidFill>
                <a:latin typeface="微软雅黑" panose="020B0503020204020204" charset="-122"/>
                <a:ea typeface="微软雅黑" panose="020B0503020204020204" charset="-122"/>
              </a:rPr>
              <a:t> </a:t>
            </a:r>
            <a:r>
              <a:rPr lang="en-US" altLang="zh-CN" sz="2000" dirty="0">
                <a:solidFill>
                  <a:schemeClr val="tx1">
                    <a:lumMod val="75000"/>
                    <a:lumOff val="25000"/>
                  </a:schemeClr>
                </a:solidFill>
                <a:latin typeface="微软雅黑" panose="020B0503020204020204" charset="-122"/>
                <a:ea typeface="微软雅黑" panose="020B0503020204020204" charset="-122"/>
              </a:rPr>
              <a:t>   </a:t>
            </a:r>
            <a:r>
              <a:rPr lang="zh-CN" altLang="en-US" sz="2000" dirty="0">
                <a:solidFill>
                  <a:schemeClr val="tx1">
                    <a:lumMod val="75000"/>
                    <a:lumOff val="25000"/>
                  </a:schemeClr>
                </a:solidFill>
                <a:latin typeface="微软雅黑" panose="020B0503020204020204" charset="-122"/>
                <a:ea typeface="微软雅黑" panose="020B0503020204020204" charset="-122"/>
              </a:rPr>
              <a:t>工业厂房、仓储用房、传统商业街等产证合法的存</a:t>
            </a:r>
            <a:r>
              <a:rPr lang="en-US" altLang="zh-CN" sz="2000" dirty="0">
                <a:solidFill>
                  <a:schemeClr val="tx1">
                    <a:lumMod val="75000"/>
                    <a:lumOff val="25000"/>
                  </a:schemeClr>
                </a:solidFill>
                <a:latin typeface="微软雅黑" panose="020B0503020204020204" charset="-122"/>
                <a:ea typeface="微软雅黑" panose="020B0503020204020204" charset="-122"/>
              </a:rPr>
              <a:t> </a:t>
            </a:r>
            <a:endParaRPr lang="en-US" altLang="zh-CN" sz="2000" dirty="0">
              <a:solidFill>
                <a:schemeClr val="tx1">
                  <a:lumMod val="75000"/>
                  <a:lumOff val="25000"/>
                </a:schemeClr>
              </a:solidFill>
              <a:latin typeface="微软雅黑" panose="020B0503020204020204" charset="-122"/>
              <a:ea typeface="微软雅黑" panose="020B0503020204020204" charset="-122"/>
            </a:endParaRPr>
          </a:p>
          <a:p>
            <a:pPr algn="just">
              <a:lnSpc>
                <a:spcPct val="150000"/>
              </a:lnSpc>
            </a:pPr>
            <a:r>
              <a:rPr lang="en-US" altLang="zh-CN" sz="2000" dirty="0">
                <a:solidFill>
                  <a:schemeClr val="tx1">
                    <a:lumMod val="75000"/>
                    <a:lumOff val="25000"/>
                  </a:schemeClr>
                </a:solidFill>
                <a:latin typeface="微软雅黑" panose="020B0503020204020204" charset="-122"/>
                <a:ea typeface="微软雅黑" panose="020B0503020204020204" charset="-122"/>
              </a:rPr>
              <a:t>    </a:t>
            </a:r>
            <a:r>
              <a:rPr lang="zh-CN" altLang="en-US" sz="2000" dirty="0">
                <a:solidFill>
                  <a:schemeClr val="tx1">
                    <a:lumMod val="75000"/>
                    <a:lumOff val="25000"/>
                  </a:schemeClr>
                </a:solidFill>
                <a:latin typeface="微软雅黑" panose="020B0503020204020204" charset="-122"/>
                <a:ea typeface="微软雅黑" panose="020B0503020204020204" charset="-122"/>
              </a:rPr>
              <a:t>量物业，装修改建成为文化创意载体空间的，经认</a:t>
            </a:r>
            <a:endParaRPr lang="zh-CN" altLang="en-US" sz="2000" dirty="0">
              <a:solidFill>
                <a:schemeClr val="tx1">
                  <a:lumMod val="75000"/>
                  <a:lumOff val="25000"/>
                </a:schemeClr>
              </a:solidFill>
              <a:latin typeface="微软雅黑" panose="020B0503020204020204" charset="-122"/>
              <a:ea typeface="微软雅黑" panose="020B0503020204020204" charset="-122"/>
            </a:endParaRPr>
          </a:p>
          <a:p>
            <a:pPr algn="just">
              <a:lnSpc>
                <a:spcPct val="150000"/>
              </a:lnSpc>
            </a:pPr>
            <a:r>
              <a:rPr lang="zh-CN" altLang="en-US" sz="2000" dirty="0">
                <a:solidFill>
                  <a:schemeClr val="tx1">
                    <a:lumMod val="75000"/>
                    <a:lumOff val="25000"/>
                  </a:schemeClr>
                </a:solidFill>
                <a:latin typeface="微软雅黑" panose="020B0503020204020204" charset="-122"/>
                <a:ea typeface="微软雅黑" panose="020B0503020204020204" charset="-122"/>
              </a:rPr>
              <a:t> </a:t>
            </a:r>
            <a:r>
              <a:rPr lang="en-US" altLang="zh-CN" sz="2000" dirty="0">
                <a:solidFill>
                  <a:schemeClr val="tx1">
                    <a:lumMod val="75000"/>
                    <a:lumOff val="25000"/>
                  </a:schemeClr>
                </a:solidFill>
                <a:latin typeface="微软雅黑" panose="020B0503020204020204" charset="-122"/>
                <a:ea typeface="微软雅黑" panose="020B0503020204020204" charset="-122"/>
              </a:rPr>
              <a:t>   </a:t>
            </a:r>
            <a:r>
              <a:rPr lang="zh-CN" altLang="en-US" sz="2000" dirty="0">
                <a:solidFill>
                  <a:schemeClr val="tx1">
                    <a:lumMod val="75000"/>
                    <a:lumOff val="25000"/>
                  </a:schemeClr>
                </a:solidFill>
                <a:latin typeface="微软雅黑" panose="020B0503020204020204" charset="-122"/>
                <a:ea typeface="微软雅黑" panose="020B0503020204020204" charset="-122"/>
              </a:rPr>
              <a:t>定，给予</a:t>
            </a:r>
            <a:r>
              <a:rPr lang="zh-CN" altLang="en-US" sz="2000" dirty="0">
                <a:solidFill>
                  <a:schemeClr val="accent2">
                    <a:lumMod val="75000"/>
                  </a:schemeClr>
                </a:solidFill>
                <a:latin typeface="微软雅黑" panose="020B0503020204020204" charset="-122"/>
                <a:ea typeface="微软雅黑" panose="020B0503020204020204" charset="-122"/>
              </a:rPr>
              <a:t>固定资产投资总额</a:t>
            </a:r>
            <a:r>
              <a:rPr lang="en-US" altLang="zh-CN" sz="2000" dirty="0">
                <a:solidFill>
                  <a:schemeClr val="accent2">
                    <a:lumMod val="75000"/>
                  </a:schemeClr>
                </a:solidFill>
                <a:latin typeface="微软雅黑" panose="020B0503020204020204" charset="-122"/>
                <a:ea typeface="微软雅黑" panose="020B0503020204020204" charset="-122"/>
              </a:rPr>
              <a:t>10</a:t>
            </a:r>
            <a:r>
              <a:rPr lang="zh-CN" altLang="en-US" sz="2000" dirty="0">
                <a:solidFill>
                  <a:schemeClr val="accent2">
                    <a:lumMod val="75000"/>
                  </a:schemeClr>
                </a:solidFill>
                <a:latin typeface="微软雅黑" panose="020B0503020204020204" charset="-122"/>
                <a:ea typeface="微软雅黑" panose="020B0503020204020204" charset="-122"/>
              </a:rPr>
              <a:t>％</a:t>
            </a:r>
            <a:r>
              <a:rPr lang="zh-CN" altLang="en-US" sz="2000" dirty="0">
                <a:solidFill>
                  <a:schemeClr val="tx1">
                    <a:lumMod val="75000"/>
                    <a:lumOff val="25000"/>
                  </a:schemeClr>
                </a:solidFill>
                <a:latin typeface="微软雅黑" panose="020B0503020204020204" charset="-122"/>
                <a:ea typeface="微软雅黑" panose="020B0503020204020204" charset="-122"/>
              </a:rPr>
              <a:t>的资金扶持，最</a:t>
            </a:r>
            <a:endParaRPr lang="zh-CN" altLang="en-US" sz="2000" dirty="0">
              <a:solidFill>
                <a:schemeClr val="tx1">
                  <a:lumMod val="75000"/>
                  <a:lumOff val="25000"/>
                </a:schemeClr>
              </a:solidFill>
              <a:latin typeface="微软雅黑" panose="020B0503020204020204" charset="-122"/>
              <a:ea typeface="微软雅黑" panose="020B0503020204020204" charset="-122"/>
            </a:endParaRPr>
          </a:p>
          <a:p>
            <a:pPr algn="just">
              <a:lnSpc>
                <a:spcPct val="150000"/>
              </a:lnSpc>
            </a:pPr>
            <a:r>
              <a:rPr lang="zh-CN" altLang="en-US" sz="2000" dirty="0">
                <a:solidFill>
                  <a:schemeClr val="tx1">
                    <a:lumMod val="75000"/>
                    <a:lumOff val="25000"/>
                  </a:schemeClr>
                </a:solidFill>
                <a:latin typeface="微软雅黑" panose="020B0503020204020204" charset="-122"/>
                <a:ea typeface="微软雅黑" panose="020B0503020204020204" charset="-122"/>
              </a:rPr>
              <a:t> </a:t>
            </a:r>
            <a:r>
              <a:rPr lang="en-US" altLang="zh-CN" sz="2000" dirty="0">
                <a:solidFill>
                  <a:schemeClr val="tx1">
                    <a:lumMod val="75000"/>
                    <a:lumOff val="25000"/>
                  </a:schemeClr>
                </a:solidFill>
                <a:latin typeface="微软雅黑" panose="020B0503020204020204" charset="-122"/>
                <a:ea typeface="微软雅黑" panose="020B0503020204020204" charset="-122"/>
              </a:rPr>
              <a:t>   </a:t>
            </a:r>
            <a:r>
              <a:rPr lang="zh-CN" altLang="en-US" sz="2000" dirty="0">
                <a:solidFill>
                  <a:schemeClr val="tx1">
                    <a:lumMod val="75000"/>
                    <a:lumOff val="25000"/>
                  </a:schemeClr>
                </a:solidFill>
                <a:latin typeface="微软雅黑" panose="020B0503020204020204" charset="-122"/>
                <a:ea typeface="微软雅黑" panose="020B0503020204020204" charset="-122"/>
              </a:rPr>
              <a:t>高不超过 </a:t>
            </a:r>
            <a:r>
              <a:rPr lang="en-US" altLang="zh-CN" sz="2000" b="1" dirty="0">
                <a:solidFill>
                  <a:schemeClr val="accent2">
                    <a:lumMod val="75000"/>
                  </a:schemeClr>
                </a:solidFill>
                <a:latin typeface="微软雅黑" panose="020B0503020204020204" charset="-122"/>
                <a:ea typeface="微软雅黑" panose="020B0503020204020204" charset="-122"/>
              </a:rPr>
              <a:t>200</a:t>
            </a:r>
            <a:r>
              <a:rPr lang="en-US" altLang="zh-CN" sz="2000" dirty="0">
                <a:solidFill>
                  <a:schemeClr val="accent2">
                    <a:lumMod val="75000"/>
                  </a:schemeClr>
                </a:solidFill>
                <a:latin typeface="微软雅黑" panose="020B0503020204020204" charset="-122"/>
                <a:ea typeface="微软雅黑" panose="020B0503020204020204" charset="-122"/>
              </a:rPr>
              <a:t> </a:t>
            </a:r>
            <a:r>
              <a:rPr lang="zh-CN" altLang="en-US" sz="2000" dirty="0">
                <a:solidFill>
                  <a:schemeClr val="accent2">
                    <a:lumMod val="75000"/>
                  </a:schemeClr>
                </a:solidFill>
                <a:latin typeface="微软雅黑" panose="020B0503020204020204" charset="-122"/>
                <a:ea typeface="微软雅黑" panose="020B0503020204020204" charset="-122"/>
              </a:rPr>
              <a:t>万元</a:t>
            </a:r>
            <a:r>
              <a:rPr lang="zh-CN" altLang="en-US" sz="2000" dirty="0">
                <a:solidFill>
                  <a:schemeClr val="tx1">
                    <a:lumMod val="75000"/>
                    <a:lumOff val="25000"/>
                  </a:schemeClr>
                </a:solidFill>
                <a:latin typeface="微软雅黑" panose="020B0503020204020204" charset="-122"/>
                <a:ea typeface="微软雅黑" panose="020B0503020204020204" charset="-122"/>
              </a:rPr>
              <a:t>。 </a:t>
            </a:r>
            <a:endParaRPr lang="zh-CN" altLang="en-US" sz="2000" dirty="0">
              <a:solidFill>
                <a:schemeClr val="tx1">
                  <a:lumMod val="75000"/>
                  <a:lumOff val="25000"/>
                </a:schemeClr>
              </a:solidFill>
              <a:latin typeface="微软雅黑" panose="020B0503020204020204" charset="-122"/>
              <a:ea typeface="微软雅黑" panose="020B0503020204020204" charset="-122"/>
            </a:endParaRPr>
          </a:p>
        </p:txBody>
      </p:sp>
      <p:sp>
        <p:nvSpPr>
          <p:cNvPr id="10" name="矩形 9"/>
          <p:cNvSpPr/>
          <p:nvPr/>
        </p:nvSpPr>
        <p:spPr>
          <a:xfrm>
            <a:off x="7628352" y="0"/>
            <a:ext cx="2376900" cy="6858000"/>
          </a:xfrm>
          <a:prstGeom prst="rect">
            <a:avLst/>
          </a:prstGeom>
          <a:solidFill>
            <a:schemeClr val="accent1">
              <a:alpha val="2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86411" tIns="43205" rIns="86411" bIns="43205" rtlCol="0" anchor="ctr">
            <a:noAutofit/>
          </a:bodyPr>
          <a:lstStyle/>
          <a:p>
            <a:pPr algn="ctr"/>
            <a:endParaRPr lang="zh-CN" altLang="en-US" sz="1700">
              <a:solidFill>
                <a:srgbClr val="EAE4D9"/>
              </a:solidFill>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741315" y="1933575"/>
            <a:ext cx="3520108" cy="3611067"/>
          </a:xfrm>
          <a:prstGeom prst="rect">
            <a:avLst/>
          </a:prstGeom>
        </p:spPr>
      </p:pic>
      <p:grpSp>
        <p:nvGrpSpPr>
          <p:cNvPr id="12" name="组合 11"/>
          <p:cNvGrpSpPr/>
          <p:nvPr/>
        </p:nvGrpSpPr>
        <p:grpSpPr>
          <a:xfrm>
            <a:off x="4940300" y="-48260"/>
            <a:ext cx="2311400" cy="654050"/>
            <a:chOff x="8100" y="-255"/>
            <a:chExt cx="4470" cy="1030"/>
          </a:xfrm>
        </p:grpSpPr>
        <p:sp>
          <p:nvSpPr>
            <p:cNvPr id="13" name="矩形 12"/>
            <p:cNvSpPr/>
            <p:nvPr/>
          </p:nvSpPr>
          <p:spPr>
            <a:xfrm>
              <a:off x="8100" y="-255"/>
              <a:ext cx="4470" cy="68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8100" y="605"/>
              <a:ext cx="4470" cy="17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1"/>
          <p:nvPr/>
        </p:nvSpPr>
        <p:spPr>
          <a:xfrm>
            <a:off x="3872864" y="697675"/>
            <a:ext cx="4185285" cy="523220"/>
          </a:xfrm>
          <a:prstGeom prst="rect">
            <a:avLst/>
          </a:prstGeom>
          <a:noFill/>
        </p:spPr>
        <p:txBody>
          <a:bodyPr wrap="square" rtlCol="0">
            <a:spAutoFit/>
          </a:bodyPr>
          <a:lstStyle/>
          <a:p>
            <a:pPr algn="dist"/>
            <a:r>
              <a:rPr lang="zh-CN" altLang="en-US" sz="2800" b="1" dirty="0">
                <a:solidFill>
                  <a:srgbClr val="2E73B6"/>
                </a:solidFill>
                <a:latin typeface="方正书宋简体" panose="02000000000000000000" charset="-122"/>
                <a:ea typeface="方正书宋简体" panose="02000000000000000000" charset="-122"/>
                <a:sym typeface="+mn-ea"/>
              </a:rPr>
              <a:t>（四）优化提升营商环境</a:t>
            </a:r>
            <a:endParaRPr lang="zh-CN" altLang="en-US" sz="2800" b="1" dirty="0">
              <a:solidFill>
                <a:srgbClr val="2E73B6"/>
              </a:solidFill>
              <a:latin typeface="方正书宋简体" panose="02000000000000000000" charset="-122"/>
              <a:ea typeface="方正书宋简体" panose="02000000000000000000" charset="-122"/>
              <a:sym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9320530" y="2228850"/>
            <a:ext cx="2533650" cy="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9388475" y="4699635"/>
            <a:ext cx="2533650" cy="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4940300" y="-48260"/>
            <a:ext cx="2311400" cy="654050"/>
            <a:chOff x="8100" y="-255"/>
            <a:chExt cx="4470" cy="1030"/>
          </a:xfrm>
        </p:grpSpPr>
        <p:sp>
          <p:nvSpPr>
            <p:cNvPr id="22" name="矩形 21"/>
            <p:cNvSpPr/>
            <p:nvPr/>
          </p:nvSpPr>
          <p:spPr>
            <a:xfrm>
              <a:off x="8100" y="-255"/>
              <a:ext cx="4470" cy="68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8100" y="605"/>
              <a:ext cx="4470" cy="17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文本框 26"/>
          <p:cNvSpPr txBox="1"/>
          <p:nvPr/>
        </p:nvSpPr>
        <p:spPr>
          <a:xfrm>
            <a:off x="3872864" y="697675"/>
            <a:ext cx="4185285" cy="523220"/>
          </a:xfrm>
          <a:prstGeom prst="rect">
            <a:avLst/>
          </a:prstGeom>
          <a:noFill/>
        </p:spPr>
        <p:txBody>
          <a:bodyPr wrap="square" rtlCol="0">
            <a:spAutoFit/>
          </a:bodyPr>
          <a:lstStyle/>
          <a:p>
            <a:pPr algn="dist"/>
            <a:r>
              <a:rPr lang="zh-CN" altLang="en-US" sz="2800" b="1" dirty="0">
                <a:solidFill>
                  <a:srgbClr val="2E73B6"/>
                </a:solidFill>
                <a:latin typeface="方正书宋简体" panose="02000000000000000000" charset="-122"/>
                <a:ea typeface="方正书宋简体" panose="02000000000000000000" charset="-122"/>
                <a:sym typeface="+mn-ea"/>
              </a:rPr>
              <a:t>（四）优化提升营商环境</a:t>
            </a:r>
            <a:endParaRPr lang="zh-CN" altLang="en-US" sz="2800" b="1" dirty="0">
              <a:solidFill>
                <a:srgbClr val="2E73B6"/>
              </a:solidFill>
              <a:latin typeface="方正书宋简体" panose="02000000000000000000" charset="-122"/>
              <a:ea typeface="方正书宋简体" panose="02000000000000000000" charset="-122"/>
              <a:sym typeface="+mn-ea"/>
            </a:endParaRPr>
          </a:p>
        </p:txBody>
      </p:sp>
      <p:sp>
        <p:nvSpPr>
          <p:cNvPr id="8" name="矩形 7"/>
          <p:cNvSpPr/>
          <p:nvPr>
            <p:custDataLst>
              <p:tags r:id="rId1"/>
            </p:custDataLst>
          </p:nvPr>
        </p:nvSpPr>
        <p:spPr>
          <a:xfrm>
            <a:off x="1063625" y="2065020"/>
            <a:ext cx="4719955" cy="3500120"/>
          </a:xfrm>
          <a:prstGeom prst="rect">
            <a:avLst/>
          </a:prstGeom>
          <a:noFill/>
          <a:ln>
            <a:solidFill>
              <a:srgbClr val="FFFFFF">
                <a:lumMod val="75000"/>
              </a:srgbClr>
            </a:solidFill>
          </a:ln>
        </p:spPr>
        <p:style>
          <a:lnRef idx="2">
            <a:srgbClr val="8BB5C7">
              <a:shade val="50000"/>
            </a:srgbClr>
          </a:lnRef>
          <a:fillRef idx="1">
            <a:srgbClr val="8BB5C7"/>
          </a:fillRef>
          <a:effectRef idx="0">
            <a:srgbClr val="8BB5C7"/>
          </a:effectRef>
          <a:fontRef idx="minor">
            <a:srgbClr val="FFFFFF"/>
          </a:fontRef>
        </p:style>
        <p:txBody>
          <a:bodyPr rtlCol="0" anchor="ctr"/>
          <a:lstStyle/>
          <a:p>
            <a:pPr algn="ctr">
              <a:lnSpc>
                <a:spcPct val="120000"/>
              </a:lnSpc>
            </a:pP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9" name="矩形 8"/>
          <p:cNvSpPr/>
          <p:nvPr>
            <p:custDataLst>
              <p:tags r:id="rId2"/>
            </p:custDataLst>
          </p:nvPr>
        </p:nvSpPr>
        <p:spPr>
          <a:xfrm>
            <a:off x="1688902" y="1795780"/>
            <a:ext cx="3468723" cy="606116"/>
          </a:xfrm>
          <a:prstGeom prst="rect">
            <a:avLst/>
          </a:prstGeom>
          <a:solidFill>
            <a:srgbClr val="4F80BD"/>
          </a:solidFill>
          <a:ln>
            <a:noFill/>
          </a:ln>
        </p:spPr>
        <p:style>
          <a:lnRef idx="2">
            <a:srgbClr val="8BB5C7">
              <a:shade val="50000"/>
            </a:srgbClr>
          </a:lnRef>
          <a:fillRef idx="1">
            <a:srgbClr val="8BB5C7"/>
          </a:fillRef>
          <a:effectRef idx="0">
            <a:srgbClr val="8BB5C7"/>
          </a:effectRef>
          <a:fontRef idx="minor">
            <a:srgbClr val="FFFFFF"/>
          </a:fontRef>
        </p:style>
        <p:txBody>
          <a:bodyPr rtlCol="0" anchor="ctr"/>
          <a:lstStyle/>
          <a:p>
            <a:pPr algn="ctr">
              <a:lnSpc>
                <a:spcPct val="120000"/>
              </a:lnSpc>
            </a:pP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10" name="矩形 9"/>
          <p:cNvSpPr/>
          <p:nvPr>
            <p:custDataLst>
              <p:tags r:id="rId3"/>
            </p:custDataLst>
          </p:nvPr>
        </p:nvSpPr>
        <p:spPr>
          <a:xfrm>
            <a:off x="6236970" y="2065020"/>
            <a:ext cx="4719955" cy="3500120"/>
          </a:xfrm>
          <a:prstGeom prst="rect">
            <a:avLst/>
          </a:prstGeom>
          <a:noFill/>
          <a:ln>
            <a:solidFill>
              <a:srgbClr val="FFFFFF">
                <a:lumMod val="75000"/>
              </a:srgbClr>
            </a:solidFill>
          </a:ln>
        </p:spPr>
        <p:style>
          <a:lnRef idx="2">
            <a:srgbClr val="8BB5C7">
              <a:shade val="50000"/>
            </a:srgbClr>
          </a:lnRef>
          <a:fillRef idx="1">
            <a:srgbClr val="8BB5C7"/>
          </a:fillRef>
          <a:effectRef idx="0">
            <a:srgbClr val="8BB5C7"/>
          </a:effectRef>
          <a:fontRef idx="minor">
            <a:srgbClr val="FFFFFF"/>
          </a:fontRef>
        </p:style>
        <p:txBody>
          <a:bodyPr rtlCol="0" anchor="ctr"/>
          <a:lstStyle/>
          <a:p>
            <a:pPr algn="ctr">
              <a:lnSpc>
                <a:spcPct val="120000"/>
              </a:lnSpc>
            </a:pP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11" name="矩形 10"/>
          <p:cNvSpPr/>
          <p:nvPr>
            <p:custDataLst>
              <p:tags r:id="rId4"/>
            </p:custDataLst>
          </p:nvPr>
        </p:nvSpPr>
        <p:spPr>
          <a:xfrm>
            <a:off x="6851650" y="1790700"/>
            <a:ext cx="3611245" cy="611505"/>
          </a:xfrm>
          <a:prstGeom prst="rect">
            <a:avLst/>
          </a:prstGeom>
          <a:solidFill>
            <a:srgbClr val="4F80BD"/>
          </a:solidFill>
          <a:ln>
            <a:noFill/>
          </a:ln>
        </p:spPr>
        <p:style>
          <a:lnRef idx="2">
            <a:srgbClr val="8BB5C7">
              <a:shade val="50000"/>
            </a:srgbClr>
          </a:lnRef>
          <a:fillRef idx="1">
            <a:srgbClr val="8BB5C7"/>
          </a:fillRef>
          <a:effectRef idx="0">
            <a:srgbClr val="8BB5C7"/>
          </a:effectRef>
          <a:fontRef idx="minor">
            <a:srgbClr val="FFFFFF"/>
          </a:fontRef>
        </p:style>
        <p:txBody>
          <a:bodyPr rtlCol="0" anchor="ctr"/>
          <a:lstStyle/>
          <a:p>
            <a:pPr algn="ctr">
              <a:lnSpc>
                <a:spcPct val="120000"/>
              </a:lnSpc>
            </a:pP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14" name="文本框 13"/>
          <p:cNvSpPr txBox="1"/>
          <p:nvPr>
            <p:custDataLst>
              <p:tags r:id="rId5"/>
            </p:custDataLst>
          </p:nvPr>
        </p:nvSpPr>
        <p:spPr>
          <a:xfrm>
            <a:off x="1769303" y="1802898"/>
            <a:ext cx="3309050" cy="56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rmAutofit/>
          </a:bodyPr>
          <a:lstStyle>
            <a:defPPr>
              <a:defRPr lang="zh-CN"/>
            </a:defPPr>
            <a:lvl1pPr algn="ctr" fontAlgn="base">
              <a:spcBef>
                <a:spcPct val="0"/>
              </a:spcBef>
              <a:spcAft>
                <a:spcPct val="0"/>
              </a:spcAft>
              <a:defRPr sz="2400">
                <a:solidFill>
                  <a:prstClr val="white"/>
                </a:solidFill>
                <a:latin typeface="Arial" panose="020B0604020202020204" pitchFamily="34" charset="0"/>
                <a:ea typeface="微软雅黑" panose="020B0503020204020204" charset="-122"/>
              </a:defRPr>
            </a:lvl1pPr>
            <a:lvl2pPr marL="742950" indent="-285750">
              <a:defRPr>
                <a:latin typeface="Calibri" panose="020F0502020204030204" charset="0"/>
                <a:ea typeface="微软雅黑" panose="020B0503020204020204" charset="-122"/>
              </a:defRPr>
            </a:lvl2pPr>
            <a:lvl3pPr marL="1143000" indent="-228600">
              <a:defRPr>
                <a:latin typeface="Calibri" panose="020F0502020204030204" charset="0"/>
                <a:ea typeface="微软雅黑" panose="020B0503020204020204" charset="-122"/>
              </a:defRPr>
            </a:lvl3pPr>
            <a:lvl4pPr marL="1600200" indent="-228600">
              <a:defRPr>
                <a:latin typeface="Calibri" panose="020F0502020204030204" charset="0"/>
                <a:ea typeface="微软雅黑" panose="020B0503020204020204" charset="-122"/>
              </a:defRPr>
            </a:lvl4pPr>
            <a:lvl5pPr marL="2057400" indent="-228600">
              <a:defRPr>
                <a:latin typeface="Calibri" panose="020F0502020204030204" charset="0"/>
                <a:ea typeface="微软雅黑" panose="020B0503020204020204" charset="-122"/>
              </a:defRPr>
            </a:lvl5pPr>
            <a:lvl6pPr marL="2514600" indent="-228600" fontAlgn="base">
              <a:spcBef>
                <a:spcPct val="0"/>
              </a:spcBef>
              <a:spcAft>
                <a:spcPct val="0"/>
              </a:spcAft>
              <a:defRPr>
                <a:latin typeface="Calibri" panose="020F0502020204030204" charset="0"/>
                <a:ea typeface="微软雅黑" panose="020B0503020204020204" charset="-122"/>
              </a:defRPr>
            </a:lvl6pPr>
            <a:lvl7pPr marL="2971800" indent="-228600" fontAlgn="base">
              <a:spcBef>
                <a:spcPct val="0"/>
              </a:spcBef>
              <a:spcAft>
                <a:spcPct val="0"/>
              </a:spcAft>
              <a:defRPr>
                <a:latin typeface="Calibri" panose="020F0502020204030204" charset="0"/>
                <a:ea typeface="微软雅黑" panose="020B0503020204020204" charset="-122"/>
              </a:defRPr>
            </a:lvl7pPr>
            <a:lvl8pPr marL="3429000" indent="-228600" fontAlgn="base">
              <a:spcBef>
                <a:spcPct val="0"/>
              </a:spcBef>
              <a:spcAft>
                <a:spcPct val="0"/>
              </a:spcAft>
              <a:defRPr>
                <a:latin typeface="Calibri" panose="020F0502020204030204" charset="0"/>
                <a:ea typeface="微软雅黑" panose="020B0503020204020204" charset="-122"/>
              </a:defRPr>
            </a:lvl8pPr>
            <a:lvl9pPr marL="3886200" indent="-228600" fontAlgn="base">
              <a:spcBef>
                <a:spcPct val="0"/>
              </a:spcBef>
              <a:spcAft>
                <a:spcPct val="0"/>
              </a:spcAft>
              <a:defRPr>
                <a:latin typeface="Calibri" panose="020F0502020204030204" charset="0"/>
                <a:ea typeface="微软雅黑" panose="020B0503020204020204" charset="-122"/>
              </a:defRPr>
            </a:lvl9pPr>
          </a:lstStyle>
          <a:p>
            <a:pPr>
              <a:lnSpc>
                <a:spcPct val="120000"/>
              </a:lnSpc>
            </a:pPr>
            <a:r>
              <a:rPr lang="en-US" altLang="zh-CN" sz="2000" b="1" dirty="0">
                <a:latin typeface="微软雅黑" panose="020B0503020204020204" charset="-122"/>
                <a:sym typeface="+mn-ea"/>
              </a:rPr>
              <a:t>14. </a:t>
            </a:r>
            <a:r>
              <a:rPr lang="zh-CN" altLang="en-US" sz="2000" b="1" dirty="0">
                <a:latin typeface="微软雅黑" panose="020B0503020204020204" charset="-122"/>
                <a:sym typeface="+mn-ea"/>
              </a:rPr>
              <a:t>加大人才支持力度。</a:t>
            </a:r>
            <a:endParaRPr lang="zh-CN" altLang="en-US" sz="2000" b="1" spc="300">
              <a:solidFill>
                <a:srgbClr val="FFFFFF"/>
              </a:solidFill>
              <a:latin typeface="Arial" panose="020B0604020202020204" pitchFamily="34" charset="0"/>
              <a:cs typeface="+mn-ea"/>
              <a:sym typeface="Arial" panose="020B0604020202020204" pitchFamily="34" charset="0"/>
            </a:endParaRPr>
          </a:p>
        </p:txBody>
      </p:sp>
      <p:sp>
        <p:nvSpPr>
          <p:cNvPr id="18" name="文本框 17"/>
          <p:cNvSpPr txBox="1"/>
          <p:nvPr>
            <p:custDataLst>
              <p:tags r:id="rId6"/>
            </p:custDataLst>
          </p:nvPr>
        </p:nvSpPr>
        <p:spPr>
          <a:xfrm>
            <a:off x="1486535" y="2945130"/>
            <a:ext cx="3874135" cy="2045335"/>
          </a:xfrm>
          <a:prstGeom prst="rect">
            <a:avLst/>
          </a:prstGeom>
        </p:spPr>
        <p:txBody>
          <a:bodyPr wrap="square">
            <a:normAutofit/>
          </a:bodyPr>
          <a:lstStyle>
            <a:defPPr>
              <a:defRPr lang="zh-CN"/>
            </a:defPPr>
            <a:lvl1pPr>
              <a:defRPr sz="1400">
                <a:solidFill>
                  <a:srgbClr val="474546"/>
                </a:solidFill>
                <a:latin typeface="Arial" panose="020B0604020202020204" pitchFamily="34" charset="0"/>
              </a:defRPr>
            </a:lvl1pPr>
          </a:lstStyle>
          <a:p>
            <a:pPr algn="just" fontAlgn="auto">
              <a:lnSpc>
                <a:spcPct val="150000"/>
              </a:lnSpc>
            </a:pPr>
            <a:r>
              <a:rPr lang="zh-CN" altLang="en-US" sz="1800" dirty="0">
                <a:solidFill>
                  <a:schemeClr val="tx1">
                    <a:lumMod val="75000"/>
                    <a:lumOff val="25000"/>
                  </a:schemeClr>
                </a:solidFill>
                <a:latin typeface="微软雅黑" panose="020B0503020204020204" charset="-122"/>
                <a:ea typeface="微软雅黑" panose="020B0503020204020204" charset="-122"/>
                <a:sym typeface="+mn-ea"/>
              </a:rPr>
              <a:t>对符合条件的文化创意产业人才， 按照相关区级人才扶持政策予以扶持。本办法扶持项目如与人才扶持政策重复，按照“就高不重复”原则执行。</a:t>
            </a:r>
            <a:r>
              <a:rPr lang="zh-CN" altLang="en-US" sz="1800" dirty="0">
                <a:latin typeface="微软雅黑" panose="020B0503020204020204" charset="-122"/>
                <a:ea typeface="微软雅黑" panose="020B0503020204020204" charset="-122"/>
                <a:sym typeface="+mn-ea"/>
              </a:rPr>
              <a:t> </a:t>
            </a:r>
            <a:endParaRPr lang="zh-CN" altLang="en-US" sz="1800" spc="150">
              <a:solidFill>
                <a:srgbClr val="000000"/>
              </a:solidFill>
              <a:ea typeface="微软雅黑" panose="020B0503020204020204" charset="-122"/>
              <a:sym typeface="Arial" panose="020B0604020202020204" pitchFamily="34" charset="0"/>
            </a:endParaRPr>
          </a:p>
        </p:txBody>
      </p:sp>
      <p:sp>
        <p:nvSpPr>
          <p:cNvPr id="20" name="文本框 19"/>
          <p:cNvSpPr txBox="1"/>
          <p:nvPr>
            <p:custDataLst>
              <p:tags r:id="rId7"/>
            </p:custDataLst>
          </p:nvPr>
        </p:nvSpPr>
        <p:spPr>
          <a:xfrm>
            <a:off x="6906895" y="1816100"/>
            <a:ext cx="3500120" cy="56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defPPr>
              <a:defRPr lang="zh-CN"/>
            </a:defPPr>
            <a:lvl1pPr algn="ctr" fontAlgn="base">
              <a:spcBef>
                <a:spcPct val="0"/>
              </a:spcBef>
              <a:spcAft>
                <a:spcPct val="0"/>
              </a:spcAft>
              <a:defRPr sz="2400">
                <a:solidFill>
                  <a:prstClr val="white"/>
                </a:solidFill>
                <a:latin typeface="Arial" panose="020B0604020202020204" pitchFamily="34" charset="0"/>
                <a:ea typeface="微软雅黑" panose="020B0503020204020204" charset="-122"/>
              </a:defRPr>
            </a:lvl1pPr>
            <a:lvl2pPr marL="742950" indent="-285750">
              <a:defRPr>
                <a:latin typeface="Calibri" panose="020F0502020204030204" charset="0"/>
                <a:ea typeface="微软雅黑" panose="020B0503020204020204" charset="-122"/>
              </a:defRPr>
            </a:lvl2pPr>
            <a:lvl3pPr marL="1143000" indent="-228600">
              <a:defRPr>
                <a:latin typeface="Calibri" panose="020F0502020204030204" charset="0"/>
                <a:ea typeface="微软雅黑" panose="020B0503020204020204" charset="-122"/>
              </a:defRPr>
            </a:lvl3pPr>
            <a:lvl4pPr marL="1600200" indent="-228600">
              <a:defRPr>
                <a:latin typeface="Calibri" panose="020F0502020204030204" charset="0"/>
                <a:ea typeface="微软雅黑" panose="020B0503020204020204" charset="-122"/>
              </a:defRPr>
            </a:lvl4pPr>
            <a:lvl5pPr marL="2057400" indent="-228600">
              <a:defRPr>
                <a:latin typeface="Calibri" panose="020F0502020204030204" charset="0"/>
                <a:ea typeface="微软雅黑" panose="020B0503020204020204" charset="-122"/>
              </a:defRPr>
            </a:lvl5pPr>
            <a:lvl6pPr marL="2514600" indent="-228600" fontAlgn="base">
              <a:spcBef>
                <a:spcPct val="0"/>
              </a:spcBef>
              <a:spcAft>
                <a:spcPct val="0"/>
              </a:spcAft>
              <a:defRPr>
                <a:latin typeface="Calibri" panose="020F0502020204030204" charset="0"/>
                <a:ea typeface="微软雅黑" panose="020B0503020204020204" charset="-122"/>
              </a:defRPr>
            </a:lvl6pPr>
            <a:lvl7pPr marL="2971800" indent="-228600" fontAlgn="base">
              <a:spcBef>
                <a:spcPct val="0"/>
              </a:spcBef>
              <a:spcAft>
                <a:spcPct val="0"/>
              </a:spcAft>
              <a:defRPr>
                <a:latin typeface="Calibri" panose="020F0502020204030204" charset="0"/>
                <a:ea typeface="微软雅黑" panose="020B0503020204020204" charset="-122"/>
              </a:defRPr>
            </a:lvl7pPr>
            <a:lvl8pPr marL="3429000" indent="-228600" fontAlgn="base">
              <a:spcBef>
                <a:spcPct val="0"/>
              </a:spcBef>
              <a:spcAft>
                <a:spcPct val="0"/>
              </a:spcAft>
              <a:defRPr>
                <a:latin typeface="Calibri" panose="020F0502020204030204" charset="0"/>
                <a:ea typeface="微软雅黑" panose="020B0503020204020204" charset="-122"/>
              </a:defRPr>
            </a:lvl8pPr>
            <a:lvl9pPr marL="3886200" indent="-228600" fontAlgn="base">
              <a:spcBef>
                <a:spcPct val="0"/>
              </a:spcBef>
              <a:spcAft>
                <a:spcPct val="0"/>
              </a:spcAft>
              <a:defRPr>
                <a:latin typeface="Calibri" panose="020F0502020204030204" charset="0"/>
                <a:ea typeface="微软雅黑" panose="020B0503020204020204" charset="-122"/>
              </a:defRPr>
            </a:lvl9pPr>
          </a:lstStyle>
          <a:p>
            <a:pPr>
              <a:lnSpc>
                <a:spcPct val="120000"/>
              </a:lnSpc>
            </a:pPr>
            <a:r>
              <a:rPr lang="en-US" altLang="zh-CN" sz="2000" b="1" dirty="0">
                <a:latin typeface="微软雅黑" panose="020B0503020204020204" charset="-122"/>
                <a:sym typeface="+mn-ea"/>
              </a:rPr>
              <a:t>15. </a:t>
            </a:r>
            <a:r>
              <a:rPr lang="zh-CN" altLang="en-US" sz="2000" b="1" dirty="0">
                <a:latin typeface="微软雅黑" panose="020B0503020204020204" charset="-122"/>
                <a:sym typeface="+mn-ea"/>
              </a:rPr>
              <a:t>鼓励文创企业市场化融资。</a:t>
            </a:r>
            <a:endParaRPr lang="zh-CN" altLang="en-US" sz="2000" b="1" spc="300" dirty="0">
              <a:solidFill>
                <a:srgbClr val="FFFFFF"/>
              </a:solidFill>
              <a:latin typeface="微软雅黑" panose="020B0503020204020204" charset="-122"/>
              <a:sym typeface="+mn-ea"/>
            </a:endParaRPr>
          </a:p>
        </p:txBody>
      </p:sp>
      <p:sp>
        <p:nvSpPr>
          <p:cNvPr id="28" name="文本框 27"/>
          <p:cNvSpPr txBox="1"/>
          <p:nvPr>
            <p:custDataLst>
              <p:tags r:id="rId8"/>
            </p:custDataLst>
          </p:nvPr>
        </p:nvSpPr>
        <p:spPr>
          <a:xfrm>
            <a:off x="6659880" y="3126740"/>
            <a:ext cx="3874135" cy="1682115"/>
          </a:xfrm>
          <a:prstGeom prst="rect">
            <a:avLst/>
          </a:prstGeom>
        </p:spPr>
        <p:txBody>
          <a:bodyPr wrap="square">
            <a:normAutofit/>
          </a:bodyPr>
          <a:lstStyle>
            <a:defPPr>
              <a:defRPr lang="zh-CN"/>
            </a:defPPr>
            <a:lvl1pPr>
              <a:defRPr sz="1400">
                <a:solidFill>
                  <a:srgbClr val="474546"/>
                </a:solidFill>
                <a:latin typeface="Arial" panose="020B0604020202020204" pitchFamily="34" charset="0"/>
              </a:defRPr>
            </a:lvl1pPr>
          </a:lstStyle>
          <a:p>
            <a:pPr algn="just" fontAlgn="auto">
              <a:lnSpc>
                <a:spcPct val="150000"/>
              </a:lnSpc>
            </a:pPr>
            <a:r>
              <a:rPr lang="zh-CN" altLang="en-US" sz="1800" dirty="0">
                <a:solidFill>
                  <a:schemeClr val="tx1">
                    <a:lumMod val="75000"/>
                    <a:lumOff val="25000"/>
                  </a:schemeClr>
                </a:solidFill>
                <a:latin typeface="微软雅黑" panose="020B0503020204020204" charset="-122"/>
                <a:ea typeface="微软雅黑" panose="020B0503020204020204" charset="-122"/>
                <a:sym typeface="+mn-ea"/>
              </a:rPr>
              <a:t>对通过市区联动“批次担保”模式，从市政策性融资担保中心获得贷款担保的，给予保费全额补贴。</a:t>
            </a:r>
            <a:endParaRPr lang="zh-CN" altLang="en-US" sz="1800" spc="150" dirty="0">
              <a:solidFill>
                <a:schemeClr val="tx1">
                  <a:lumMod val="75000"/>
                  <a:lumOff val="25000"/>
                </a:schemeClr>
              </a:solidFill>
              <a:latin typeface="微软雅黑" panose="020B0503020204020204" charset="-122"/>
              <a:ea typeface="微软雅黑" panose="020B0503020204020204" charset="-122"/>
              <a:sym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19075" y="2019300"/>
            <a:ext cx="12630150" cy="281940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5556250" y="4263390"/>
            <a:ext cx="1079500" cy="1079500"/>
            <a:chOff x="8750" y="6825"/>
            <a:chExt cx="1700" cy="1700"/>
          </a:xfrm>
        </p:grpSpPr>
        <p:sp>
          <p:nvSpPr>
            <p:cNvPr id="5" name="椭圆 4"/>
            <p:cNvSpPr/>
            <p:nvPr/>
          </p:nvSpPr>
          <p:spPr>
            <a:xfrm>
              <a:off x="8750" y="6825"/>
              <a:ext cx="1701" cy="1701"/>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commit"/>
            <p:cNvPicPr>
              <a:picLocks noChangeAspect="1"/>
            </p:cNvPicPr>
            <p:nvPr/>
          </p:nvPicPr>
          <p:blipFill>
            <a:blip r:embed="rId1">
              <a:duotone>
                <a:schemeClr val="accent1">
                  <a:shade val="45000"/>
                  <a:satMod val="135000"/>
                </a:schemeClr>
                <a:prstClr val="white"/>
              </a:duotone>
            </a:blip>
            <a:stretch>
              <a:fillRect/>
            </a:stretch>
          </p:blipFill>
          <p:spPr>
            <a:xfrm>
              <a:off x="9128" y="7251"/>
              <a:ext cx="850" cy="850"/>
            </a:xfrm>
            <a:prstGeom prst="rect">
              <a:avLst/>
            </a:prstGeom>
          </p:spPr>
        </p:pic>
      </p:grpSp>
      <p:sp>
        <p:nvSpPr>
          <p:cNvPr id="11" name="文本框 10"/>
          <p:cNvSpPr txBox="1"/>
          <p:nvPr/>
        </p:nvSpPr>
        <p:spPr>
          <a:xfrm>
            <a:off x="3816509" y="2973974"/>
            <a:ext cx="3959542" cy="769441"/>
          </a:xfrm>
          <a:prstGeom prst="rect">
            <a:avLst/>
          </a:prstGeom>
          <a:noFill/>
        </p:spPr>
        <p:txBody>
          <a:bodyPr wrap="square" rtlCol="0">
            <a:spAutoFit/>
          </a:bodyPr>
          <a:lstStyle/>
          <a:p>
            <a:pPr algn="dist"/>
            <a:r>
              <a:rPr lang="zh-CN" altLang="en-US" sz="4400" b="1" dirty="0">
                <a:solidFill>
                  <a:schemeClr val="bg1"/>
                </a:solidFill>
                <a:latin typeface="方正书宋简体" panose="02000000000000000000" charset="-122"/>
                <a:ea typeface="方正书宋简体" panose="02000000000000000000" charset="-122"/>
              </a:rPr>
              <a:t>四、操作细则</a:t>
            </a:r>
            <a:endParaRPr lang="en-US" altLang="zh-CN" sz="4400" b="1" dirty="0">
              <a:solidFill>
                <a:schemeClr val="bg1"/>
              </a:solidFill>
              <a:latin typeface="方正书宋简体" panose="02000000000000000000" charset="-122"/>
              <a:ea typeface="方正书宋简体" panose="02000000000000000000"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685800" y="-38735"/>
            <a:ext cx="2311400" cy="654050"/>
            <a:chOff x="8100" y="-255"/>
            <a:chExt cx="4470" cy="1030"/>
          </a:xfrm>
        </p:grpSpPr>
        <p:sp>
          <p:nvSpPr>
            <p:cNvPr id="5" name="矩形 4"/>
            <p:cNvSpPr/>
            <p:nvPr/>
          </p:nvSpPr>
          <p:spPr>
            <a:xfrm>
              <a:off x="8100" y="-255"/>
              <a:ext cx="4470" cy="68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100" y="605"/>
              <a:ext cx="4470" cy="17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矩形 22"/>
          <p:cNvSpPr/>
          <p:nvPr/>
        </p:nvSpPr>
        <p:spPr>
          <a:xfrm>
            <a:off x="9388475" y="2314575"/>
            <a:ext cx="2533650" cy="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685165" y="763270"/>
            <a:ext cx="2311400" cy="521970"/>
          </a:xfrm>
          <a:prstGeom prst="rect">
            <a:avLst/>
          </a:prstGeom>
          <a:noFill/>
        </p:spPr>
        <p:txBody>
          <a:bodyPr wrap="square" rtlCol="0">
            <a:spAutoFit/>
          </a:bodyPr>
          <a:lstStyle/>
          <a:p>
            <a:pPr algn="dist"/>
            <a:r>
              <a:rPr lang="zh-CN" altLang="en-US" sz="2800" b="1" dirty="0">
                <a:solidFill>
                  <a:srgbClr val="2E74B6"/>
                </a:solidFill>
                <a:latin typeface="方正书宋简体" panose="02000000000000000000" charset="-122"/>
                <a:ea typeface="方正书宋简体" panose="02000000000000000000" charset="-122"/>
                <a:sym typeface="+mn-ea"/>
              </a:rPr>
              <a:t>操作细则</a:t>
            </a:r>
            <a:endParaRPr lang="zh-CN" altLang="en-US" sz="2800" b="1" dirty="0">
              <a:solidFill>
                <a:srgbClr val="2E74B6"/>
              </a:solidFill>
              <a:latin typeface="方正书宋简体" panose="02000000000000000000" charset="-122"/>
              <a:ea typeface="方正书宋简体" panose="02000000000000000000" charset="-122"/>
              <a:sym typeface="+mn-ea"/>
            </a:endParaRPr>
          </a:p>
        </p:txBody>
      </p:sp>
      <p:grpSp>
        <p:nvGrpSpPr>
          <p:cNvPr id="39" name="组合 38"/>
          <p:cNvGrpSpPr/>
          <p:nvPr/>
        </p:nvGrpSpPr>
        <p:grpSpPr>
          <a:xfrm>
            <a:off x="0" y="6097383"/>
            <a:ext cx="12192000" cy="760618"/>
            <a:chOff x="0" y="6097383"/>
            <a:chExt cx="12192000" cy="760618"/>
          </a:xfrm>
        </p:grpSpPr>
        <p:sp>
          <p:nvSpPr>
            <p:cNvPr id="40" name="任意多边形: 形状 39"/>
            <p:cNvSpPr/>
            <p:nvPr/>
          </p:nvSpPr>
          <p:spPr>
            <a:xfrm>
              <a:off x="0" y="6097383"/>
              <a:ext cx="12192000" cy="760618"/>
            </a:xfrm>
            <a:custGeom>
              <a:avLst/>
              <a:gdLst>
                <a:gd name="connsiteX0" fmla="*/ 12192000 w 12192000"/>
                <a:gd name="connsiteY0" fmla="*/ 0 h 580183"/>
                <a:gd name="connsiteX1" fmla="*/ 12192000 w 12192000"/>
                <a:gd name="connsiteY1" fmla="*/ 580183 h 580183"/>
                <a:gd name="connsiteX2" fmla="*/ 9325530 w 12192000"/>
                <a:gd name="connsiteY2" fmla="*/ 580183 h 580183"/>
                <a:gd name="connsiteX3" fmla="*/ 9488423 w 12192000"/>
                <a:gd name="connsiteY3" fmla="*/ 563179 h 580183"/>
                <a:gd name="connsiteX4" fmla="*/ 11997595 w 12192000"/>
                <a:gd name="connsiteY4" fmla="*/ 69345 h 580183"/>
                <a:gd name="connsiteX5" fmla="*/ 0 w 12192000"/>
                <a:gd name="connsiteY5" fmla="*/ 0 h 580183"/>
                <a:gd name="connsiteX6" fmla="*/ 194406 w 12192000"/>
                <a:gd name="connsiteY6" fmla="*/ 69345 h 580183"/>
                <a:gd name="connsiteX7" fmla="*/ 2703577 w 12192000"/>
                <a:gd name="connsiteY7" fmla="*/ 563179 h 580183"/>
                <a:gd name="connsiteX8" fmla="*/ 2866470 w 12192000"/>
                <a:gd name="connsiteY8" fmla="*/ 580183 h 580183"/>
                <a:gd name="connsiteX9" fmla="*/ 0 w 12192000"/>
                <a:gd name="connsiteY9" fmla="*/ 580183 h 58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580183">
                  <a:moveTo>
                    <a:pt x="12192000" y="0"/>
                  </a:moveTo>
                  <a:lnTo>
                    <a:pt x="12192000" y="580183"/>
                  </a:lnTo>
                  <a:lnTo>
                    <a:pt x="9325530" y="580183"/>
                  </a:lnTo>
                  <a:lnTo>
                    <a:pt x="9488423" y="563179"/>
                  </a:lnTo>
                  <a:cubicBezTo>
                    <a:pt x="10496865" y="444465"/>
                    <a:pt x="11358099" y="274470"/>
                    <a:pt x="11997595" y="69345"/>
                  </a:cubicBezTo>
                  <a:close/>
                  <a:moveTo>
                    <a:pt x="0" y="0"/>
                  </a:moveTo>
                  <a:lnTo>
                    <a:pt x="194406" y="69345"/>
                  </a:lnTo>
                  <a:cubicBezTo>
                    <a:pt x="833901" y="274470"/>
                    <a:pt x="1695135" y="444465"/>
                    <a:pt x="2703577" y="563179"/>
                  </a:cubicBezTo>
                  <a:lnTo>
                    <a:pt x="2866470" y="580183"/>
                  </a:lnTo>
                  <a:lnTo>
                    <a:pt x="0" y="580183"/>
                  </a:lnTo>
                  <a:close/>
                </a:path>
              </a:pathLst>
            </a:custGeom>
            <a:solidFill>
              <a:schemeClr val="accent1">
                <a:lumMod val="20000"/>
                <a:lumOff val="80000"/>
              </a:schemeClr>
            </a:solidFill>
            <a:ln>
              <a:noFill/>
            </a:ln>
            <a:effectLst>
              <a:outerShdw blurRad="190500" dist="38100" algn="tl" rotWithShape="0">
                <a:schemeClr val="accent1">
                  <a:lumMod val="40000"/>
                  <a:lumOff val="60000"/>
                  <a:alpha val="40000"/>
                </a:scheme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p>
              <a:endParaRPr lang="zh-CN" altLang="en-US" sz="2000" dirty="0"/>
            </a:p>
          </p:txBody>
        </p:sp>
        <p:sp>
          <p:nvSpPr>
            <p:cNvPr id="41" name="任意多边形: 形状 40"/>
            <p:cNvSpPr/>
            <p:nvPr/>
          </p:nvSpPr>
          <p:spPr>
            <a:xfrm>
              <a:off x="0" y="6376172"/>
              <a:ext cx="12192000" cy="481828"/>
            </a:xfrm>
            <a:custGeom>
              <a:avLst/>
              <a:gdLst>
                <a:gd name="connsiteX0" fmla="*/ 12192000 w 12192000"/>
                <a:gd name="connsiteY0" fmla="*/ 0 h 580183"/>
                <a:gd name="connsiteX1" fmla="*/ 12192000 w 12192000"/>
                <a:gd name="connsiteY1" fmla="*/ 580183 h 580183"/>
                <a:gd name="connsiteX2" fmla="*/ 9325530 w 12192000"/>
                <a:gd name="connsiteY2" fmla="*/ 580183 h 580183"/>
                <a:gd name="connsiteX3" fmla="*/ 9488423 w 12192000"/>
                <a:gd name="connsiteY3" fmla="*/ 563179 h 580183"/>
                <a:gd name="connsiteX4" fmla="*/ 11997595 w 12192000"/>
                <a:gd name="connsiteY4" fmla="*/ 69345 h 580183"/>
                <a:gd name="connsiteX5" fmla="*/ 0 w 12192000"/>
                <a:gd name="connsiteY5" fmla="*/ 0 h 580183"/>
                <a:gd name="connsiteX6" fmla="*/ 194406 w 12192000"/>
                <a:gd name="connsiteY6" fmla="*/ 69345 h 580183"/>
                <a:gd name="connsiteX7" fmla="*/ 2703577 w 12192000"/>
                <a:gd name="connsiteY7" fmla="*/ 563179 h 580183"/>
                <a:gd name="connsiteX8" fmla="*/ 2866470 w 12192000"/>
                <a:gd name="connsiteY8" fmla="*/ 580183 h 580183"/>
                <a:gd name="connsiteX9" fmla="*/ 0 w 12192000"/>
                <a:gd name="connsiteY9" fmla="*/ 580183 h 58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580183">
                  <a:moveTo>
                    <a:pt x="12192000" y="0"/>
                  </a:moveTo>
                  <a:lnTo>
                    <a:pt x="12192000" y="580183"/>
                  </a:lnTo>
                  <a:lnTo>
                    <a:pt x="9325530" y="580183"/>
                  </a:lnTo>
                  <a:lnTo>
                    <a:pt x="9488423" y="563179"/>
                  </a:lnTo>
                  <a:cubicBezTo>
                    <a:pt x="10496865" y="444465"/>
                    <a:pt x="11358099" y="274470"/>
                    <a:pt x="11997595" y="69345"/>
                  </a:cubicBezTo>
                  <a:close/>
                  <a:moveTo>
                    <a:pt x="0" y="0"/>
                  </a:moveTo>
                  <a:lnTo>
                    <a:pt x="194406" y="69345"/>
                  </a:lnTo>
                  <a:cubicBezTo>
                    <a:pt x="833901" y="274470"/>
                    <a:pt x="1695135" y="444465"/>
                    <a:pt x="2703577" y="563179"/>
                  </a:cubicBezTo>
                  <a:lnTo>
                    <a:pt x="2866470" y="580183"/>
                  </a:lnTo>
                  <a:lnTo>
                    <a:pt x="0" y="580183"/>
                  </a:lnTo>
                  <a:close/>
                </a:path>
              </a:pathLst>
            </a:custGeom>
            <a:gradFill flip="none" rotWithShape="1">
              <a:gsLst>
                <a:gs pos="4000">
                  <a:schemeClr val="accent1">
                    <a:lumMod val="80000"/>
                    <a:lumOff val="20000"/>
                  </a:schemeClr>
                </a:gs>
                <a:gs pos="50000">
                  <a:schemeClr val="accent1"/>
                </a:gs>
                <a:gs pos="99000">
                  <a:schemeClr val="accent1">
                    <a:lumMod val="80000"/>
                    <a:lumOff val="20000"/>
                  </a:schemeClr>
                </a:gs>
              </a:gsLst>
              <a:lin ang="2700000" scaled="1"/>
              <a:tileRect/>
            </a:gradFill>
            <a:ln w="6350">
              <a:solidFill>
                <a:schemeClr val="accent1">
                  <a:lumMod val="20000"/>
                  <a:lumOff val="80000"/>
                </a:schemeClr>
              </a:solidFill>
            </a:ln>
            <a:effectLst>
              <a:outerShdw blurRad="254000" algn="ctr" rotWithShape="0">
                <a:schemeClr val="accent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p>
              <a:pPr algn="ctr"/>
              <a:endParaRPr lang="zh-CN" altLang="en-US" sz="2400" b="1" dirty="0">
                <a:solidFill>
                  <a:schemeClr val="bg1"/>
                </a:solidFill>
                <a:latin typeface="+mn-ea"/>
              </a:endParaRPr>
            </a:p>
          </p:txBody>
        </p:sp>
      </p:grpSp>
      <p:sp>
        <p:nvSpPr>
          <p:cNvPr id="8" name="文本框 7"/>
          <p:cNvSpPr txBox="1"/>
          <p:nvPr/>
        </p:nvSpPr>
        <p:spPr>
          <a:xfrm>
            <a:off x="4575175" y="1285240"/>
            <a:ext cx="3042285" cy="521970"/>
          </a:xfrm>
          <a:prstGeom prst="rect">
            <a:avLst/>
          </a:prstGeom>
          <a:noFill/>
        </p:spPr>
        <p:txBody>
          <a:bodyPr wrap="square" rtlCol="0">
            <a:spAutoFit/>
          </a:bodyPr>
          <a:p>
            <a:pPr algn="dist"/>
            <a:r>
              <a:rPr lang="zh-CN" altLang="zh-CN" sz="2800" b="1" dirty="0">
                <a:solidFill>
                  <a:srgbClr val="2E73B6"/>
                </a:solidFill>
                <a:latin typeface="微软雅黑" panose="020B0503020204020204" charset="-122"/>
                <a:ea typeface="微软雅黑" panose="020B0503020204020204" charset="-122"/>
                <a:cs typeface="微软雅黑" panose="020B0503020204020204" charset="-122"/>
              </a:rPr>
              <a:t>归口受理部门</a:t>
            </a:r>
            <a:endParaRPr lang="zh-CN" altLang="zh-CN" sz="2800" b="1" dirty="0">
              <a:solidFill>
                <a:srgbClr val="2E73B6"/>
              </a:solidFill>
              <a:latin typeface="微软雅黑" panose="020B0503020204020204" charset="-122"/>
              <a:ea typeface="微软雅黑" panose="020B0503020204020204" charset="-122"/>
              <a:cs typeface="微软雅黑" panose="020B0503020204020204" charset="-122"/>
            </a:endParaRPr>
          </a:p>
        </p:txBody>
      </p:sp>
      <p:graphicFrame>
        <p:nvGraphicFramePr>
          <p:cNvPr id="10" name="表格 9"/>
          <p:cNvGraphicFramePr/>
          <p:nvPr>
            <p:custDataLst>
              <p:tags r:id="rId1"/>
            </p:custDataLst>
          </p:nvPr>
        </p:nvGraphicFramePr>
        <p:xfrm>
          <a:off x="2800985" y="2190115"/>
          <a:ext cx="6591300" cy="2899410"/>
        </p:xfrm>
        <a:graphic>
          <a:graphicData uri="http://schemas.openxmlformats.org/drawingml/2006/table">
            <a:tbl>
              <a:tblPr firstRow="1" bandRow="1">
                <a:tableStyleId>{5C22544A-7EE6-4342-B048-85BDC9FD1C3A}</a:tableStyleId>
              </a:tblPr>
              <a:tblGrid>
                <a:gridCol w="2962910"/>
                <a:gridCol w="3628390"/>
              </a:tblGrid>
              <a:tr h="564515">
                <a:tc>
                  <a:txBody>
                    <a:bodyPr/>
                    <a:p>
                      <a:pPr algn="ctr" fontAlgn="ctr">
                        <a:buNone/>
                      </a:pPr>
                      <a:r>
                        <a:rPr lang="zh-CN" altLang="en-US" sz="2000">
                          <a:latin typeface="微软雅黑" panose="020B0503020204020204" charset="-122"/>
                          <a:ea typeface="微软雅黑" panose="020B0503020204020204" charset="-122"/>
                        </a:rPr>
                        <a:t>受理部门</a:t>
                      </a:r>
                      <a:endParaRPr lang="zh-CN" altLang="en-US" sz="2000">
                        <a:latin typeface="微软雅黑" panose="020B0503020204020204" charset="-122"/>
                        <a:ea typeface="微软雅黑" panose="020B0503020204020204" charset="-122"/>
                      </a:endParaRPr>
                    </a:p>
                  </a:txBody>
                  <a:tcPr anchor="ctr" anchorCtr="0"/>
                </a:tc>
                <a:tc>
                  <a:txBody>
                    <a:bodyPr/>
                    <a:p>
                      <a:pPr algn="ctr" fontAlgn="ctr">
                        <a:buNone/>
                      </a:pPr>
                      <a:r>
                        <a:rPr lang="zh-CN" altLang="en-US" sz="2000">
                          <a:latin typeface="微软雅黑" panose="020B0503020204020204" charset="-122"/>
                          <a:ea typeface="微软雅黑" panose="020B0503020204020204" charset="-122"/>
                        </a:rPr>
                        <a:t>条款</a:t>
                      </a:r>
                      <a:endParaRPr lang="zh-CN" altLang="en-US" sz="2000">
                        <a:latin typeface="微软雅黑" panose="020B0503020204020204" charset="-122"/>
                        <a:ea typeface="微软雅黑" panose="020B0503020204020204" charset="-122"/>
                      </a:endParaRPr>
                    </a:p>
                  </a:txBody>
                  <a:tcPr anchor="ctr" anchorCtr="0"/>
                </a:tc>
              </a:tr>
              <a:tr h="565150">
                <a:tc>
                  <a:txBody>
                    <a:bodyPr/>
                    <a:p>
                      <a:pPr algn="ctr" fontAlgn="ctr">
                        <a:buNone/>
                      </a:pPr>
                      <a:r>
                        <a:rPr lang="zh-CN" altLang="en-US" sz="1800" b="0" kern="0" dirty="0">
                          <a:solidFill>
                            <a:schemeClr val="tx1">
                              <a:lumMod val="75000"/>
                              <a:lumOff val="25000"/>
                            </a:schemeClr>
                          </a:solidFill>
                          <a:latin typeface="微软雅黑" panose="020B0503020204020204" charset="-122"/>
                          <a:ea typeface="微软雅黑" panose="020B0503020204020204" charset="-122"/>
                          <a:sym typeface="+mn-ea"/>
                        </a:rPr>
                        <a:t>区生态产业办</a:t>
                      </a:r>
                      <a:endParaRPr lang="zh-CN" altLang="en-US" sz="1800" b="0" kern="0" dirty="0">
                        <a:solidFill>
                          <a:schemeClr val="tx1">
                            <a:lumMod val="75000"/>
                            <a:lumOff val="25000"/>
                          </a:schemeClr>
                        </a:solidFill>
                        <a:latin typeface="微软雅黑" panose="020B0503020204020204" charset="-122"/>
                        <a:ea typeface="微软雅黑" panose="020B0503020204020204" charset="-122"/>
                        <a:sym typeface="+mn-ea"/>
                      </a:endParaRPr>
                    </a:p>
                  </a:txBody>
                  <a:tcPr anchor="ctr" anchorCtr="0"/>
                </a:tc>
                <a:tc>
                  <a:txBody>
                    <a:bodyPr/>
                    <a:p>
                      <a:pPr algn="ctr" fontAlgn="ctr">
                        <a:buNone/>
                      </a:pPr>
                      <a:r>
                        <a:rPr lang="zh-CN" altLang="en-US" sz="1800" dirty="0">
                          <a:solidFill>
                            <a:schemeClr val="tx1">
                              <a:lumMod val="75000"/>
                              <a:lumOff val="25000"/>
                            </a:schemeClr>
                          </a:solidFill>
                          <a:latin typeface="微软雅黑" panose="020B0503020204020204" charset="-122"/>
                          <a:ea typeface="微软雅黑" panose="020B0503020204020204" charset="-122"/>
                          <a:sym typeface="+mn-ea"/>
                        </a:rPr>
                        <a:t>第  </a:t>
                      </a:r>
                      <a:r>
                        <a:rPr lang="en-US" altLang="zh-CN" sz="1800" dirty="0">
                          <a:solidFill>
                            <a:schemeClr val="tx1">
                              <a:lumMod val="75000"/>
                              <a:lumOff val="25000"/>
                            </a:schemeClr>
                          </a:solidFill>
                          <a:latin typeface="微软雅黑" panose="020B0503020204020204" charset="-122"/>
                          <a:ea typeface="微软雅黑" panose="020B0503020204020204" charset="-122"/>
                          <a:sym typeface="+mn-ea"/>
                        </a:rPr>
                        <a:t>1-9</a:t>
                      </a:r>
                      <a:r>
                        <a:rPr lang="zh-CN" altLang="en-US" sz="1800" dirty="0">
                          <a:solidFill>
                            <a:schemeClr val="tx1">
                              <a:lumMod val="75000"/>
                              <a:lumOff val="25000"/>
                            </a:schemeClr>
                          </a:solidFill>
                          <a:latin typeface="微软雅黑" panose="020B0503020204020204" charset="-122"/>
                          <a:ea typeface="微软雅黑" panose="020B0503020204020204" charset="-122"/>
                          <a:sym typeface="+mn-ea"/>
                        </a:rPr>
                        <a:t>、</a:t>
                      </a:r>
                      <a:r>
                        <a:rPr lang="en-US" altLang="zh-CN" sz="1800" dirty="0">
                          <a:solidFill>
                            <a:schemeClr val="tx1">
                              <a:lumMod val="75000"/>
                              <a:lumOff val="25000"/>
                            </a:schemeClr>
                          </a:solidFill>
                          <a:latin typeface="微软雅黑" panose="020B0503020204020204" charset="-122"/>
                          <a:ea typeface="微软雅黑" panose="020B0503020204020204" charset="-122"/>
                          <a:sym typeface="+mn-ea"/>
                        </a:rPr>
                        <a:t>12</a:t>
                      </a:r>
                      <a:r>
                        <a:rPr lang="zh-CN" altLang="en-US" sz="1800" dirty="0">
                          <a:solidFill>
                            <a:schemeClr val="tx1">
                              <a:lumMod val="75000"/>
                              <a:lumOff val="25000"/>
                            </a:schemeClr>
                          </a:solidFill>
                          <a:latin typeface="微软雅黑" panose="020B0503020204020204" charset="-122"/>
                          <a:ea typeface="微软雅黑" panose="020B0503020204020204" charset="-122"/>
                          <a:sym typeface="+mn-ea"/>
                        </a:rPr>
                        <a:t>、</a:t>
                      </a:r>
                      <a:r>
                        <a:rPr lang="en-US" altLang="zh-CN" sz="1800" dirty="0">
                          <a:solidFill>
                            <a:schemeClr val="tx1">
                              <a:lumMod val="75000"/>
                              <a:lumOff val="25000"/>
                            </a:schemeClr>
                          </a:solidFill>
                          <a:latin typeface="微软雅黑" panose="020B0503020204020204" charset="-122"/>
                          <a:ea typeface="微软雅黑" panose="020B0503020204020204" charset="-122"/>
                          <a:sym typeface="+mn-ea"/>
                        </a:rPr>
                        <a:t>13 </a:t>
                      </a:r>
                      <a:r>
                        <a:rPr lang="zh-CN" altLang="en-US" sz="1800" dirty="0">
                          <a:solidFill>
                            <a:schemeClr val="tx1">
                              <a:lumMod val="75000"/>
                              <a:lumOff val="25000"/>
                            </a:schemeClr>
                          </a:solidFill>
                          <a:latin typeface="微软雅黑" panose="020B0503020204020204" charset="-122"/>
                          <a:ea typeface="微软雅黑" panose="020B0503020204020204" charset="-122"/>
                          <a:sym typeface="+mn-ea"/>
                        </a:rPr>
                        <a:t>条</a:t>
                      </a:r>
                      <a:endParaRPr lang="zh-CN" altLang="en-US" sz="1800" dirty="0">
                        <a:solidFill>
                          <a:schemeClr val="tx1">
                            <a:lumMod val="75000"/>
                            <a:lumOff val="25000"/>
                          </a:schemeClr>
                        </a:solidFill>
                        <a:latin typeface="微软雅黑" panose="020B0503020204020204" charset="-122"/>
                        <a:ea typeface="微软雅黑" panose="020B0503020204020204" charset="-122"/>
                        <a:sym typeface="+mn-ea"/>
                      </a:endParaRPr>
                    </a:p>
                  </a:txBody>
                  <a:tcPr anchor="ctr" anchorCtr="0"/>
                </a:tc>
              </a:tr>
              <a:tr h="564515">
                <a:tc>
                  <a:txBody>
                    <a:bodyPr/>
                    <a:p>
                      <a:pPr algn="ctr" fontAlgn="ctr">
                        <a:buNone/>
                      </a:pPr>
                      <a:r>
                        <a:rPr lang="zh-CN" altLang="en-US" sz="1800" b="0" kern="0" dirty="0">
                          <a:solidFill>
                            <a:schemeClr val="tx1">
                              <a:lumMod val="75000"/>
                              <a:lumOff val="25000"/>
                            </a:schemeClr>
                          </a:solidFill>
                          <a:latin typeface="微软雅黑" panose="020B0503020204020204" charset="-122"/>
                          <a:ea typeface="微软雅黑" panose="020B0503020204020204" charset="-122"/>
                          <a:sym typeface="+mn-ea"/>
                        </a:rPr>
                        <a:t>区文化旅游局</a:t>
                      </a:r>
                      <a:endParaRPr lang="zh-CN" altLang="en-US" sz="1800" b="0" kern="0" dirty="0">
                        <a:solidFill>
                          <a:schemeClr val="tx1">
                            <a:lumMod val="75000"/>
                            <a:lumOff val="25000"/>
                          </a:schemeClr>
                        </a:solidFill>
                        <a:latin typeface="微软雅黑" panose="020B0503020204020204" charset="-122"/>
                        <a:ea typeface="微软雅黑" panose="020B0503020204020204" charset="-122"/>
                        <a:sym typeface="+mn-ea"/>
                      </a:endParaRPr>
                    </a:p>
                  </a:txBody>
                  <a:tcPr anchor="ctr" anchorCtr="0"/>
                </a:tc>
                <a:tc>
                  <a:txBody>
                    <a:bodyPr/>
                    <a:p>
                      <a:pPr algn="ctr" fontAlgn="ctr">
                        <a:buNone/>
                      </a:pPr>
                      <a:r>
                        <a:rPr lang="zh-CN" altLang="en-US" sz="1800" dirty="0">
                          <a:solidFill>
                            <a:schemeClr val="tx1">
                              <a:lumMod val="75000"/>
                              <a:lumOff val="25000"/>
                            </a:schemeClr>
                          </a:solidFill>
                          <a:latin typeface="微软雅黑" panose="020B0503020204020204" charset="-122"/>
                          <a:ea typeface="微软雅黑" panose="020B0503020204020204" charset="-122"/>
                          <a:sym typeface="+mn-ea"/>
                        </a:rPr>
                        <a:t>第</a:t>
                      </a:r>
                      <a:r>
                        <a:rPr lang="en-US" altLang="zh-CN" sz="1800" dirty="0">
                          <a:solidFill>
                            <a:schemeClr val="tx1">
                              <a:lumMod val="75000"/>
                              <a:lumOff val="25000"/>
                            </a:schemeClr>
                          </a:solidFill>
                          <a:latin typeface="微软雅黑" panose="020B0503020204020204" charset="-122"/>
                          <a:ea typeface="微软雅黑" panose="020B0503020204020204" charset="-122"/>
                          <a:sym typeface="+mn-ea"/>
                        </a:rPr>
                        <a:t>10</a:t>
                      </a:r>
                      <a:r>
                        <a:rPr lang="zh-CN" altLang="en-US" sz="1800" dirty="0">
                          <a:solidFill>
                            <a:schemeClr val="tx1">
                              <a:lumMod val="75000"/>
                              <a:lumOff val="25000"/>
                            </a:schemeClr>
                          </a:solidFill>
                          <a:latin typeface="微软雅黑" panose="020B0503020204020204" charset="-122"/>
                          <a:ea typeface="微软雅黑" panose="020B0503020204020204" charset="-122"/>
                          <a:sym typeface="+mn-ea"/>
                        </a:rPr>
                        <a:t>、</a:t>
                      </a:r>
                      <a:r>
                        <a:rPr lang="en-US" altLang="zh-CN" sz="1800" dirty="0">
                          <a:solidFill>
                            <a:schemeClr val="tx1">
                              <a:lumMod val="75000"/>
                              <a:lumOff val="25000"/>
                            </a:schemeClr>
                          </a:solidFill>
                          <a:latin typeface="微软雅黑" panose="020B0503020204020204" charset="-122"/>
                          <a:ea typeface="微软雅黑" panose="020B0503020204020204" charset="-122"/>
                          <a:sym typeface="+mn-ea"/>
                        </a:rPr>
                        <a:t>11 </a:t>
                      </a:r>
                      <a:r>
                        <a:rPr lang="zh-CN" altLang="en-US" sz="1800" dirty="0">
                          <a:solidFill>
                            <a:schemeClr val="tx1">
                              <a:lumMod val="75000"/>
                              <a:lumOff val="25000"/>
                            </a:schemeClr>
                          </a:solidFill>
                          <a:latin typeface="微软雅黑" panose="020B0503020204020204" charset="-122"/>
                          <a:ea typeface="微软雅黑" panose="020B0503020204020204" charset="-122"/>
                          <a:sym typeface="+mn-ea"/>
                        </a:rPr>
                        <a:t>条</a:t>
                      </a:r>
                      <a:endParaRPr lang="zh-CN" altLang="en-US" sz="1800" dirty="0">
                        <a:solidFill>
                          <a:schemeClr val="tx1">
                            <a:lumMod val="75000"/>
                            <a:lumOff val="25000"/>
                          </a:schemeClr>
                        </a:solidFill>
                        <a:latin typeface="微软雅黑" panose="020B0503020204020204" charset="-122"/>
                        <a:ea typeface="微软雅黑" panose="020B0503020204020204" charset="-122"/>
                        <a:sym typeface="+mn-ea"/>
                      </a:endParaRPr>
                    </a:p>
                  </a:txBody>
                  <a:tcPr anchor="ctr" anchorCtr="0"/>
                </a:tc>
              </a:tr>
              <a:tr h="640080">
                <a:tc>
                  <a:txBody>
                    <a:bodyPr/>
                    <a:p>
                      <a:pPr algn="ctr" defTabSz="1219200"/>
                      <a:r>
                        <a:rPr lang="zh-CN" altLang="en-US" sz="1800" b="0" kern="0" dirty="0">
                          <a:solidFill>
                            <a:schemeClr val="tx1">
                              <a:lumMod val="75000"/>
                              <a:lumOff val="25000"/>
                            </a:schemeClr>
                          </a:solidFill>
                          <a:latin typeface="微软雅黑" panose="020B0503020204020204" charset="-122"/>
                          <a:ea typeface="微软雅黑" panose="020B0503020204020204" charset="-122"/>
                          <a:sym typeface="+mn-ea"/>
                        </a:rPr>
                        <a:t>区人力资源社会保障局</a:t>
                      </a:r>
                      <a:endParaRPr lang="zh-CN" altLang="en-US" sz="1800" b="0" kern="0" dirty="0">
                        <a:solidFill>
                          <a:schemeClr val="tx1">
                            <a:lumMod val="75000"/>
                            <a:lumOff val="25000"/>
                          </a:schemeClr>
                        </a:solidFill>
                        <a:latin typeface="微软雅黑" panose="020B0503020204020204" charset="-122"/>
                        <a:ea typeface="微软雅黑" panose="020B0503020204020204" charset="-122"/>
                        <a:sym typeface="+mn-ea"/>
                      </a:endParaRPr>
                    </a:p>
                  </a:txBody>
                  <a:tcPr anchor="ctr" anchorCtr="0"/>
                </a:tc>
                <a:tc>
                  <a:txBody>
                    <a:bodyPr/>
                    <a:p>
                      <a:pPr algn="ctr" fontAlgn="ctr">
                        <a:buNone/>
                      </a:pPr>
                      <a:r>
                        <a:rPr lang="zh-CN" altLang="en-US" sz="1800" dirty="0">
                          <a:solidFill>
                            <a:schemeClr val="tx1">
                              <a:lumMod val="75000"/>
                              <a:lumOff val="25000"/>
                            </a:schemeClr>
                          </a:solidFill>
                          <a:latin typeface="微软雅黑" panose="020B0503020204020204" charset="-122"/>
                          <a:ea typeface="微软雅黑" panose="020B0503020204020204" charset="-122"/>
                          <a:sym typeface="+mn-ea"/>
                        </a:rPr>
                        <a:t>第 </a:t>
                      </a:r>
                      <a:r>
                        <a:rPr lang="en-US" altLang="zh-CN" sz="1800" dirty="0">
                          <a:solidFill>
                            <a:schemeClr val="tx1">
                              <a:lumMod val="75000"/>
                              <a:lumOff val="25000"/>
                            </a:schemeClr>
                          </a:solidFill>
                          <a:latin typeface="微软雅黑" panose="020B0503020204020204" charset="-122"/>
                          <a:ea typeface="微软雅黑" panose="020B0503020204020204" charset="-122"/>
                          <a:sym typeface="+mn-ea"/>
                        </a:rPr>
                        <a:t>14 </a:t>
                      </a:r>
                      <a:r>
                        <a:rPr lang="zh-CN" altLang="en-US" sz="1800" dirty="0">
                          <a:solidFill>
                            <a:schemeClr val="tx1">
                              <a:lumMod val="75000"/>
                              <a:lumOff val="25000"/>
                            </a:schemeClr>
                          </a:solidFill>
                          <a:latin typeface="微软雅黑" panose="020B0503020204020204" charset="-122"/>
                          <a:ea typeface="微软雅黑" panose="020B0503020204020204" charset="-122"/>
                          <a:sym typeface="+mn-ea"/>
                        </a:rPr>
                        <a:t>条</a:t>
                      </a:r>
                      <a:endParaRPr lang="zh-CN" altLang="en-US" sz="1800" dirty="0">
                        <a:solidFill>
                          <a:schemeClr val="tx1">
                            <a:lumMod val="75000"/>
                            <a:lumOff val="25000"/>
                          </a:schemeClr>
                        </a:solidFill>
                        <a:latin typeface="微软雅黑" panose="020B0503020204020204" charset="-122"/>
                        <a:ea typeface="微软雅黑" panose="020B0503020204020204" charset="-122"/>
                        <a:sym typeface="+mn-ea"/>
                      </a:endParaRPr>
                    </a:p>
                  </a:txBody>
                  <a:tcPr anchor="ctr" anchorCtr="0"/>
                </a:tc>
              </a:tr>
              <a:tr h="565150">
                <a:tc>
                  <a:txBody>
                    <a:bodyPr/>
                    <a:p>
                      <a:pPr algn="ctr" fontAlgn="ctr">
                        <a:buNone/>
                      </a:pPr>
                      <a:r>
                        <a:rPr lang="zh-CN" altLang="en-US" sz="1800" b="0" kern="0" dirty="0">
                          <a:solidFill>
                            <a:schemeClr val="tx1">
                              <a:lumMod val="75000"/>
                              <a:lumOff val="25000"/>
                            </a:schemeClr>
                          </a:solidFill>
                          <a:latin typeface="微软雅黑" panose="020B0503020204020204" charset="-122"/>
                          <a:ea typeface="微软雅黑" panose="020B0503020204020204" charset="-122"/>
                          <a:sym typeface="+mn-ea"/>
                        </a:rPr>
                        <a:t>区财政局</a:t>
                      </a:r>
                      <a:endParaRPr lang="zh-CN" altLang="en-US" sz="1800" b="0" kern="0" dirty="0">
                        <a:solidFill>
                          <a:schemeClr val="tx1">
                            <a:lumMod val="75000"/>
                            <a:lumOff val="25000"/>
                          </a:schemeClr>
                        </a:solidFill>
                        <a:latin typeface="微软雅黑" panose="020B0503020204020204" charset="-122"/>
                        <a:ea typeface="微软雅黑" panose="020B0503020204020204" charset="-122"/>
                        <a:sym typeface="+mn-ea"/>
                      </a:endParaRPr>
                    </a:p>
                  </a:txBody>
                  <a:tcPr anchor="ctr" anchorCtr="0"/>
                </a:tc>
                <a:tc>
                  <a:txBody>
                    <a:bodyPr/>
                    <a:p>
                      <a:pPr algn="ctr" fontAlgn="ctr">
                        <a:buNone/>
                      </a:pPr>
                      <a:r>
                        <a:rPr lang="zh-CN" altLang="en-US" sz="1800" dirty="0">
                          <a:solidFill>
                            <a:schemeClr val="tx1">
                              <a:lumMod val="75000"/>
                              <a:lumOff val="25000"/>
                            </a:schemeClr>
                          </a:solidFill>
                          <a:latin typeface="微软雅黑" panose="020B0503020204020204" charset="-122"/>
                          <a:ea typeface="微软雅黑" panose="020B0503020204020204" charset="-122"/>
                          <a:sym typeface="+mn-ea"/>
                        </a:rPr>
                        <a:t>第 </a:t>
                      </a:r>
                      <a:r>
                        <a:rPr lang="en-US" altLang="zh-CN" sz="1800" dirty="0">
                          <a:solidFill>
                            <a:schemeClr val="tx1">
                              <a:lumMod val="75000"/>
                              <a:lumOff val="25000"/>
                            </a:schemeClr>
                          </a:solidFill>
                          <a:latin typeface="微软雅黑" panose="020B0503020204020204" charset="-122"/>
                          <a:ea typeface="微软雅黑" panose="020B0503020204020204" charset="-122"/>
                          <a:sym typeface="+mn-ea"/>
                        </a:rPr>
                        <a:t>15 </a:t>
                      </a:r>
                      <a:r>
                        <a:rPr lang="zh-CN" altLang="en-US" sz="1800" dirty="0">
                          <a:solidFill>
                            <a:schemeClr val="tx1">
                              <a:lumMod val="75000"/>
                              <a:lumOff val="25000"/>
                            </a:schemeClr>
                          </a:solidFill>
                          <a:latin typeface="微软雅黑" panose="020B0503020204020204" charset="-122"/>
                          <a:ea typeface="微软雅黑" panose="020B0503020204020204" charset="-122"/>
                          <a:sym typeface="+mn-ea"/>
                        </a:rPr>
                        <a:t>条</a:t>
                      </a:r>
                      <a:endParaRPr lang="zh-CN" altLang="en-US" sz="1800" dirty="0">
                        <a:solidFill>
                          <a:schemeClr val="tx1">
                            <a:lumMod val="75000"/>
                            <a:lumOff val="25000"/>
                          </a:schemeClr>
                        </a:solidFill>
                        <a:latin typeface="微软雅黑" panose="020B0503020204020204" charset="-122"/>
                        <a:ea typeface="微软雅黑" panose="020B0503020204020204" charset="-122"/>
                        <a:sym typeface="+mn-ea"/>
                      </a:endParaRPr>
                    </a:p>
                  </a:txBody>
                  <a:tcPr anchor="ctr" anchorCtr="0"/>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685800" y="-38735"/>
            <a:ext cx="2311400" cy="654050"/>
            <a:chOff x="8100" y="-255"/>
            <a:chExt cx="4470" cy="1030"/>
          </a:xfrm>
        </p:grpSpPr>
        <p:sp>
          <p:nvSpPr>
            <p:cNvPr id="5" name="矩形 4"/>
            <p:cNvSpPr/>
            <p:nvPr/>
          </p:nvSpPr>
          <p:spPr>
            <a:xfrm>
              <a:off x="8100" y="-255"/>
              <a:ext cx="4470" cy="68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100" y="605"/>
              <a:ext cx="4470" cy="17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矩形 22"/>
          <p:cNvSpPr/>
          <p:nvPr/>
        </p:nvSpPr>
        <p:spPr>
          <a:xfrm>
            <a:off x="9388475" y="2314575"/>
            <a:ext cx="2533650" cy="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685165" y="763270"/>
            <a:ext cx="2311400" cy="521970"/>
          </a:xfrm>
          <a:prstGeom prst="rect">
            <a:avLst/>
          </a:prstGeom>
          <a:noFill/>
        </p:spPr>
        <p:txBody>
          <a:bodyPr wrap="square" rtlCol="0">
            <a:spAutoFit/>
          </a:bodyPr>
          <a:lstStyle/>
          <a:p>
            <a:pPr algn="dist"/>
            <a:r>
              <a:rPr lang="zh-CN" altLang="en-US" sz="2800" b="1" dirty="0">
                <a:solidFill>
                  <a:srgbClr val="2E74B6"/>
                </a:solidFill>
                <a:latin typeface="方正书宋简体" panose="02000000000000000000" charset="-122"/>
                <a:ea typeface="方正书宋简体" panose="02000000000000000000" charset="-122"/>
                <a:sym typeface="+mn-ea"/>
              </a:rPr>
              <a:t>操作细则</a:t>
            </a:r>
            <a:endParaRPr lang="zh-CN" altLang="en-US" sz="2800" b="1" dirty="0">
              <a:solidFill>
                <a:srgbClr val="2E74B6"/>
              </a:solidFill>
              <a:latin typeface="方正书宋简体" panose="02000000000000000000" charset="-122"/>
              <a:ea typeface="方正书宋简体" panose="02000000000000000000" charset="-122"/>
              <a:sym typeface="+mn-ea"/>
            </a:endParaRPr>
          </a:p>
        </p:txBody>
      </p:sp>
      <p:sp>
        <p:nvSpPr>
          <p:cNvPr id="424" name="文本框 423"/>
          <p:cNvSpPr txBox="1"/>
          <p:nvPr/>
        </p:nvSpPr>
        <p:spPr>
          <a:xfrm>
            <a:off x="4699635" y="983615"/>
            <a:ext cx="3042285" cy="521970"/>
          </a:xfrm>
          <a:prstGeom prst="rect">
            <a:avLst/>
          </a:prstGeom>
          <a:noFill/>
        </p:spPr>
        <p:txBody>
          <a:bodyPr wrap="square" rtlCol="0">
            <a:spAutoFit/>
          </a:bodyPr>
          <a:p>
            <a:pPr algn="dist"/>
            <a:r>
              <a:rPr lang="zh-CN" altLang="en-US" sz="2800" b="1" dirty="0">
                <a:solidFill>
                  <a:srgbClr val="2E73B6"/>
                </a:solidFill>
                <a:latin typeface="微软雅黑" panose="020B0503020204020204" charset="-122"/>
                <a:ea typeface="微软雅黑" panose="020B0503020204020204" charset="-122"/>
                <a:cs typeface="微软雅黑" panose="020B0503020204020204" charset="-122"/>
              </a:rPr>
              <a:t>申报和审批程序</a:t>
            </a:r>
            <a:endParaRPr lang="zh-CN" altLang="en-US" sz="2800" b="1" dirty="0">
              <a:solidFill>
                <a:srgbClr val="2E73B6"/>
              </a:solidFill>
              <a:latin typeface="微软雅黑" panose="020B0503020204020204" charset="-122"/>
              <a:ea typeface="微软雅黑" panose="020B0503020204020204" charset="-122"/>
              <a:cs typeface="微软雅黑" panose="020B0503020204020204" charset="-122"/>
            </a:endParaRPr>
          </a:p>
        </p:txBody>
      </p:sp>
      <p:grpSp>
        <p:nvGrpSpPr>
          <p:cNvPr id="455" name="组合 454"/>
          <p:cNvGrpSpPr/>
          <p:nvPr>
            <p:custDataLst>
              <p:tags r:id="rId1"/>
            </p:custDataLst>
          </p:nvPr>
        </p:nvGrpSpPr>
        <p:grpSpPr>
          <a:xfrm>
            <a:off x="1225550" y="1794510"/>
            <a:ext cx="4642485" cy="2039620"/>
            <a:chOff x="1069416" y="1608612"/>
            <a:chExt cx="4642552" cy="2039661"/>
          </a:xfrm>
        </p:grpSpPr>
        <p:sp>
          <p:nvSpPr>
            <p:cNvPr id="456" name="任意形状 5"/>
            <p:cNvSpPr/>
            <p:nvPr>
              <p:custDataLst>
                <p:tags r:id="rId2"/>
              </p:custDataLst>
            </p:nvPr>
          </p:nvSpPr>
          <p:spPr>
            <a:xfrm>
              <a:off x="1070196" y="1608612"/>
              <a:ext cx="656191" cy="2038880"/>
            </a:xfrm>
            <a:custGeom>
              <a:avLst/>
              <a:gdLst>
                <a:gd name="connsiteX0" fmla="*/ 100331 w 677731"/>
                <a:gd name="connsiteY0" fmla="*/ 5126 h 2105809"/>
                <a:gd name="connsiteX1" fmla="*/ 5126 w 677731"/>
                <a:gd name="connsiteY1" fmla="*/ 100331 h 2105809"/>
                <a:gd name="connsiteX2" fmla="*/ 5126 w 677731"/>
                <a:gd name="connsiteY2" fmla="*/ 2007662 h 2105809"/>
                <a:gd name="connsiteX3" fmla="*/ 100331 w 677731"/>
                <a:gd name="connsiteY3" fmla="*/ 2102867 h 2105809"/>
                <a:gd name="connsiteX4" fmla="*/ 281866 w 677731"/>
                <a:gd name="connsiteY4" fmla="*/ 2102867 h 2105809"/>
                <a:gd name="connsiteX5" fmla="*/ 281866 w 677731"/>
                <a:gd name="connsiteY5" fmla="*/ 2102867 h 2105809"/>
                <a:gd name="connsiteX6" fmla="*/ 281866 w 677731"/>
                <a:gd name="connsiteY6" fmla="*/ 860359 h 2105809"/>
                <a:gd name="connsiteX7" fmla="*/ 349639 w 677731"/>
                <a:gd name="connsiteY7" fmla="*/ 697380 h 2105809"/>
                <a:gd name="connsiteX8" fmla="*/ 605402 w 677731"/>
                <a:gd name="connsiteY8" fmla="*/ 441617 h 2105809"/>
                <a:gd name="connsiteX9" fmla="*/ 673176 w 677731"/>
                <a:gd name="connsiteY9" fmla="*/ 278639 h 2105809"/>
                <a:gd name="connsiteX10" fmla="*/ 673176 w 677731"/>
                <a:gd name="connsiteY10" fmla="*/ 5933 h 2105809"/>
                <a:gd name="connsiteX11" fmla="*/ 100331 w 677731"/>
                <a:gd name="connsiteY11" fmla="*/ 5933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7731" h="2105809">
                  <a:moveTo>
                    <a:pt x="100331" y="5126"/>
                  </a:moveTo>
                  <a:cubicBezTo>
                    <a:pt x="47887" y="5126"/>
                    <a:pt x="5126" y="47887"/>
                    <a:pt x="5126" y="100331"/>
                  </a:cubicBezTo>
                  <a:lnTo>
                    <a:pt x="5126" y="2007662"/>
                  </a:lnTo>
                  <a:cubicBezTo>
                    <a:pt x="5126" y="2060105"/>
                    <a:pt x="47887" y="2102867"/>
                    <a:pt x="100331" y="2102867"/>
                  </a:cubicBezTo>
                  <a:lnTo>
                    <a:pt x="281866" y="2102867"/>
                  </a:lnTo>
                  <a:cubicBezTo>
                    <a:pt x="281866" y="2102867"/>
                    <a:pt x="281866" y="2102867"/>
                    <a:pt x="281866" y="2102867"/>
                  </a:cubicBezTo>
                  <a:lnTo>
                    <a:pt x="281866" y="860359"/>
                  </a:lnTo>
                  <a:cubicBezTo>
                    <a:pt x="281866" y="807915"/>
                    <a:pt x="312525" y="734494"/>
                    <a:pt x="349639" y="697380"/>
                  </a:cubicBezTo>
                  <a:lnTo>
                    <a:pt x="605402" y="441617"/>
                  </a:lnTo>
                  <a:cubicBezTo>
                    <a:pt x="642516" y="404503"/>
                    <a:pt x="673176" y="331082"/>
                    <a:pt x="673176" y="278639"/>
                  </a:cubicBezTo>
                  <a:lnTo>
                    <a:pt x="673176" y="5933"/>
                  </a:lnTo>
                  <a:lnTo>
                    <a:pt x="100331" y="5933"/>
                  </a:lnTo>
                  <a:close/>
                </a:path>
              </a:pathLst>
            </a:custGeom>
            <a:solidFill>
              <a:srgbClr val="FFFFFF">
                <a:lumMod val="95000"/>
              </a:srgbClr>
            </a:solidFill>
            <a:ln w="254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defTabSz="457200"/>
              <a:endParaRPr lang="zh-CN" altLang="en-US" dirty="0">
                <a:solidFill>
                  <a:srgbClr val="222222"/>
                </a:solidFill>
                <a:latin typeface="微软雅黑" panose="020B0503020204020204" charset="-122"/>
                <a:ea typeface="微软雅黑" panose="020B0503020204020204" charset="-122"/>
              </a:endParaRPr>
            </a:p>
          </p:txBody>
        </p:sp>
        <p:sp>
          <p:nvSpPr>
            <p:cNvPr id="457" name="圆角矩形 456"/>
            <p:cNvSpPr/>
            <p:nvPr>
              <p:custDataLst>
                <p:tags r:id="rId3"/>
              </p:custDataLst>
            </p:nvPr>
          </p:nvSpPr>
          <p:spPr>
            <a:xfrm>
              <a:off x="1069416" y="1609393"/>
              <a:ext cx="4640209" cy="2038880"/>
            </a:xfrm>
            <a:prstGeom prst="roundRect">
              <a:avLst>
                <a:gd name="adj" fmla="val 4745"/>
              </a:avLst>
            </a:prstGeom>
            <a:noFill/>
            <a:ln w="25400" cap="flat">
              <a:solidFill>
                <a:srgbClr val="2196F3"/>
              </a:solid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defTabSz="457200"/>
              <a:endParaRPr lang="zh-CN" altLang="en-US">
                <a:solidFill>
                  <a:srgbClr val="222222"/>
                </a:solidFill>
                <a:latin typeface="微软雅黑" panose="020B0503020204020204" charset="-122"/>
                <a:ea typeface="微软雅黑" panose="020B0503020204020204" charset="-122"/>
              </a:endParaRPr>
            </a:p>
          </p:txBody>
        </p:sp>
        <p:sp>
          <p:nvSpPr>
            <p:cNvPr id="458" name="任意形状 4"/>
            <p:cNvSpPr/>
            <p:nvPr>
              <p:custDataLst>
                <p:tags r:id="rId4"/>
              </p:custDataLst>
            </p:nvPr>
          </p:nvSpPr>
          <p:spPr>
            <a:xfrm>
              <a:off x="4844858" y="1609393"/>
              <a:ext cx="867110" cy="2038880"/>
            </a:xfrm>
            <a:custGeom>
              <a:avLst/>
              <a:gdLst>
                <a:gd name="connsiteX0" fmla="*/ 799040 w 895574"/>
                <a:gd name="connsiteY0" fmla="*/ 2102060 h 2105809"/>
                <a:gd name="connsiteX1" fmla="*/ 894245 w 895574"/>
                <a:gd name="connsiteY1" fmla="*/ 2006855 h 2105809"/>
                <a:gd name="connsiteX2" fmla="*/ 894245 w 895574"/>
                <a:gd name="connsiteY2" fmla="*/ 100331 h 2105809"/>
                <a:gd name="connsiteX3" fmla="*/ 799040 w 895574"/>
                <a:gd name="connsiteY3" fmla="*/ 5126 h 2105809"/>
                <a:gd name="connsiteX4" fmla="*/ 396435 w 895574"/>
                <a:gd name="connsiteY4" fmla="*/ 5126 h 2105809"/>
                <a:gd name="connsiteX5" fmla="*/ 396435 w 895574"/>
                <a:gd name="connsiteY5" fmla="*/ 5126 h 2105809"/>
                <a:gd name="connsiteX6" fmla="*/ 396435 w 895574"/>
                <a:gd name="connsiteY6" fmla="*/ 845029 h 2105809"/>
                <a:gd name="connsiteX7" fmla="*/ 328662 w 895574"/>
                <a:gd name="connsiteY7" fmla="*/ 1008007 h 2105809"/>
                <a:gd name="connsiteX8" fmla="*/ 72899 w 895574"/>
                <a:gd name="connsiteY8" fmla="*/ 1263770 h 2105809"/>
                <a:gd name="connsiteX9" fmla="*/ 5126 w 895574"/>
                <a:gd name="connsiteY9" fmla="*/ 1426749 h 2105809"/>
                <a:gd name="connsiteX10" fmla="*/ 5126 w 895574"/>
                <a:gd name="connsiteY10" fmla="*/ 2102867 h 2105809"/>
                <a:gd name="connsiteX11" fmla="*/ 799040 w 895574"/>
                <a:gd name="connsiteY11" fmla="*/ 2102867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5574" h="2105809">
                  <a:moveTo>
                    <a:pt x="799040" y="2102060"/>
                  </a:moveTo>
                  <a:cubicBezTo>
                    <a:pt x="851484" y="2102060"/>
                    <a:pt x="894245" y="2059298"/>
                    <a:pt x="894245" y="2006855"/>
                  </a:cubicBezTo>
                  <a:lnTo>
                    <a:pt x="894245" y="100331"/>
                  </a:lnTo>
                  <a:cubicBezTo>
                    <a:pt x="894245" y="47887"/>
                    <a:pt x="851484" y="5126"/>
                    <a:pt x="799040" y="5126"/>
                  </a:cubicBezTo>
                  <a:lnTo>
                    <a:pt x="396435" y="5126"/>
                  </a:lnTo>
                  <a:cubicBezTo>
                    <a:pt x="396435" y="5126"/>
                    <a:pt x="396435" y="5126"/>
                    <a:pt x="396435" y="5126"/>
                  </a:cubicBezTo>
                  <a:lnTo>
                    <a:pt x="396435" y="845029"/>
                  </a:lnTo>
                  <a:cubicBezTo>
                    <a:pt x="396435" y="897472"/>
                    <a:pt x="365776" y="970893"/>
                    <a:pt x="328662" y="1008007"/>
                  </a:cubicBezTo>
                  <a:lnTo>
                    <a:pt x="72899" y="1263770"/>
                  </a:lnTo>
                  <a:cubicBezTo>
                    <a:pt x="35785" y="1300884"/>
                    <a:pt x="5126" y="1374305"/>
                    <a:pt x="5126" y="1426749"/>
                  </a:cubicBezTo>
                  <a:lnTo>
                    <a:pt x="5126" y="2102867"/>
                  </a:lnTo>
                  <a:lnTo>
                    <a:pt x="799040" y="2102867"/>
                  </a:lnTo>
                  <a:close/>
                </a:path>
              </a:pathLst>
            </a:custGeom>
            <a:solidFill>
              <a:srgbClr val="4F80BD"/>
            </a:solidFill>
            <a:ln w="254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defTabSz="457200"/>
              <a:endParaRPr lang="zh-CN" altLang="en-US">
                <a:solidFill>
                  <a:srgbClr val="222222"/>
                </a:solidFill>
                <a:latin typeface="微软雅黑" panose="020B0503020204020204" charset="-122"/>
                <a:ea typeface="微软雅黑" panose="020B0503020204020204" charset="-122"/>
              </a:endParaRPr>
            </a:p>
          </p:txBody>
        </p:sp>
      </p:grpSp>
      <p:grpSp>
        <p:nvGrpSpPr>
          <p:cNvPr id="459" name="组合 458"/>
          <p:cNvGrpSpPr/>
          <p:nvPr>
            <p:custDataLst>
              <p:tags r:id="rId5"/>
            </p:custDataLst>
          </p:nvPr>
        </p:nvGrpSpPr>
        <p:grpSpPr>
          <a:xfrm>
            <a:off x="1227455" y="4181475"/>
            <a:ext cx="4641850" cy="2039620"/>
            <a:chOff x="1083006" y="3992376"/>
            <a:chExt cx="4641772" cy="2039661"/>
          </a:xfrm>
        </p:grpSpPr>
        <p:sp>
          <p:nvSpPr>
            <p:cNvPr id="460" name="任意形状 11"/>
            <p:cNvSpPr/>
            <p:nvPr>
              <p:custDataLst>
                <p:tags r:id="rId6"/>
              </p:custDataLst>
            </p:nvPr>
          </p:nvSpPr>
          <p:spPr>
            <a:xfrm>
              <a:off x="1083006" y="3992376"/>
              <a:ext cx="656191" cy="2038880"/>
            </a:xfrm>
            <a:custGeom>
              <a:avLst/>
              <a:gdLst>
                <a:gd name="connsiteX0" fmla="*/ 100331 w 677731"/>
                <a:gd name="connsiteY0" fmla="*/ 5126 h 2105809"/>
                <a:gd name="connsiteX1" fmla="*/ 5126 w 677731"/>
                <a:gd name="connsiteY1" fmla="*/ 100331 h 2105809"/>
                <a:gd name="connsiteX2" fmla="*/ 5126 w 677731"/>
                <a:gd name="connsiteY2" fmla="*/ 2007662 h 2105809"/>
                <a:gd name="connsiteX3" fmla="*/ 100331 w 677731"/>
                <a:gd name="connsiteY3" fmla="*/ 2102867 h 2105809"/>
                <a:gd name="connsiteX4" fmla="*/ 281866 w 677731"/>
                <a:gd name="connsiteY4" fmla="*/ 2102867 h 2105809"/>
                <a:gd name="connsiteX5" fmla="*/ 281866 w 677731"/>
                <a:gd name="connsiteY5" fmla="*/ 2102867 h 2105809"/>
                <a:gd name="connsiteX6" fmla="*/ 281866 w 677731"/>
                <a:gd name="connsiteY6" fmla="*/ 860359 h 2105809"/>
                <a:gd name="connsiteX7" fmla="*/ 349639 w 677731"/>
                <a:gd name="connsiteY7" fmla="*/ 697380 h 2105809"/>
                <a:gd name="connsiteX8" fmla="*/ 605402 w 677731"/>
                <a:gd name="connsiteY8" fmla="*/ 441617 h 2105809"/>
                <a:gd name="connsiteX9" fmla="*/ 673176 w 677731"/>
                <a:gd name="connsiteY9" fmla="*/ 278639 h 2105809"/>
                <a:gd name="connsiteX10" fmla="*/ 673176 w 677731"/>
                <a:gd name="connsiteY10" fmla="*/ 5933 h 2105809"/>
                <a:gd name="connsiteX11" fmla="*/ 100331 w 677731"/>
                <a:gd name="connsiteY11" fmla="*/ 5933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7731" h="2105809">
                  <a:moveTo>
                    <a:pt x="100331" y="5126"/>
                  </a:moveTo>
                  <a:cubicBezTo>
                    <a:pt x="47887" y="5126"/>
                    <a:pt x="5126" y="47887"/>
                    <a:pt x="5126" y="100331"/>
                  </a:cubicBezTo>
                  <a:lnTo>
                    <a:pt x="5126" y="2007662"/>
                  </a:lnTo>
                  <a:cubicBezTo>
                    <a:pt x="5126" y="2060105"/>
                    <a:pt x="47887" y="2102867"/>
                    <a:pt x="100331" y="2102867"/>
                  </a:cubicBezTo>
                  <a:lnTo>
                    <a:pt x="281866" y="2102867"/>
                  </a:lnTo>
                  <a:cubicBezTo>
                    <a:pt x="281866" y="2102867"/>
                    <a:pt x="281866" y="2102867"/>
                    <a:pt x="281866" y="2102867"/>
                  </a:cubicBezTo>
                  <a:lnTo>
                    <a:pt x="281866" y="860359"/>
                  </a:lnTo>
                  <a:cubicBezTo>
                    <a:pt x="281866" y="807915"/>
                    <a:pt x="312525" y="734494"/>
                    <a:pt x="349639" y="697380"/>
                  </a:cubicBezTo>
                  <a:lnTo>
                    <a:pt x="605402" y="441617"/>
                  </a:lnTo>
                  <a:cubicBezTo>
                    <a:pt x="642516" y="404503"/>
                    <a:pt x="673176" y="331082"/>
                    <a:pt x="673176" y="278639"/>
                  </a:cubicBezTo>
                  <a:lnTo>
                    <a:pt x="673176" y="5933"/>
                  </a:lnTo>
                  <a:lnTo>
                    <a:pt x="100331" y="5933"/>
                  </a:lnTo>
                  <a:close/>
                </a:path>
              </a:pathLst>
            </a:custGeom>
            <a:solidFill>
              <a:srgbClr val="FFFFFF">
                <a:lumMod val="95000"/>
              </a:srgbClr>
            </a:solidFill>
            <a:ln w="254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defTabSz="457200"/>
              <a:endParaRPr lang="zh-CN" altLang="en-US">
                <a:solidFill>
                  <a:srgbClr val="222222"/>
                </a:solidFill>
                <a:latin typeface="微软雅黑" panose="020B0503020204020204" charset="-122"/>
                <a:ea typeface="微软雅黑" panose="020B0503020204020204" charset="-122"/>
              </a:endParaRPr>
            </a:p>
          </p:txBody>
        </p:sp>
        <p:sp>
          <p:nvSpPr>
            <p:cNvPr id="461" name="任意形状 10"/>
            <p:cNvSpPr/>
            <p:nvPr>
              <p:custDataLst>
                <p:tags r:id="rId7"/>
              </p:custDataLst>
            </p:nvPr>
          </p:nvSpPr>
          <p:spPr>
            <a:xfrm>
              <a:off x="4857668" y="3993157"/>
              <a:ext cx="867110" cy="2038880"/>
            </a:xfrm>
            <a:custGeom>
              <a:avLst/>
              <a:gdLst>
                <a:gd name="connsiteX0" fmla="*/ 799040 w 895574"/>
                <a:gd name="connsiteY0" fmla="*/ 2102060 h 2105809"/>
                <a:gd name="connsiteX1" fmla="*/ 894245 w 895574"/>
                <a:gd name="connsiteY1" fmla="*/ 2006855 h 2105809"/>
                <a:gd name="connsiteX2" fmla="*/ 894245 w 895574"/>
                <a:gd name="connsiteY2" fmla="*/ 100331 h 2105809"/>
                <a:gd name="connsiteX3" fmla="*/ 799040 w 895574"/>
                <a:gd name="connsiteY3" fmla="*/ 5126 h 2105809"/>
                <a:gd name="connsiteX4" fmla="*/ 396435 w 895574"/>
                <a:gd name="connsiteY4" fmla="*/ 5126 h 2105809"/>
                <a:gd name="connsiteX5" fmla="*/ 396435 w 895574"/>
                <a:gd name="connsiteY5" fmla="*/ 5126 h 2105809"/>
                <a:gd name="connsiteX6" fmla="*/ 396435 w 895574"/>
                <a:gd name="connsiteY6" fmla="*/ 845029 h 2105809"/>
                <a:gd name="connsiteX7" fmla="*/ 328662 w 895574"/>
                <a:gd name="connsiteY7" fmla="*/ 1008007 h 2105809"/>
                <a:gd name="connsiteX8" fmla="*/ 72899 w 895574"/>
                <a:gd name="connsiteY8" fmla="*/ 1263770 h 2105809"/>
                <a:gd name="connsiteX9" fmla="*/ 5126 w 895574"/>
                <a:gd name="connsiteY9" fmla="*/ 1426749 h 2105809"/>
                <a:gd name="connsiteX10" fmla="*/ 5126 w 895574"/>
                <a:gd name="connsiteY10" fmla="*/ 2102867 h 2105809"/>
                <a:gd name="connsiteX11" fmla="*/ 799040 w 895574"/>
                <a:gd name="connsiteY11" fmla="*/ 2102867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5574" h="2105809">
                  <a:moveTo>
                    <a:pt x="799040" y="2102060"/>
                  </a:moveTo>
                  <a:cubicBezTo>
                    <a:pt x="851484" y="2102060"/>
                    <a:pt x="894245" y="2059298"/>
                    <a:pt x="894245" y="2006855"/>
                  </a:cubicBezTo>
                  <a:lnTo>
                    <a:pt x="894245" y="100331"/>
                  </a:lnTo>
                  <a:cubicBezTo>
                    <a:pt x="894245" y="47887"/>
                    <a:pt x="851484" y="5126"/>
                    <a:pt x="799040" y="5126"/>
                  </a:cubicBezTo>
                  <a:lnTo>
                    <a:pt x="396435" y="5126"/>
                  </a:lnTo>
                  <a:cubicBezTo>
                    <a:pt x="396435" y="5126"/>
                    <a:pt x="396435" y="5126"/>
                    <a:pt x="396435" y="5126"/>
                  </a:cubicBezTo>
                  <a:lnTo>
                    <a:pt x="396435" y="845029"/>
                  </a:lnTo>
                  <a:cubicBezTo>
                    <a:pt x="396435" y="897472"/>
                    <a:pt x="365776" y="970893"/>
                    <a:pt x="328662" y="1008007"/>
                  </a:cubicBezTo>
                  <a:lnTo>
                    <a:pt x="72899" y="1263770"/>
                  </a:lnTo>
                  <a:cubicBezTo>
                    <a:pt x="35785" y="1300884"/>
                    <a:pt x="5126" y="1374305"/>
                    <a:pt x="5126" y="1426749"/>
                  </a:cubicBezTo>
                  <a:lnTo>
                    <a:pt x="5126" y="2102867"/>
                  </a:lnTo>
                  <a:lnTo>
                    <a:pt x="799040" y="2102867"/>
                  </a:lnTo>
                  <a:close/>
                </a:path>
              </a:pathLst>
            </a:custGeom>
            <a:solidFill>
              <a:srgbClr val="4F80BD"/>
            </a:solidFill>
            <a:ln w="254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defTabSz="457200"/>
              <a:endParaRPr lang="zh-CN" altLang="en-US">
                <a:solidFill>
                  <a:srgbClr val="222222"/>
                </a:solidFill>
                <a:latin typeface="微软雅黑" panose="020B0503020204020204" charset="-122"/>
                <a:ea typeface="微软雅黑" panose="020B0503020204020204" charset="-122"/>
              </a:endParaRPr>
            </a:p>
          </p:txBody>
        </p:sp>
        <p:sp>
          <p:nvSpPr>
            <p:cNvPr id="462" name="圆角矩形 461"/>
            <p:cNvSpPr/>
            <p:nvPr>
              <p:custDataLst>
                <p:tags r:id="rId8"/>
              </p:custDataLst>
            </p:nvPr>
          </p:nvSpPr>
          <p:spPr>
            <a:xfrm>
              <a:off x="1083006" y="3993157"/>
              <a:ext cx="4640209" cy="2038880"/>
            </a:xfrm>
            <a:prstGeom prst="roundRect">
              <a:avLst>
                <a:gd name="adj" fmla="val 4745"/>
              </a:avLst>
            </a:prstGeom>
            <a:noFill/>
            <a:ln w="25400" cap="flat">
              <a:solidFill>
                <a:srgbClr val="2196F3"/>
              </a:solid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defTabSz="457200"/>
              <a:endParaRPr lang="zh-CN" altLang="en-US">
                <a:solidFill>
                  <a:srgbClr val="222222"/>
                </a:solidFill>
                <a:latin typeface="微软雅黑" panose="020B0503020204020204" charset="-122"/>
                <a:ea typeface="微软雅黑" panose="020B0503020204020204" charset="-122"/>
              </a:endParaRPr>
            </a:p>
          </p:txBody>
        </p:sp>
      </p:grpSp>
      <p:grpSp>
        <p:nvGrpSpPr>
          <p:cNvPr id="463" name="组合 462"/>
          <p:cNvGrpSpPr/>
          <p:nvPr>
            <p:custDataLst>
              <p:tags r:id="rId9"/>
            </p:custDataLst>
          </p:nvPr>
        </p:nvGrpSpPr>
        <p:grpSpPr>
          <a:xfrm>
            <a:off x="6620510" y="1795145"/>
            <a:ext cx="4646295" cy="2042160"/>
            <a:chOff x="6476393" y="1606020"/>
            <a:chExt cx="4646191" cy="2042253"/>
          </a:xfrm>
        </p:grpSpPr>
        <p:sp>
          <p:nvSpPr>
            <p:cNvPr id="464" name="任意形状 8"/>
            <p:cNvSpPr/>
            <p:nvPr>
              <p:custDataLst>
                <p:tags r:id="rId10"/>
              </p:custDataLst>
            </p:nvPr>
          </p:nvSpPr>
          <p:spPr>
            <a:xfrm>
              <a:off x="6480812" y="1608612"/>
              <a:ext cx="656191" cy="2038880"/>
            </a:xfrm>
            <a:custGeom>
              <a:avLst/>
              <a:gdLst>
                <a:gd name="connsiteX0" fmla="*/ 100331 w 677731"/>
                <a:gd name="connsiteY0" fmla="*/ 5126 h 2105809"/>
                <a:gd name="connsiteX1" fmla="*/ 5126 w 677731"/>
                <a:gd name="connsiteY1" fmla="*/ 100331 h 2105809"/>
                <a:gd name="connsiteX2" fmla="*/ 5126 w 677731"/>
                <a:gd name="connsiteY2" fmla="*/ 2007662 h 2105809"/>
                <a:gd name="connsiteX3" fmla="*/ 100331 w 677731"/>
                <a:gd name="connsiteY3" fmla="*/ 2102867 h 2105809"/>
                <a:gd name="connsiteX4" fmla="*/ 281866 w 677731"/>
                <a:gd name="connsiteY4" fmla="*/ 2102867 h 2105809"/>
                <a:gd name="connsiteX5" fmla="*/ 281866 w 677731"/>
                <a:gd name="connsiteY5" fmla="*/ 2102867 h 2105809"/>
                <a:gd name="connsiteX6" fmla="*/ 281866 w 677731"/>
                <a:gd name="connsiteY6" fmla="*/ 860359 h 2105809"/>
                <a:gd name="connsiteX7" fmla="*/ 349639 w 677731"/>
                <a:gd name="connsiteY7" fmla="*/ 697380 h 2105809"/>
                <a:gd name="connsiteX8" fmla="*/ 605402 w 677731"/>
                <a:gd name="connsiteY8" fmla="*/ 441617 h 2105809"/>
                <a:gd name="connsiteX9" fmla="*/ 673176 w 677731"/>
                <a:gd name="connsiteY9" fmla="*/ 278639 h 2105809"/>
                <a:gd name="connsiteX10" fmla="*/ 673176 w 677731"/>
                <a:gd name="connsiteY10" fmla="*/ 5933 h 2105809"/>
                <a:gd name="connsiteX11" fmla="*/ 100331 w 677731"/>
                <a:gd name="connsiteY11" fmla="*/ 5933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7731" h="2105809">
                  <a:moveTo>
                    <a:pt x="100331" y="5126"/>
                  </a:moveTo>
                  <a:cubicBezTo>
                    <a:pt x="47887" y="5126"/>
                    <a:pt x="5126" y="47887"/>
                    <a:pt x="5126" y="100331"/>
                  </a:cubicBezTo>
                  <a:lnTo>
                    <a:pt x="5126" y="2007662"/>
                  </a:lnTo>
                  <a:cubicBezTo>
                    <a:pt x="5126" y="2060105"/>
                    <a:pt x="47887" y="2102867"/>
                    <a:pt x="100331" y="2102867"/>
                  </a:cubicBezTo>
                  <a:lnTo>
                    <a:pt x="281866" y="2102867"/>
                  </a:lnTo>
                  <a:cubicBezTo>
                    <a:pt x="281866" y="2102867"/>
                    <a:pt x="281866" y="2102867"/>
                    <a:pt x="281866" y="2102867"/>
                  </a:cubicBezTo>
                  <a:lnTo>
                    <a:pt x="281866" y="860359"/>
                  </a:lnTo>
                  <a:cubicBezTo>
                    <a:pt x="281866" y="807915"/>
                    <a:pt x="312525" y="734494"/>
                    <a:pt x="349639" y="697380"/>
                  </a:cubicBezTo>
                  <a:lnTo>
                    <a:pt x="605402" y="441617"/>
                  </a:lnTo>
                  <a:cubicBezTo>
                    <a:pt x="642516" y="404503"/>
                    <a:pt x="673176" y="331082"/>
                    <a:pt x="673176" y="278639"/>
                  </a:cubicBezTo>
                  <a:lnTo>
                    <a:pt x="673176" y="5933"/>
                  </a:lnTo>
                  <a:lnTo>
                    <a:pt x="100331" y="5933"/>
                  </a:lnTo>
                  <a:close/>
                </a:path>
              </a:pathLst>
            </a:custGeom>
            <a:solidFill>
              <a:srgbClr val="FFFFFF">
                <a:lumMod val="95000"/>
              </a:srgbClr>
            </a:solidFill>
            <a:ln w="254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defTabSz="457200"/>
              <a:endParaRPr lang="zh-CN" altLang="en-US">
                <a:solidFill>
                  <a:srgbClr val="222222"/>
                </a:solidFill>
                <a:latin typeface="微软雅黑" panose="020B0503020204020204" charset="-122"/>
                <a:ea typeface="微软雅黑" panose="020B0503020204020204" charset="-122"/>
              </a:endParaRPr>
            </a:p>
          </p:txBody>
        </p:sp>
        <p:sp>
          <p:nvSpPr>
            <p:cNvPr id="465" name="任意形状 7"/>
            <p:cNvSpPr/>
            <p:nvPr>
              <p:custDataLst>
                <p:tags r:id="rId11"/>
              </p:custDataLst>
            </p:nvPr>
          </p:nvSpPr>
          <p:spPr>
            <a:xfrm>
              <a:off x="10255474" y="1609393"/>
              <a:ext cx="867110" cy="2038880"/>
            </a:xfrm>
            <a:custGeom>
              <a:avLst/>
              <a:gdLst>
                <a:gd name="connsiteX0" fmla="*/ 799040 w 895574"/>
                <a:gd name="connsiteY0" fmla="*/ 2102060 h 2105809"/>
                <a:gd name="connsiteX1" fmla="*/ 894245 w 895574"/>
                <a:gd name="connsiteY1" fmla="*/ 2006855 h 2105809"/>
                <a:gd name="connsiteX2" fmla="*/ 894245 w 895574"/>
                <a:gd name="connsiteY2" fmla="*/ 100331 h 2105809"/>
                <a:gd name="connsiteX3" fmla="*/ 799040 w 895574"/>
                <a:gd name="connsiteY3" fmla="*/ 5126 h 2105809"/>
                <a:gd name="connsiteX4" fmla="*/ 396435 w 895574"/>
                <a:gd name="connsiteY4" fmla="*/ 5126 h 2105809"/>
                <a:gd name="connsiteX5" fmla="*/ 396435 w 895574"/>
                <a:gd name="connsiteY5" fmla="*/ 5126 h 2105809"/>
                <a:gd name="connsiteX6" fmla="*/ 396435 w 895574"/>
                <a:gd name="connsiteY6" fmla="*/ 845029 h 2105809"/>
                <a:gd name="connsiteX7" fmla="*/ 328662 w 895574"/>
                <a:gd name="connsiteY7" fmla="*/ 1008007 h 2105809"/>
                <a:gd name="connsiteX8" fmla="*/ 72899 w 895574"/>
                <a:gd name="connsiteY8" fmla="*/ 1263770 h 2105809"/>
                <a:gd name="connsiteX9" fmla="*/ 5126 w 895574"/>
                <a:gd name="connsiteY9" fmla="*/ 1426749 h 2105809"/>
                <a:gd name="connsiteX10" fmla="*/ 5126 w 895574"/>
                <a:gd name="connsiteY10" fmla="*/ 2102867 h 2105809"/>
                <a:gd name="connsiteX11" fmla="*/ 799040 w 895574"/>
                <a:gd name="connsiteY11" fmla="*/ 2102867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5574" h="2105809">
                  <a:moveTo>
                    <a:pt x="799040" y="2102060"/>
                  </a:moveTo>
                  <a:cubicBezTo>
                    <a:pt x="851484" y="2102060"/>
                    <a:pt x="894245" y="2059298"/>
                    <a:pt x="894245" y="2006855"/>
                  </a:cubicBezTo>
                  <a:lnTo>
                    <a:pt x="894245" y="100331"/>
                  </a:lnTo>
                  <a:cubicBezTo>
                    <a:pt x="894245" y="47887"/>
                    <a:pt x="851484" y="5126"/>
                    <a:pt x="799040" y="5126"/>
                  </a:cubicBezTo>
                  <a:lnTo>
                    <a:pt x="396435" y="5126"/>
                  </a:lnTo>
                  <a:cubicBezTo>
                    <a:pt x="396435" y="5126"/>
                    <a:pt x="396435" y="5126"/>
                    <a:pt x="396435" y="5126"/>
                  </a:cubicBezTo>
                  <a:lnTo>
                    <a:pt x="396435" y="845029"/>
                  </a:lnTo>
                  <a:cubicBezTo>
                    <a:pt x="396435" y="897472"/>
                    <a:pt x="365776" y="970893"/>
                    <a:pt x="328662" y="1008007"/>
                  </a:cubicBezTo>
                  <a:lnTo>
                    <a:pt x="72899" y="1263770"/>
                  </a:lnTo>
                  <a:cubicBezTo>
                    <a:pt x="35785" y="1300884"/>
                    <a:pt x="5126" y="1374305"/>
                    <a:pt x="5126" y="1426749"/>
                  </a:cubicBezTo>
                  <a:lnTo>
                    <a:pt x="5126" y="2102867"/>
                  </a:lnTo>
                  <a:lnTo>
                    <a:pt x="799040" y="2102867"/>
                  </a:lnTo>
                  <a:close/>
                </a:path>
              </a:pathLst>
            </a:custGeom>
            <a:solidFill>
              <a:srgbClr val="4F80BD"/>
            </a:solidFill>
            <a:ln w="254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defTabSz="457200"/>
              <a:endParaRPr lang="zh-CN" altLang="en-US">
                <a:solidFill>
                  <a:srgbClr val="222222"/>
                </a:solidFill>
                <a:latin typeface="微软雅黑" panose="020B0503020204020204" charset="-122"/>
                <a:ea typeface="微软雅黑" panose="020B0503020204020204" charset="-122"/>
              </a:endParaRPr>
            </a:p>
          </p:txBody>
        </p:sp>
        <p:sp>
          <p:nvSpPr>
            <p:cNvPr id="466" name="圆角矩形 465"/>
            <p:cNvSpPr/>
            <p:nvPr>
              <p:custDataLst>
                <p:tags r:id="rId12"/>
              </p:custDataLst>
            </p:nvPr>
          </p:nvSpPr>
          <p:spPr>
            <a:xfrm>
              <a:off x="6476393" y="1606020"/>
              <a:ext cx="4640209" cy="2038880"/>
            </a:xfrm>
            <a:prstGeom prst="roundRect">
              <a:avLst>
                <a:gd name="adj" fmla="val 4745"/>
              </a:avLst>
            </a:prstGeom>
            <a:noFill/>
            <a:ln w="25400" cap="flat">
              <a:solidFill>
                <a:srgbClr val="2196F3"/>
              </a:solid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defTabSz="457200"/>
              <a:endParaRPr lang="zh-CN" altLang="en-US">
                <a:solidFill>
                  <a:srgbClr val="222222"/>
                </a:solidFill>
                <a:latin typeface="微软雅黑" panose="020B0503020204020204" charset="-122"/>
                <a:ea typeface="微软雅黑" panose="020B0503020204020204" charset="-122"/>
              </a:endParaRPr>
            </a:p>
          </p:txBody>
        </p:sp>
      </p:grpSp>
      <p:grpSp>
        <p:nvGrpSpPr>
          <p:cNvPr id="467" name="组合 466"/>
          <p:cNvGrpSpPr/>
          <p:nvPr>
            <p:custDataLst>
              <p:tags r:id="rId13"/>
            </p:custDataLst>
          </p:nvPr>
        </p:nvGrpSpPr>
        <p:grpSpPr>
          <a:xfrm>
            <a:off x="6619240" y="4178935"/>
            <a:ext cx="4649470" cy="2041525"/>
            <a:chOff x="6480812" y="3989784"/>
            <a:chExt cx="4649380" cy="2041472"/>
          </a:xfrm>
        </p:grpSpPr>
        <p:sp>
          <p:nvSpPr>
            <p:cNvPr id="468" name="任意形状 14"/>
            <p:cNvSpPr/>
            <p:nvPr>
              <p:custDataLst>
                <p:tags r:id="rId14"/>
              </p:custDataLst>
            </p:nvPr>
          </p:nvSpPr>
          <p:spPr>
            <a:xfrm>
              <a:off x="6480812" y="3991595"/>
              <a:ext cx="656191" cy="2038880"/>
            </a:xfrm>
            <a:custGeom>
              <a:avLst/>
              <a:gdLst>
                <a:gd name="connsiteX0" fmla="*/ 100331 w 677731"/>
                <a:gd name="connsiteY0" fmla="*/ 5126 h 2105809"/>
                <a:gd name="connsiteX1" fmla="*/ 5126 w 677731"/>
                <a:gd name="connsiteY1" fmla="*/ 100331 h 2105809"/>
                <a:gd name="connsiteX2" fmla="*/ 5126 w 677731"/>
                <a:gd name="connsiteY2" fmla="*/ 2007662 h 2105809"/>
                <a:gd name="connsiteX3" fmla="*/ 100331 w 677731"/>
                <a:gd name="connsiteY3" fmla="*/ 2102867 h 2105809"/>
                <a:gd name="connsiteX4" fmla="*/ 281866 w 677731"/>
                <a:gd name="connsiteY4" fmla="*/ 2102867 h 2105809"/>
                <a:gd name="connsiteX5" fmla="*/ 281866 w 677731"/>
                <a:gd name="connsiteY5" fmla="*/ 2102867 h 2105809"/>
                <a:gd name="connsiteX6" fmla="*/ 281866 w 677731"/>
                <a:gd name="connsiteY6" fmla="*/ 860359 h 2105809"/>
                <a:gd name="connsiteX7" fmla="*/ 349639 w 677731"/>
                <a:gd name="connsiteY7" fmla="*/ 697380 h 2105809"/>
                <a:gd name="connsiteX8" fmla="*/ 605402 w 677731"/>
                <a:gd name="connsiteY8" fmla="*/ 441617 h 2105809"/>
                <a:gd name="connsiteX9" fmla="*/ 673176 w 677731"/>
                <a:gd name="connsiteY9" fmla="*/ 278639 h 2105809"/>
                <a:gd name="connsiteX10" fmla="*/ 673176 w 677731"/>
                <a:gd name="connsiteY10" fmla="*/ 5933 h 2105809"/>
                <a:gd name="connsiteX11" fmla="*/ 100331 w 677731"/>
                <a:gd name="connsiteY11" fmla="*/ 5933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7731" h="2105809">
                  <a:moveTo>
                    <a:pt x="100331" y="5126"/>
                  </a:moveTo>
                  <a:cubicBezTo>
                    <a:pt x="47887" y="5126"/>
                    <a:pt x="5126" y="47887"/>
                    <a:pt x="5126" y="100331"/>
                  </a:cubicBezTo>
                  <a:lnTo>
                    <a:pt x="5126" y="2007662"/>
                  </a:lnTo>
                  <a:cubicBezTo>
                    <a:pt x="5126" y="2060105"/>
                    <a:pt x="47887" y="2102867"/>
                    <a:pt x="100331" y="2102867"/>
                  </a:cubicBezTo>
                  <a:lnTo>
                    <a:pt x="281866" y="2102867"/>
                  </a:lnTo>
                  <a:cubicBezTo>
                    <a:pt x="281866" y="2102867"/>
                    <a:pt x="281866" y="2102867"/>
                    <a:pt x="281866" y="2102867"/>
                  </a:cubicBezTo>
                  <a:lnTo>
                    <a:pt x="281866" y="860359"/>
                  </a:lnTo>
                  <a:cubicBezTo>
                    <a:pt x="281866" y="807915"/>
                    <a:pt x="312525" y="734494"/>
                    <a:pt x="349639" y="697380"/>
                  </a:cubicBezTo>
                  <a:lnTo>
                    <a:pt x="605402" y="441617"/>
                  </a:lnTo>
                  <a:cubicBezTo>
                    <a:pt x="642516" y="404503"/>
                    <a:pt x="673176" y="331082"/>
                    <a:pt x="673176" y="278639"/>
                  </a:cubicBezTo>
                  <a:lnTo>
                    <a:pt x="673176" y="5933"/>
                  </a:lnTo>
                  <a:lnTo>
                    <a:pt x="100331" y="5933"/>
                  </a:lnTo>
                  <a:close/>
                </a:path>
              </a:pathLst>
            </a:custGeom>
            <a:solidFill>
              <a:srgbClr val="FFFFFF">
                <a:lumMod val="95000"/>
              </a:srgbClr>
            </a:solidFill>
            <a:ln w="254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defTabSz="457200"/>
              <a:endParaRPr lang="zh-CN" altLang="en-US">
                <a:solidFill>
                  <a:srgbClr val="222222"/>
                </a:solidFill>
                <a:latin typeface="微软雅黑" panose="020B0503020204020204" charset="-122"/>
                <a:ea typeface="微软雅黑" panose="020B0503020204020204" charset="-122"/>
              </a:endParaRPr>
            </a:p>
          </p:txBody>
        </p:sp>
        <p:sp>
          <p:nvSpPr>
            <p:cNvPr id="469" name="任意形状 13"/>
            <p:cNvSpPr/>
            <p:nvPr>
              <p:custDataLst>
                <p:tags r:id="rId15"/>
              </p:custDataLst>
            </p:nvPr>
          </p:nvSpPr>
          <p:spPr>
            <a:xfrm>
              <a:off x="10255474" y="3992376"/>
              <a:ext cx="867110" cy="2038880"/>
            </a:xfrm>
            <a:custGeom>
              <a:avLst/>
              <a:gdLst>
                <a:gd name="connsiteX0" fmla="*/ 799040 w 895574"/>
                <a:gd name="connsiteY0" fmla="*/ 2102060 h 2105809"/>
                <a:gd name="connsiteX1" fmla="*/ 894245 w 895574"/>
                <a:gd name="connsiteY1" fmla="*/ 2006855 h 2105809"/>
                <a:gd name="connsiteX2" fmla="*/ 894245 w 895574"/>
                <a:gd name="connsiteY2" fmla="*/ 100331 h 2105809"/>
                <a:gd name="connsiteX3" fmla="*/ 799040 w 895574"/>
                <a:gd name="connsiteY3" fmla="*/ 5126 h 2105809"/>
                <a:gd name="connsiteX4" fmla="*/ 396435 w 895574"/>
                <a:gd name="connsiteY4" fmla="*/ 5126 h 2105809"/>
                <a:gd name="connsiteX5" fmla="*/ 396435 w 895574"/>
                <a:gd name="connsiteY5" fmla="*/ 5126 h 2105809"/>
                <a:gd name="connsiteX6" fmla="*/ 396435 w 895574"/>
                <a:gd name="connsiteY6" fmla="*/ 845029 h 2105809"/>
                <a:gd name="connsiteX7" fmla="*/ 328662 w 895574"/>
                <a:gd name="connsiteY7" fmla="*/ 1008007 h 2105809"/>
                <a:gd name="connsiteX8" fmla="*/ 72899 w 895574"/>
                <a:gd name="connsiteY8" fmla="*/ 1263770 h 2105809"/>
                <a:gd name="connsiteX9" fmla="*/ 5126 w 895574"/>
                <a:gd name="connsiteY9" fmla="*/ 1426749 h 2105809"/>
                <a:gd name="connsiteX10" fmla="*/ 5126 w 895574"/>
                <a:gd name="connsiteY10" fmla="*/ 2102867 h 2105809"/>
                <a:gd name="connsiteX11" fmla="*/ 799040 w 895574"/>
                <a:gd name="connsiteY11" fmla="*/ 2102867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5574" h="2105809">
                  <a:moveTo>
                    <a:pt x="799040" y="2102060"/>
                  </a:moveTo>
                  <a:cubicBezTo>
                    <a:pt x="851484" y="2102060"/>
                    <a:pt x="894245" y="2059298"/>
                    <a:pt x="894245" y="2006855"/>
                  </a:cubicBezTo>
                  <a:lnTo>
                    <a:pt x="894245" y="100331"/>
                  </a:lnTo>
                  <a:cubicBezTo>
                    <a:pt x="894245" y="47887"/>
                    <a:pt x="851484" y="5126"/>
                    <a:pt x="799040" y="5126"/>
                  </a:cubicBezTo>
                  <a:lnTo>
                    <a:pt x="396435" y="5126"/>
                  </a:lnTo>
                  <a:cubicBezTo>
                    <a:pt x="396435" y="5126"/>
                    <a:pt x="396435" y="5126"/>
                    <a:pt x="396435" y="5126"/>
                  </a:cubicBezTo>
                  <a:lnTo>
                    <a:pt x="396435" y="845029"/>
                  </a:lnTo>
                  <a:cubicBezTo>
                    <a:pt x="396435" y="897472"/>
                    <a:pt x="365776" y="970893"/>
                    <a:pt x="328662" y="1008007"/>
                  </a:cubicBezTo>
                  <a:lnTo>
                    <a:pt x="72899" y="1263770"/>
                  </a:lnTo>
                  <a:cubicBezTo>
                    <a:pt x="35785" y="1300884"/>
                    <a:pt x="5126" y="1374305"/>
                    <a:pt x="5126" y="1426749"/>
                  </a:cubicBezTo>
                  <a:lnTo>
                    <a:pt x="5126" y="2102867"/>
                  </a:lnTo>
                  <a:lnTo>
                    <a:pt x="799040" y="2102867"/>
                  </a:lnTo>
                  <a:close/>
                </a:path>
              </a:pathLst>
            </a:custGeom>
            <a:solidFill>
              <a:srgbClr val="4F80BD"/>
            </a:solidFill>
            <a:ln w="254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defTabSz="457200"/>
              <a:endParaRPr lang="zh-CN" altLang="en-US">
                <a:solidFill>
                  <a:srgbClr val="222222"/>
                </a:solidFill>
                <a:latin typeface="微软雅黑" panose="020B0503020204020204" charset="-122"/>
                <a:ea typeface="微软雅黑" panose="020B0503020204020204" charset="-122"/>
              </a:endParaRPr>
            </a:p>
          </p:txBody>
        </p:sp>
        <p:sp>
          <p:nvSpPr>
            <p:cNvPr id="470" name="圆角矩形 469"/>
            <p:cNvSpPr/>
            <p:nvPr>
              <p:custDataLst>
                <p:tags r:id="rId16"/>
              </p:custDataLst>
            </p:nvPr>
          </p:nvSpPr>
          <p:spPr>
            <a:xfrm>
              <a:off x="6489983" y="3989784"/>
              <a:ext cx="4640209" cy="2038880"/>
            </a:xfrm>
            <a:prstGeom prst="roundRect">
              <a:avLst>
                <a:gd name="adj" fmla="val 4745"/>
              </a:avLst>
            </a:prstGeom>
            <a:noFill/>
            <a:ln w="25400" cap="flat">
              <a:solidFill>
                <a:srgbClr val="2196F3"/>
              </a:solid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defTabSz="457200"/>
              <a:endParaRPr lang="zh-CN" altLang="en-US">
                <a:solidFill>
                  <a:srgbClr val="222222"/>
                </a:solidFill>
                <a:latin typeface="微软雅黑" panose="020B0503020204020204" charset="-122"/>
                <a:ea typeface="微软雅黑" panose="020B0503020204020204" charset="-122"/>
              </a:endParaRPr>
            </a:p>
          </p:txBody>
        </p:sp>
      </p:grpSp>
      <p:sp>
        <p:nvSpPr>
          <p:cNvPr id="471" name="文本框 470"/>
          <p:cNvSpPr txBox="1"/>
          <p:nvPr>
            <p:custDataLst>
              <p:tags r:id="rId17"/>
            </p:custDataLst>
          </p:nvPr>
        </p:nvSpPr>
        <p:spPr>
          <a:xfrm>
            <a:off x="5069840" y="3129280"/>
            <a:ext cx="755650" cy="708025"/>
          </a:xfrm>
          <a:prstGeom prst="rect">
            <a:avLst/>
          </a:prstGeom>
          <a:noFill/>
        </p:spPr>
        <p:txBody>
          <a:bodyPr wrap="square" rtlCol="0">
            <a:normAutofit fontScale="90000"/>
          </a:bodyPr>
          <a:lstStyle/>
          <a:p>
            <a:pPr algn="ctr" defTabSz="457200"/>
            <a:r>
              <a:rPr kumimoji="1" lang="en-US" altLang="zh-CN" sz="4000" b="1" dirty="0">
                <a:solidFill>
                  <a:srgbClr val="FFFFFF"/>
                </a:solidFill>
                <a:latin typeface="微软雅黑" panose="020B0503020204020204" charset="-122"/>
                <a:ea typeface="微软雅黑" panose="020B0503020204020204" charset="-122"/>
              </a:rPr>
              <a:t>1</a:t>
            </a:r>
            <a:endParaRPr kumimoji="1" lang="zh-CN" altLang="en-US" sz="4000" b="1" dirty="0">
              <a:solidFill>
                <a:srgbClr val="FFFFFF"/>
              </a:solidFill>
              <a:latin typeface="微软雅黑" panose="020B0503020204020204" charset="-122"/>
              <a:ea typeface="微软雅黑" panose="020B0503020204020204" charset="-122"/>
            </a:endParaRPr>
          </a:p>
        </p:txBody>
      </p:sp>
      <p:sp>
        <p:nvSpPr>
          <p:cNvPr id="472" name="文本框 471"/>
          <p:cNvSpPr txBox="1"/>
          <p:nvPr>
            <p:custDataLst>
              <p:tags r:id="rId18"/>
            </p:custDataLst>
          </p:nvPr>
        </p:nvSpPr>
        <p:spPr>
          <a:xfrm>
            <a:off x="5082540" y="5513070"/>
            <a:ext cx="755650" cy="708025"/>
          </a:xfrm>
          <a:prstGeom prst="rect">
            <a:avLst/>
          </a:prstGeom>
          <a:noFill/>
        </p:spPr>
        <p:txBody>
          <a:bodyPr wrap="square" rtlCol="0">
            <a:normAutofit fontScale="90000"/>
          </a:bodyPr>
          <a:lstStyle/>
          <a:p>
            <a:pPr algn="ctr" defTabSz="457200"/>
            <a:r>
              <a:rPr kumimoji="1" lang="en-US" altLang="zh-CN" sz="4000" b="1" dirty="0">
                <a:solidFill>
                  <a:srgbClr val="FFFFFF"/>
                </a:solidFill>
                <a:latin typeface="微软雅黑" panose="020B0503020204020204" charset="-122"/>
                <a:ea typeface="微软雅黑" panose="020B0503020204020204" charset="-122"/>
              </a:rPr>
              <a:t>3</a:t>
            </a:r>
            <a:endParaRPr kumimoji="1" lang="zh-CN" altLang="en-US" sz="4000" b="1" dirty="0">
              <a:solidFill>
                <a:srgbClr val="FFFFFF"/>
              </a:solidFill>
              <a:latin typeface="微软雅黑" panose="020B0503020204020204" charset="-122"/>
              <a:ea typeface="微软雅黑" panose="020B0503020204020204" charset="-122"/>
            </a:endParaRPr>
          </a:p>
        </p:txBody>
      </p:sp>
      <p:sp>
        <p:nvSpPr>
          <p:cNvPr id="473" name="文本框 472"/>
          <p:cNvSpPr txBox="1"/>
          <p:nvPr>
            <p:custDataLst>
              <p:tags r:id="rId19"/>
            </p:custDataLst>
          </p:nvPr>
        </p:nvSpPr>
        <p:spPr>
          <a:xfrm>
            <a:off x="10480675" y="3129280"/>
            <a:ext cx="755650" cy="708025"/>
          </a:xfrm>
          <a:prstGeom prst="rect">
            <a:avLst/>
          </a:prstGeom>
          <a:noFill/>
        </p:spPr>
        <p:txBody>
          <a:bodyPr wrap="square" rtlCol="0">
            <a:normAutofit fontScale="90000"/>
          </a:bodyPr>
          <a:lstStyle/>
          <a:p>
            <a:pPr algn="ctr" defTabSz="457200"/>
            <a:r>
              <a:rPr kumimoji="1" lang="en-US" altLang="zh-CN" sz="4000" b="1" dirty="0">
                <a:solidFill>
                  <a:srgbClr val="FFFFFF"/>
                </a:solidFill>
                <a:latin typeface="微软雅黑" panose="020B0503020204020204" charset="-122"/>
                <a:ea typeface="微软雅黑" panose="020B0503020204020204" charset="-122"/>
              </a:rPr>
              <a:t>2</a:t>
            </a:r>
            <a:endParaRPr kumimoji="1" lang="zh-CN" altLang="en-US" sz="4000" b="1" dirty="0">
              <a:solidFill>
                <a:srgbClr val="FFFFFF"/>
              </a:solidFill>
              <a:latin typeface="微软雅黑" panose="020B0503020204020204" charset="-122"/>
              <a:ea typeface="微软雅黑" panose="020B0503020204020204" charset="-122"/>
            </a:endParaRPr>
          </a:p>
        </p:txBody>
      </p:sp>
      <p:sp>
        <p:nvSpPr>
          <p:cNvPr id="474" name="文本框 473"/>
          <p:cNvSpPr txBox="1"/>
          <p:nvPr>
            <p:custDataLst>
              <p:tags r:id="rId20"/>
            </p:custDataLst>
          </p:nvPr>
        </p:nvSpPr>
        <p:spPr>
          <a:xfrm>
            <a:off x="10480675" y="5512435"/>
            <a:ext cx="755650" cy="708025"/>
          </a:xfrm>
          <a:prstGeom prst="rect">
            <a:avLst/>
          </a:prstGeom>
          <a:noFill/>
        </p:spPr>
        <p:txBody>
          <a:bodyPr wrap="square" rtlCol="0">
            <a:normAutofit fontScale="90000"/>
          </a:bodyPr>
          <a:lstStyle/>
          <a:p>
            <a:pPr algn="ctr" defTabSz="457200"/>
            <a:r>
              <a:rPr kumimoji="1" lang="en-US" altLang="zh-CN" sz="4000" b="1" dirty="0">
                <a:solidFill>
                  <a:srgbClr val="FFFFFF"/>
                </a:solidFill>
                <a:latin typeface="微软雅黑" panose="020B0503020204020204" charset="-122"/>
                <a:ea typeface="微软雅黑" panose="020B0503020204020204" charset="-122"/>
              </a:rPr>
              <a:t>4</a:t>
            </a:r>
            <a:endParaRPr kumimoji="1" lang="zh-CN" altLang="en-US" sz="4000" b="1" dirty="0">
              <a:solidFill>
                <a:srgbClr val="FFFFFF"/>
              </a:solidFill>
              <a:latin typeface="微软雅黑" panose="020B0503020204020204" charset="-122"/>
              <a:ea typeface="微软雅黑" panose="020B0503020204020204" charset="-122"/>
            </a:endParaRPr>
          </a:p>
        </p:txBody>
      </p:sp>
      <p:sp>
        <p:nvSpPr>
          <p:cNvPr id="475" name="文本框 474"/>
          <p:cNvSpPr txBox="1"/>
          <p:nvPr>
            <p:custDataLst>
              <p:tags r:id="rId21"/>
            </p:custDataLst>
          </p:nvPr>
        </p:nvSpPr>
        <p:spPr>
          <a:xfrm>
            <a:off x="1587500" y="2555240"/>
            <a:ext cx="3455035" cy="1061720"/>
          </a:xfrm>
          <a:prstGeom prst="rect">
            <a:avLst/>
          </a:prstGeom>
          <a:noFill/>
        </p:spPr>
        <p:txBody>
          <a:bodyPr wrap="square" lIns="90000" tIns="0" rtlCol="0">
            <a:noAutofit/>
          </a:bodyPr>
          <a:lstStyle>
            <a:defPPr>
              <a:defRPr lang="en-US"/>
            </a:defPPr>
            <a:lvl1pPr algn="r">
              <a:lnSpc>
                <a:spcPct val="140000"/>
              </a:lnSpc>
              <a:defRPr kumimoji="1" sz="1400">
                <a:solidFill>
                  <a:srgbClr val="222222">
                    <a:lumMod val="75000"/>
                    <a:lumOff val="25000"/>
                  </a:srgbClr>
                </a:solidFill>
              </a:defRPr>
            </a:lvl1pPr>
          </a:lstStyle>
          <a:p>
            <a:pPr algn="just"/>
            <a:r>
              <a:rPr lang="zh-CN" altLang="en-US" sz="1600" dirty="0">
                <a:latin typeface="微软雅黑" panose="020B0503020204020204" charset="-122"/>
                <a:ea typeface="微软雅黑" panose="020B0503020204020204" charset="-122"/>
                <a:sym typeface="+mn-ea"/>
              </a:rPr>
              <a:t>负责企业申报材料初审， 汇总后报送至区生态产业办，区生态产业办按项目类别分送至各归口受理部门。</a:t>
            </a:r>
            <a:endParaRPr lang="zh-CN" altLang="en-US" sz="1600" spc="150" dirty="0">
              <a:latin typeface="微软雅黑" panose="020B0503020204020204" charset="-122"/>
              <a:ea typeface="微软雅黑" panose="020B0503020204020204" charset="-122"/>
              <a:sym typeface="+mn-ea"/>
            </a:endParaRPr>
          </a:p>
        </p:txBody>
      </p:sp>
      <p:sp>
        <p:nvSpPr>
          <p:cNvPr id="476" name="文本框 475"/>
          <p:cNvSpPr txBox="1"/>
          <p:nvPr>
            <p:custDataLst>
              <p:tags r:id="rId22"/>
            </p:custDataLst>
          </p:nvPr>
        </p:nvSpPr>
        <p:spPr>
          <a:xfrm flipH="1">
            <a:off x="1587500" y="2141855"/>
            <a:ext cx="3495040" cy="369570"/>
          </a:xfrm>
          <a:prstGeom prst="rect">
            <a:avLst/>
          </a:prstGeom>
          <a:noFill/>
        </p:spPr>
        <p:txBody>
          <a:bodyPr wrap="square" lIns="90000" tIns="46800" rIns="90000" bIns="0" rtlCol="0" anchor="b" anchorCtr="0">
            <a:normAutofit/>
          </a:bodyPr>
          <a:lstStyle>
            <a:defPPr>
              <a:defRPr lang="en-US"/>
            </a:defPPr>
            <a:lvl1pPr algn="r">
              <a:defRPr kumimoji="1" b="1">
                <a:solidFill>
                  <a:srgbClr val="2196F3"/>
                </a:solidFill>
                <a:latin typeface="微软雅黑" panose="020B0503020204020204" charset="-122"/>
              </a:defRPr>
            </a:lvl1pPr>
          </a:lstStyle>
          <a:p>
            <a:pPr algn="l" defTabSz="457200"/>
            <a:r>
              <a:rPr lang="zh-CN" altLang="en-US" dirty="0">
                <a:ea typeface="微软雅黑" panose="020B0503020204020204" charset="-122"/>
                <a:sym typeface="+mn-ea"/>
              </a:rPr>
              <a:t>乡镇、产业园区</a:t>
            </a:r>
            <a:endParaRPr lang="zh-CN" altLang="en-US" spc="300" dirty="0">
              <a:solidFill>
                <a:srgbClr val="2196F3"/>
              </a:solidFill>
              <a:latin typeface="微软雅黑" panose="020B0503020204020204" charset="-122"/>
              <a:ea typeface="微软雅黑" panose="020B0503020204020204" charset="-122"/>
            </a:endParaRPr>
          </a:p>
        </p:txBody>
      </p:sp>
      <p:sp>
        <p:nvSpPr>
          <p:cNvPr id="477" name="文本框 476"/>
          <p:cNvSpPr txBox="1"/>
          <p:nvPr>
            <p:custDataLst>
              <p:tags r:id="rId23"/>
            </p:custDataLst>
          </p:nvPr>
        </p:nvSpPr>
        <p:spPr>
          <a:xfrm>
            <a:off x="6994525" y="2553970"/>
            <a:ext cx="3455035" cy="1061720"/>
          </a:xfrm>
          <a:prstGeom prst="rect">
            <a:avLst/>
          </a:prstGeom>
          <a:noFill/>
        </p:spPr>
        <p:txBody>
          <a:bodyPr wrap="square" lIns="90000" tIns="0" rtlCol="0">
            <a:normAutofit/>
          </a:bodyPr>
          <a:lstStyle>
            <a:defPPr>
              <a:defRPr lang="en-US"/>
            </a:defPPr>
            <a:lvl1pPr algn="r">
              <a:lnSpc>
                <a:spcPct val="140000"/>
              </a:lnSpc>
              <a:defRPr kumimoji="1" sz="1400">
                <a:solidFill>
                  <a:srgbClr val="222222">
                    <a:lumMod val="75000"/>
                    <a:lumOff val="25000"/>
                  </a:srgbClr>
                </a:solidFill>
              </a:defRPr>
            </a:lvl1pPr>
          </a:lstStyle>
          <a:p>
            <a:pPr algn="l"/>
            <a:r>
              <a:rPr lang="zh-CN" altLang="en-US" sz="1600" dirty="0">
                <a:latin typeface="微软雅黑" panose="020B0503020204020204" charset="-122"/>
                <a:ea typeface="微软雅黑" panose="020B0503020204020204" charset="-122"/>
                <a:sym typeface="+mn-ea"/>
              </a:rPr>
              <a:t>对申报材料进行复核，提出复核意见，汇总至区生态产业办。 </a:t>
            </a:r>
            <a:endParaRPr lang="zh-CN" altLang="en-US" sz="1600" dirty="0">
              <a:latin typeface="微软雅黑" panose="020B0503020204020204" charset="-122"/>
              <a:ea typeface="微软雅黑" panose="020B0503020204020204" charset="-122"/>
            </a:endParaRPr>
          </a:p>
          <a:p>
            <a:pPr algn="l"/>
            <a:endParaRPr lang="zh-CN" altLang="en-US" sz="1600" spc="150" dirty="0">
              <a:latin typeface="微软雅黑" panose="020B0503020204020204" charset="-122"/>
              <a:ea typeface="微软雅黑" panose="020B0503020204020204" charset="-122"/>
            </a:endParaRPr>
          </a:p>
        </p:txBody>
      </p:sp>
      <p:sp>
        <p:nvSpPr>
          <p:cNvPr id="478" name="文本框 477"/>
          <p:cNvSpPr txBox="1"/>
          <p:nvPr>
            <p:custDataLst>
              <p:tags r:id="rId24"/>
            </p:custDataLst>
          </p:nvPr>
        </p:nvSpPr>
        <p:spPr>
          <a:xfrm flipH="1">
            <a:off x="6994525" y="2140585"/>
            <a:ext cx="3455035" cy="369570"/>
          </a:xfrm>
          <a:prstGeom prst="rect">
            <a:avLst/>
          </a:prstGeom>
          <a:noFill/>
        </p:spPr>
        <p:txBody>
          <a:bodyPr wrap="square" lIns="90000" tIns="46800" rIns="90000" bIns="0" rtlCol="0" anchor="b" anchorCtr="0">
            <a:normAutofit/>
          </a:bodyPr>
          <a:lstStyle>
            <a:defPPr>
              <a:defRPr lang="en-US"/>
            </a:defPPr>
            <a:lvl1pPr algn="r">
              <a:defRPr kumimoji="1" b="1">
                <a:solidFill>
                  <a:srgbClr val="2196F3"/>
                </a:solidFill>
                <a:latin typeface="微软雅黑" panose="020B0503020204020204" charset="-122"/>
              </a:defRPr>
            </a:lvl1pPr>
          </a:lstStyle>
          <a:p>
            <a:pPr algn="l" defTabSz="457200"/>
            <a:r>
              <a:rPr lang="zh-CN" altLang="en-US" dirty="0">
                <a:ea typeface="微软雅黑" panose="020B0503020204020204" charset="-122"/>
                <a:sym typeface="+mn-ea"/>
              </a:rPr>
              <a:t>归口受理部门</a:t>
            </a:r>
            <a:endParaRPr lang="zh-CN" altLang="en-US" spc="300" dirty="0">
              <a:solidFill>
                <a:srgbClr val="2196F3"/>
              </a:solidFill>
              <a:latin typeface="微软雅黑" panose="020B0503020204020204" charset="-122"/>
              <a:ea typeface="微软雅黑" panose="020B0503020204020204" charset="-122"/>
            </a:endParaRPr>
          </a:p>
        </p:txBody>
      </p:sp>
      <p:sp>
        <p:nvSpPr>
          <p:cNvPr id="479" name="文本框 478"/>
          <p:cNvSpPr txBox="1"/>
          <p:nvPr>
            <p:custDataLst>
              <p:tags r:id="rId25"/>
            </p:custDataLst>
          </p:nvPr>
        </p:nvSpPr>
        <p:spPr>
          <a:xfrm>
            <a:off x="1587500" y="4939030"/>
            <a:ext cx="3455035" cy="1061720"/>
          </a:xfrm>
          <a:prstGeom prst="rect">
            <a:avLst/>
          </a:prstGeom>
          <a:noFill/>
        </p:spPr>
        <p:txBody>
          <a:bodyPr wrap="square" lIns="90000" tIns="0" rtlCol="0">
            <a:noAutofit/>
          </a:bodyPr>
          <a:lstStyle>
            <a:defPPr>
              <a:defRPr lang="en-US"/>
            </a:defPPr>
            <a:lvl1pPr algn="r">
              <a:lnSpc>
                <a:spcPct val="140000"/>
              </a:lnSpc>
              <a:defRPr kumimoji="1" sz="1400">
                <a:solidFill>
                  <a:srgbClr val="222222">
                    <a:lumMod val="75000"/>
                    <a:lumOff val="25000"/>
                  </a:srgbClr>
                </a:solidFill>
              </a:defRPr>
            </a:lvl1pPr>
          </a:lstStyle>
          <a:p>
            <a:pPr algn="l"/>
            <a:r>
              <a:rPr lang="zh-CN" altLang="en-US" sz="1600" dirty="0">
                <a:latin typeface="微软雅黑" panose="020B0503020204020204" charset="-122"/>
                <a:ea typeface="微软雅黑" panose="020B0503020204020204" charset="-122"/>
                <a:sym typeface="+mn-ea"/>
              </a:rPr>
              <a:t>审核材料报区文创领导小组定审。通过后，根据工作需要在网上公示 </a:t>
            </a:r>
            <a:r>
              <a:rPr lang="en-US" altLang="zh-CN" sz="1600" dirty="0">
                <a:latin typeface="微软雅黑" panose="020B0503020204020204" charset="-122"/>
                <a:ea typeface="微软雅黑" panose="020B0503020204020204" charset="-122"/>
                <a:sym typeface="+mn-ea"/>
              </a:rPr>
              <a:t>5 </a:t>
            </a:r>
            <a:r>
              <a:rPr lang="zh-CN" altLang="en-US" sz="1600" dirty="0">
                <a:latin typeface="微软雅黑" panose="020B0503020204020204" charset="-122"/>
                <a:ea typeface="微软雅黑" panose="020B0503020204020204" charset="-122"/>
                <a:sym typeface="+mn-ea"/>
              </a:rPr>
              <a:t>个工作日。</a:t>
            </a:r>
            <a:endParaRPr lang="zh-CN" altLang="en-US" sz="1600" spc="150" dirty="0">
              <a:latin typeface="微软雅黑" panose="020B0503020204020204" charset="-122"/>
              <a:ea typeface="微软雅黑" panose="020B0503020204020204" charset="-122"/>
              <a:sym typeface="+mn-ea"/>
            </a:endParaRPr>
          </a:p>
        </p:txBody>
      </p:sp>
      <p:sp>
        <p:nvSpPr>
          <p:cNvPr id="480" name="文本框 479"/>
          <p:cNvSpPr txBox="1"/>
          <p:nvPr>
            <p:custDataLst>
              <p:tags r:id="rId26"/>
            </p:custDataLst>
          </p:nvPr>
        </p:nvSpPr>
        <p:spPr>
          <a:xfrm flipH="1">
            <a:off x="1587500" y="4525645"/>
            <a:ext cx="3495040" cy="369570"/>
          </a:xfrm>
          <a:prstGeom prst="rect">
            <a:avLst/>
          </a:prstGeom>
          <a:noFill/>
        </p:spPr>
        <p:txBody>
          <a:bodyPr wrap="square" lIns="90000" tIns="46800" rIns="90000" bIns="0" rtlCol="0" anchor="b" anchorCtr="0">
            <a:normAutofit/>
          </a:bodyPr>
          <a:lstStyle>
            <a:defPPr>
              <a:defRPr lang="en-US"/>
            </a:defPPr>
            <a:lvl1pPr algn="r">
              <a:defRPr kumimoji="1" b="1">
                <a:solidFill>
                  <a:srgbClr val="2196F3"/>
                </a:solidFill>
                <a:latin typeface="微软雅黑" panose="020B0503020204020204" charset="-122"/>
              </a:defRPr>
            </a:lvl1pPr>
          </a:lstStyle>
          <a:p>
            <a:pPr algn="l" defTabSz="457200"/>
            <a:r>
              <a:rPr lang="zh-CN" altLang="en-US" dirty="0">
                <a:ea typeface="微软雅黑" panose="020B0503020204020204" charset="-122"/>
                <a:sym typeface="+mn-ea"/>
              </a:rPr>
              <a:t>区生态产业办（区文创办）</a:t>
            </a:r>
            <a:endParaRPr lang="zh-CN" altLang="en-US" spc="300" dirty="0">
              <a:solidFill>
                <a:srgbClr val="2196F3"/>
              </a:solidFill>
              <a:latin typeface="微软雅黑" panose="020B0503020204020204" charset="-122"/>
              <a:ea typeface="微软雅黑" panose="020B0503020204020204" charset="-122"/>
            </a:endParaRPr>
          </a:p>
        </p:txBody>
      </p:sp>
      <p:sp>
        <p:nvSpPr>
          <p:cNvPr id="481" name="文本框 480"/>
          <p:cNvSpPr txBox="1"/>
          <p:nvPr>
            <p:custDataLst>
              <p:tags r:id="rId27"/>
            </p:custDataLst>
          </p:nvPr>
        </p:nvSpPr>
        <p:spPr>
          <a:xfrm>
            <a:off x="6994525" y="4939030"/>
            <a:ext cx="3455035" cy="1061720"/>
          </a:xfrm>
          <a:prstGeom prst="rect">
            <a:avLst/>
          </a:prstGeom>
          <a:noFill/>
        </p:spPr>
        <p:txBody>
          <a:bodyPr wrap="square" lIns="90000" tIns="0" rtlCol="0">
            <a:normAutofit/>
          </a:bodyPr>
          <a:lstStyle>
            <a:defPPr>
              <a:defRPr lang="en-US"/>
            </a:defPPr>
            <a:lvl1pPr algn="r">
              <a:lnSpc>
                <a:spcPct val="140000"/>
              </a:lnSpc>
              <a:defRPr kumimoji="1" sz="1400">
                <a:solidFill>
                  <a:srgbClr val="222222">
                    <a:lumMod val="75000"/>
                    <a:lumOff val="25000"/>
                  </a:srgbClr>
                </a:solidFill>
              </a:defRPr>
            </a:lvl1pPr>
          </a:lstStyle>
          <a:p>
            <a:pPr algn="l"/>
            <a:r>
              <a:rPr lang="zh-CN" altLang="en-US" sz="1600" dirty="0">
                <a:latin typeface="微软雅黑" panose="020B0503020204020204" charset="-122"/>
                <a:ea typeface="微软雅黑" panose="020B0503020204020204" charset="-122"/>
                <a:sym typeface="+mn-ea"/>
              </a:rPr>
              <a:t>公示后无异议的对象，由区财政局安排专项资金拨付至企业。</a:t>
            </a:r>
            <a:endParaRPr lang="zh-CN" altLang="en-US" sz="1600" dirty="0">
              <a:latin typeface="微软雅黑" panose="020B0503020204020204" charset="-122"/>
              <a:ea typeface="微软雅黑" panose="020B0503020204020204" charset="-122"/>
            </a:endParaRPr>
          </a:p>
          <a:p>
            <a:pPr algn="l"/>
            <a:endParaRPr lang="zh-CN" altLang="en-US" sz="1600" spc="150" dirty="0">
              <a:latin typeface="微软雅黑" panose="020B0503020204020204" charset="-122"/>
              <a:ea typeface="微软雅黑" panose="020B0503020204020204" charset="-122"/>
            </a:endParaRPr>
          </a:p>
        </p:txBody>
      </p:sp>
      <p:sp>
        <p:nvSpPr>
          <p:cNvPr id="482" name="文本框 481"/>
          <p:cNvSpPr txBox="1"/>
          <p:nvPr>
            <p:custDataLst>
              <p:tags r:id="rId28"/>
            </p:custDataLst>
          </p:nvPr>
        </p:nvSpPr>
        <p:spPr>
          <a:xfrm flipH="1">
            <a:off x="6994525" y="4525645"/>
            <a:ext cx="3455035" cy="369570"/>
          </a:xfrm>
          <a:prstGeom prst="rect">
            <a:avLst/>
          </a:prstGeom>
          <a:noFill/>
        </p:spPr>
        <p:txBody>
          <a:bodyPr wrap="square" lIns="90000" tIns="46800" rIns="90000" bIns="0" rtlCol="0" anchor="b" anchorCtr="0">
            <a:normAutofit/>
          </a:bodyPr>
          <a:lstStyle>
            <a:defPPr>
              <a:defRPr lang="en-US"/>
            </a:defPPr>
            <a:lvl1pPr algn="r">
              <a:defRPr kumimoji="1" b="1">
                <a:solidFill>
                  <a:srgbClr val="2196F3"/>
                </a:solidFill>
                <a:latin typeface="微软雅黑" panose="020B0503020204020204" charset="-122"/>
              </a:defRPr>
            </a:lvl1pPr>
          </a:lstStyle>
          <a:p>
            <a:pPr algn="l" defTabSz="457200"/>
            <a:r>
              <a:rPr lang="zh-CN" altLang="en-US" dirty="0">
                <a:ea typeface="微软雅黑" panose="020B0503020204020204" charset="-122"/>
                <a:sym typeface="+mn-ea"/>
              </a:rPr>
              <a:t>区财政局</a:t>
            </a:r>
            <a:endParaRPr lang="zh-CN" altLang="en-US" spc="300" dirty="0">
              <a:solidFill>
                <a:srgbClr val="2196F3"/>
              </a:solidFill>
              <a:latin typeface="微软雅黑" panose="020B0503020204020204" charset="-122"/>
              <a:ea typeface="微软雅黑" panose="020B050302020402020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任意多边形 47"/>
          <p:cNvSpPr>
            <a:spLocks noChangeAspect="1"/>
          </p:cNvSpPr>
          <p:nvPr/>
        </p:nvSpPr>
        <p:spPr>
          <a:xfrm rot="16200000">
            <a:off x="5584422" y="13866"/>
            <a:ext cx="623528" cy="2490148"/>
          </a:xfrm>
          <a:custGeom>
            <a:avLst/>
            <a:gdLst>
              <a:gd name="connsiteX0" fmla="*/ 623528 w 623528"/>
              <a:gd name="connsiteY0" fmla="*/ 1245074 h 2490148"/>
              <a:gd name="connsiteX1" fmla="*/ 991 w 623528"/>
              <a:gd name="connsiteY1" fmla="*/ 2490148 h 2490148"/>
              <a:gd name="connsiteX2" fmla="*/ 0 w 623528"/>
              <a:gd name="connsiteY2" fmla="*/ 2490148 h 2490148"/>
              <a:gd name="connsiteX3" fmla="*/ 0 w 623528"/>
              <a:gd name="connsiteY3" fmla="*/ 0 h 2490148"/>
              <a:gd name="connsiteX4" fmla="*/ 991 w 623528"/>
              <a:gd name="connsiteY4" fmla="*/ 0 h 249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528" h="2490148">
                <a:moveTo>
                  <a:pt x="623528" y="1245074"/>
                </a:moveTo>
                <a:lnTo>
                  <a:pt x="991" y="2490148"/>
                </a:lnTo>
                <a:lnTo>
                  <a:pt x="0" y="2490148"/>
                </a:lnTo>
                <a:lnTo>
                  <a:pt x="0" y="0"/>
                </a:lnTo>
                <a:lnTo>
                  <a:pt x="991" y="0"/>
                </a:lnTo>
                <a:close/>
              </a:path>
            </a:pathLst>
          </a:custGeom>
          <a:solidFill>
            <a:srgbClr val="7030A0">
              <a:alpha val="20000"/>
            </a:srgbClr>
          </a:solidFill>
          <a:ln>
            <a:noFill/>
          </a:ln>
        </p:spPr>
        <p:txBody>
          <a:bodyPr vert="horz" wrap="square" lIns="91440" tIns="45720" rIns="91440" bIns="45720" numCol="1" anchor="t" anchorCtr="0" compatLnSpc="1">
            <a:noAutofit/>
          </a:bodyPr>
          <a:lstStyle/>
          <a:p>
            <a:pPr fontAlgn="auto">
              <a:spcBef>
                <a:spcPts val="0"/>
              </a:spcBef>
              <a:spcAft>
                <a:spcPts val="0"/>
              </a:spcAft>
            </a:pPr>
            <a:endParaRPr lang="zh-CN" altLang="en-US">
              <a:solidFill>
                <a:prstClr val="black"/>
              </a:solidFill>
              <a:latin typeface="微软雅黑" panose="020B0503020204020204" charset="-122"/>
              <a:ea typeface="微软雅黑" panose="020B0503020204020204" charset="-122"/>
              <a:sym typeface="微软雅黑" panose="020B0503020204020204" charset="-122"/>
            </a:endParaRPr>
          </a:p>
        </p:txBody>
      </p:sp>
      <p:grpSp>
        <p:nvGrpSpPr>
          <p:cNvPr id="7" name="组合 6"/>
          <p:cNvGrpSpPr/>
          <p:nvPr/>
        </p:nvGrpSpPr>
        <p:grpSpPr>
          <a:xfrm>
            <a:off x="685800" y="-38735"/>
            <a:ext cx="2311400" cy="654050"/>
            <a:chOff x="8100" y="-255"/>
            <a:chExt cx="4470" cy="1030"/>
          </a:xfrm>
        </p:grpSpPr>
        <p:sp>
          <p:nvSpPr>
            <p:cNvPr id="5" name="矩形 4"/>
            <p:cNvSpPr/>
            <p:nvPr/>
          </p:nvSpPr>
          <p:spPr>
            <a:xfrm>
              <a:off x="8100" y="-255"/>
              <a:ext cx="4470" cy="68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100" y="605"/>
              <a:ext cx="4470" cy="17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12"/>
          <p:cNvSpPr txBox="1"/>
          <p:nvPr/>
        </p:nvSpPr>
        <p:spPr>
          <a:xfrm>
            <a:off x="685165" y="763270"/>
            <a:ext cx="2311400" cy="521970"/>
          </a:xfrm>
          <a:prstGeom prst="rect">
            <a:avLst/>
          </a:prstGeom>
          <a:noFill/>
        </p:spPr>
        <p:txBody>
          <a:bodyPr wrap="square" rtlCol="0">
            <a:spAutoFit/>
          </a:bodyPr>
          <a:lstStyle/>
          <a:p>
            <a:pPr algn="dist"/>
            <a:r>
              <a:rPr lang="zh-CN" altLang="en-US" sz="2800" b="1" dirty="0">
                <a:solidFill>
                  <a:srgbClr val="2E74B6"/>
                </a:solidFill>
                <a:latin typeface="方正书宋简体" panose="02000000000000000000" charset="-122"/>
                <a:ea typeface="方正书宋简体" panose="02000000000000000000" charset="-122"/>
                <a:sym typeface="+mn-ea"/>
              </a:rPr>
              <a:t>操作细则</a:t>
            </a:r>
            <a:endParaRPr lang="zh-CN" altLang="en-US" sz="2800" b="1" dirty="0">
              <a:solidFill>
                <a:srgbClr val="2E74B6"/>
              </a:solidFill>
              <a:latin typeface="方正书宋简体" panose="02000000000000000000" charset="-122"/>
              <a:ea typeface="方正书宋简体" panose="02000000000000000000" charset="-122"/>
              <a:sym typeface="+mn-ea"/>
            </a:endParaRPr>
          </a:p>
        </p:txBody>
      </p:sp>
      <p:sp>
        <p:nvSpPr>
          <p:cNvPr id="24" name="矩形 23"/>
          <p:cNvSpPr/>
          <p:nvPr/>
        </p:nvSpPr>
        <p:spPr>
          <a:xfrm>
            <a:off x="9388475" y="4699635"/>
            <a:ext cx="2533650" cy="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矩形 226"/>
          <p:cNvSpPr/>
          <p:nvPr>
            <p:custDataLst>
              <p:tags r:id="rId1"/>
            </p:custDataLst>
          </p:nvPr>
        </p:nvSpPr>
        <p:spPr>
          <a:xfrm>
            <a:off x="4603893" y="1956568"/>
            <a:ext cx="441146" cy="369332"/>
          </a:xfrm>
          <a:prstGeom prst="rect">
            <a:avLst/>
          </a:prstGeom>
        </p:spPr>
        <p:txBody>
          <a:bodyPr wrap="none">
            <a:normAutofit/>
          </a:bodyPr>
          <a:lstStyle/>
          <a:p>
            <a:pPr algn="ctr"/>
            <a:r>
              <a:rPr lang="en-US" altLang="zh-CN" b="1" dirty="0">
                <a:solidFill>
                  <a:sysClr val="window" lastClr="FFFFFF"/>
                </a:solidFill>
                <a:sym typeface="Arial" panose="020B0604020202020204" pitchFamily="34" charset="0"/>
              </a:rPr>
              <a:t>01</a:t>
            </a:r>
            <a:endParaRPr lang="zh-CN" altLang="en-US" b="1" dirty="0" err="1">
              <a:solidFill>
                <a:sysClr val="window" lastClr="FFFFFF"/>
              </a:solidFill>
              <a:sym typeface="Arial" panose="020B0604020202020204" pitchFamily="34" charset="0"/>
            </a:endParaRPr>
          </a:p>
        </p:txBody>
      </p:sp>
      <p:sp>
        <p:nvSpPr>
          <p:cNvPr id="228" name="矩形 227"/>
          <p:cNvSpPr/>
          <p:nvPr>
            <p:custDataLst>
              <p:tags r:id="rId2"/>
            </p:custDataLst>
          </p:nvPr>
        </p:nvSpPr>
        <p:spPr>
          <a:xfrm>
            <a:off x="8297618" y="2450610"/>
            <a:ext cx="441147" cy="369332"/>
          </a:xfrm>
          <a:prstGeom prst="rect">
            <a:avLst/>
          </a:prstGeom>
        </p:spPr>
        <p:txBody>
          <a:bodyPr wrap="none">
            <a:normAutofit/>
          </a:bodyPr>
          <a:lstStyle/>
          <a:p>
            <a:pPr algn="ctr"/>
            <a:r>
              <a:rPr lang="en-US" altLang="zh-CN" b="1" dirty="0">
                <a:solidFill>
                  <a:sysClr val="window" lastClr="FFFFFF"/>
                </a:solidFill>
                <a:sym typeface="Arial" panose="020B0604020202020204" pitchFamily="34" charset="0"/>
              </a:rPr>
              <a:t>02</a:t>
            </a:r>
            <a:endParaRPr lang="zh-CN" altLang="en-US" b="1" dirty="0" err="1">
              <a:solidFill>
                <a:sysClr val="window" lastClr="FFFFFF"/>
              </a:solidFill>
              <a:sym typeface="Arial" panose="020B0604020202020204" pitchFamily="34" charset="0"/>
            </a:endParaRPr>
          </a:p>
        </p:txBody>
      </p:sp>
      <p:sp>
        <p:nvSpPr>
          <p:cNvPr id="229" name="矩形 228"/>
          <p:cNvSpPr/>
          <p:nvPr>
            <p:custDataLst>
              <p:tags r:id="rId3"/>
            </p:custDataLst>
          </p:nvPr>
        </p:nvSpPr>
        <p:spPr>
          <a:xfrm>
            <a:off x="5200793" y="3484337"/>
            <a:ext cx="441147" cy="369332"/>
          </a:xfrm>
          <a:prstGeom prst="rect">
            <a:avLst/>
          </a:prstGeom>
        </p:spPr>
        <p:txBody>
          <a:bodyPr wrap="none">
            <a:normAutofit/>
          </a:bodyPr>
          <a:lstStyle/>
          <a:p>
            <a:pPr algn="ctr"/>
            <a:r>
              <a:rPr lang="en-US" altLang="zh-CN" b="1" dirty="0">
                <a:solidFill>
                  <a:sysClr val="window" lastClr="FFFFFF"/>
                </a:solidFill>
                <a:sym typeface="Arial" panose="020B0604020202020204" pitchFamily="34" charset="0"/>
              </a:rPr>
              <a:t>03</a:t>
            </a:r>
            <a:endParaRPr lang="zh-CN" altLang="en-US" b="1" dirty="0" err="1">
              <a:solidFill>
                <a:sysClr val="window" lastClr="FFFFFF"/>
              </a:solidFill>
              <a:sym typeface="Arial" panose="020B0604020202020204" pitchFamily="34" charset="0"/>
            </a:endParaRPr>
          </a:p>
        </p:txBody>
      </p:sp>
      <p:sp>
        <p:nvSpPr>
          <p:cNvPr id="230" name="矩形 229"/>
          <p:cNvSpPr/>
          <p:nvPr>
            <p:custDataLst>
              <p:tags r:id="rId4"/>
            </p:custDataLst>
          </p:nvPr>
        </p:nvSpPr>
        <p:spPr>
          <a:xfrm>
            <a:off x="8894518" y="3985950"/>
            <a:ext cx="441147" cy="369332"/>
          </a:xfrm>
          <a:prstGeom prst="rect">
            <a:avLst/>
          </a:prstGeom>
        </p:spPr>
        <p:txBody>
          <a:bodyPr wrap="none">
            <a:normAutofit/>
          </a:bodyPr>
          <a:lstStyle/>
          <a:p>
            <a:pPr algn="ctr"/>
            <a:r>
              <a:rPr lang="en-US" altLang="zh-CN" b="1" dirty="0">
                <a:solidFill>
                  <a:sysClr val="window" lastClr="FFFFFF"/>
                </a:solidFill>
                <a:sym typeface="Arial" panose="020B0604020202020204" pitchFamily="34" charset="0"/>
              </a:rPr>
              <a:t>04</a:t>
            </a:r>
            <a:endParaRPr lang="zh-CN" altLang="en-US" b="1" dirty="0" err="1">
              <a:solidFill>
                <a:sysClr val="window" lastClr="FFFFFF"/>
              </a:solidFill>
              <a:sym typeface="Arial" panose="020B0604020202020204" pitchFamily="34" charset="0"/>
            </a:endParaRPr>
          </a:p>
        </p:txBody>
      </p:sp>
      <p:sp>
        <p:nvSpPr>
          <p:cNvPr id="231" name="矩形 230"/>
          <p:cNvSpPr/>
          <p:nvPr>
            <p:custDataLst>
              <p:tags r:id="rId5"/>
            </p:custDataLst>
          </p:nvPr>
        </p:nvSpPr>
        <p:spPr>
          <a:xfrm>
            <a:off x="5797693" y="5012107"/>
            <a:ext cx="441147" cy="369332"/>
          </a:xfrm>
          <a:prstGeom prst="rect">
            <a:avLst/>
          </a:prstGeom>
        </p:spPr>
        <p:txBody>
          <a:bodyPr wrap="none">
            <a:normAutofit/>
          </a:bodyPr>
          <a:lstStyle/>
          <a:p>
            <a:pPr algn="ctr"/>
            <a:r>
              <a:rPr lang="en-US" altLang="zh-CN" b="1" dirty="0">
                <a:solidFill>
                  <a:sysClr val="window" lastClr="FFFFFF"/>
                </a:solidFill>
                <a:sym typeface="Arial" panose="020B0604020202020204" pitchFamily="34" charset="0"/>
              </a:rPr>
              <a:t>05</a:t>
            </a:r>
            <a:endParaRPr lang="zh-CN" altLang="en-US" b="1" dirty="0" err="1">
              <a:solidFill>
                <a:sysClr val="window" lastClr="FFFFFF"/>
              </a:solidFill>
              <a:sym typeface="Arial" panose="020B0604020202020204" pitchFamily="34" charset="0"/>
            </a:endParaRPr>
          </a:p>
        </p:txBody>
      </p:sp>
      <p:grpSp>
        <p:nvGrpSpPr>
          <p:cNvPr id="39" name="组合 38"/>
          <p:cNvGrpSpPr/>
          <p:nvPr/>
        </p:nvGrpSpPr>
        <p:grpSpPr>
          <a:xfrm>
            <a:off x="0" y="6097383"/>
            <a:ext cx="12192000" cy="760618"/>
            <a:chOff x="0" y="6097383"/>
            <a:chExt cx="12192000" cy="760618"/>
          </a:xfrm>
        </p:grpSpPr>
        <p:sp>
          <p:nvSpPr>
            <p:cNvPr id="40" name="任意多边形: 形状 39"/>
            <p:cNvSpPr/>
            <p:nvPr/>
          </p:nvSpPr>
          <p:spPr>
            <a:xfrm>
              <a:off x="0" y="6097383"/>
              <a:ext cx="12192000" cy="760618"/>
            </a:xfrm>
            <a:custGeom>
              <a:avLst/>
              <a:gdLst>
                <a:gd name="connsiteX0" fmla="*/ 12192000 w 12192000"/>
                <a:gd name="connsiteY0" fmla="*/ 0 h 580183"/>
                <a:gd name="connsiteX1" fmla="*/ 12192000 w 12192000"/>
                <a:gd name="connsiteY1" fmla="*/ 580183 h 580183"/>
                <a:gd name="connsiteX2" fmla="*/ 9325530 w 12192000"/>
                <a:gd name="connsiteY2" fmla="*/ 580183 h 580183"/>
                <a:gd name="connsiteX3" fmla="*/ 9488423 w 12192000"/>
                <a:gd name="connsiteY3" fmla="*/ 563179 h 580183"/>
                <a:gd name="connsiteX4" fmla="*/ 11997595 w 12192000"/>
                <a:gd name="connsiteY4" fmla="*/ 69345 h 580183"/>
                <a:gd name="connsiteX5" fmla="*/ 0 w 12192000"/>
                <a:gd name="connsiteY5" fmla="*/ 0 h 580183"/>
                <a:gd name="connsiteX6" fmla="*/ 194406 w 12192000"/>
                <a:gd name="connsiteY6" fmla="*/ 69345 h 580183"/>
                <a:gd name="connsiteX7" fmla="*/ 2703577 w 12192000"/>
                <a:gd name="connsiteY7" fmla="*/ 563179 h 580183"/>
                <a:gd name="connsiteX8" fmla="*/ 2866470 w 12192000"/>
                <a:gd name="connsiteY8" fmla="*/ 580183 h 580183"/>
                <a:gd name="connsiteX9" fmla="*/ 0 w 12192000"/>
                <a:gd name="connsiteY9" fmla="*/ 580183 h 58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580183">
                  <a:moveTo>
                    <a:pt x="12192000" y="0"/>
                  </a:moveTo>
                  <a:lnTo>
                    <a:pt x="12192000" y="580183"/>
                  </a:lnTo>
                  <a:lnTo>
                    <a:pt x="9325530" y="580183"/>
                  </a:lnTo>
                  <a:lnTo>
                    <a:pt x="9488423" y="563179"/>
                  </a:lnTo>
                  <a:cubicBezTo>
                    <a:pt x="10496865" y="444465"/>
                    <a:pt x="11358099" y="274470"/>
                    <a:pt x="11997595" y="69345"/>
                  </a:cubicBezTo>
                  <a:close/>
                  <a:moveTo>
                    <a:pt x="0" y="0"/>
                  </a:moveTo>
                  <a:lnTo>
                    <a:pt x="194406" y="69345"/>
                  </a:lnTo>
                  <a:cubicBezTo>
                    <a:pt x="833901" y="274470"/>
                    <a:pt x="1695135" y="444465"/>
                    <a:pt x="2703577" y="563179"/>
                  </a:cubicBezTo>
                  <a:lnTo>
                    <a:pt x="2866470" y="580183"/>
                  </a:lnTo>
                  <a:lnTo>
                    <a:pt x="0" y="580183"/>
                  </a:lnTo>
                  <a:close/>
                </a:path>
              </a:pathLst>
            </a:custGeom>
            <a:solidFill>
              <a:schemeClr val="accent1">
                <a:lumMod val="20000"/>
                <a:lumOff val="80000"/>
              </a:schemeClr>
            </a:solidFill>
            <a:ln>
              <a:noFill/>
            </a:ln>
            <a:effectLst>
              <a:outerShdw blurRad="190500" dist="38100" algn="tl" rotWithShape="0">
                <a:schemeClr val="accent1">
                  <a:lumMod val="40000"/>
                  <a:lumOff val="60000"/>
                  <a:alpha val="40000"/>
                </a:scheme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sz="2000" dirty="0"/>
            </a:p>
          </p:txBody>
        </p:sp>
        <p:sp>
          <p:nvSpPr>
            <p:cNvPr id="41" name="任意多边形: 形状 40"/>
            <p:cNvSpPr/>
            <p:nvPr/>
          </p:nvSpPr>
          <p:spPr>
            <a:xfrm>
              <a:off x="0" y="6376172"/>
              <a:ext cx="12192000" cy="481828"/>
            </a:xfrm>
            <a:custGeom>
              <a:avLst/>
              <a:gdLst>
                <a:gd name="connsiteX0" fmla="*/ 12192000 w 12192000"/>
                <a:gd name="connsiteY0" fmla="*/ 0 h 580183"/>
                <a:gd name="connsiteX1" fmla="*/ 12192000 w 12192000"/>
                <a:gd name="connsiteY1" fmla="*/ 580183 h 580183"/>
                <a:gd name="connsiteX2" fmla="*/ 9325530 w 12192000"/>
                <a:gd name="connsiteY2" fmla="*/ 580183 h 580183"/>
                <a:gd name="connsiteX3" fmla="*/ 9488423 w 12192000"/>
                <a:gd name="connsiteY3" fmla="*/ 563179 h 580183"/>
                <a:gd name="connsiteX4" fmla="*/ 11997595 w 12192000"/>
                <a:gd name="connsiteY4" fmla="*/ 69345 h 580183"/>
                <a:gd name="connsiteX5" fmla="*/ 0 w 12192000"/>
                <a:gd name="connsiteY5" fmla="*/ 0 h 580183"/>
                <a:gd name="connsiteX6" fmla="*/ 194406 w 12192000"/>
                <a:gd name="connsiteY6" fmla="*/ 69345 h 580183"/>
                <a:gd name="connsiteX7" fmla="*/ 2703577 w 12192000"/>
                <a:gd name="connsiteY7" fmla="*/ 563179 h 580183"/>
                <a:gd name="connsiteX8" fmla="*/ 2866470 w 12192000"/>
                <a:gd name="connsiteY8" fmla="*/ 580183 h 580183"/>
                <a:gd name="connsiteX9" fmla="*/ 0 w 12192000"/>
                <a:gd name="connsiteY9" fmla="*/ 580183 h 58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580183">
                  <a:moveTo>
                    <a:pt x="12192000" y="0"/>
                  </a:moveTo>
                  <a:lnTo>
                    <a:pt x="12192000" y="580183"/>
                  </a:lnTo>
                  <a:lnTo>
                    <a:pt x="9325530" y="580183"/>
                  </a:lnTo>
                  <a:lnTo>
                    <a:pt x="9488423" y="563179"/>
                  </a:lnTo>
                  <a:cubicBezTo>
                    <a:pt x="10496865" y="444465"/>
                    <a:pt x="11358099" y="274470"/>
                    <a:pt x="11997595" y="69345"/>
                  </a:cubicBezTo>
                  <a:close/>
                  <a:moveTo>
                    <a:pt x="0" y="0"/>
                  </a:moveTo>
                  <a:lnTo>
                    <a:pt x="194406" y="69345"/>
                  </a:lnTo>
                  <a:cubicBezTo>
                    <a:pt x="833901" y="274470"/>
                    <a:pt x="1695135" y="444465"/>
                    <a:pt x="2703577" y="563179"/>
                  </a:cubicBezTo>
                  <a:lnTo>
                    <a:pt x="2866470" y="580183"/>
                  </a:lnTo>
                  <a:lnTo>
                    <a:pt x="0" y="580183"/>
                  </a:lnTo>
                  <a:close/>
                </a:path>
              </a:pathLst>
            </a:custGeom>
            <a:gradFill flip="none" rotWithShape="1">
              <a:gsLst>
                <a:gs pos="4000">
                  <a:schemeClr val="accent1">
                    <a:lumMod val="80000"/>
                    <a:lumOff val="20000"/>
                  </a:schemeClr>
                </a:gs>
                <a:gs pos="50000">
                  <a:schemeClr val="accent1"/>
                </a:gs>
                <a:gs pos="99000">
                  <a:schemeClr val="accent1">
                    <a:lumMod val="80000"/>
                    <a:lumOff val="20000"/>
                  </a:schemeClr>
                </a:gs>
              </a:gsLst>
              <a:lin ang="2700000" scaled="1"/>
              <a:tileRect/>
            </a:gradFill>
            <a:ln w="6350">
              <a:solidFill>
                <a:schemeClr val="accent1">
                  <a:lumMod val="20000"/>
                  <a:lumOff val="80000"/>
                </a:schemeClr>
              </a:solidFill>
            </a:ln>
            <a:effectLst>
              <a:outerShdw blurRad="254000" algn="ctr" rotWithShape="0">
                <a:schemeClr val="accent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2400" b="1" dirty="0">
                <a:solidFill>
                  <a:schemeClr val="bg1"/>
                </a:solidFill>
                <a:latin typeface="+mn-ea"/>
              </a:endParaRPr>
            </a:p>
          </p:txBody>
        </p:sp>
      </p:grpSp>
      <p:sp>
        <p:nvSpPr>
          <p:cNvPr id="22" name="矩形 3"/>
          <p:cNvSpPr>
            <a:spLocks noChangeArrowheads="1"/>
          </p:cNvSpPr>
          <p:nvPr/>
        </p:nvSpPr>
        <p:spPr bwMode="auto">
          <a:xfrm>
            <a:off x="7344179" y="1312934"/>
            <a:ext cx="2990445" cy="50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spcBef>
                <a:spcPct val="0"/>
              </a:spcBef>
              <a:buFont typeface="Arial" panose="020B0604020202020204" pitchFamily="34" charset="0"/>
              <a:buNone/>
            </a:pPr>
            <a:r>
              <a:rPr lang="zh-CN" altLang="en-US" sz="2800" b="1" dirty="0">
                <a:solidFill>
                  <a:srgbClr val="5B9BD5"/>
                </a:solidFill>
                <a:latin typeface="微软雅黑" panose="020B0503020204020204" charset="-122"/>
                <a:ea typeface="微软雅黑" panose="020B0503020204020204" charset="-122"/>
                <a:cs typeface="Arial" panose="020B0604020202020204" pitchFamily="34" charset="0"/>
              </a:rPr>
              <a:t>申请提交材料</a:t>
            </a:r>
            <a:endParaRPr lang="zh-CN" altLang="en-US" sz="2800" b="1" dirty="0">
              <a:solidFill>
                <a:srgbClr val="5B9BD5"/>
              </a:solidFill>
              <a:latin typeface="微软雅黑" panose="020B0503020204020204" charset="-122"/>
              <a:ea typeface="微软雅黑" panose="020B0503020204020204" charset="-122"/>
              <a:cs typeface="Arial" panose="020B0604020202020204" pitchFamily="34" charset="0"/>
            </a:endParaRPr>
          </a:p>
        </p:txBody>
      </p:sp>
      <p:sp>
        <p:nvSpPr>
          <p:cNvPr id="27" name="矩形 26"/>
          <p:cNvSpPr/>
          <p:nvPr/>
        </p:nvSpPr>
        <p:spPr>
          <a:xfrm>
            <a:off x="7284068" y="1893518"/>
            <a:ext cx="2468245" cy="76200"/>
          </a:xfrm>
          <a:prstGeom prst="rect">
            <a:avLst/>
          </a:prstGeom>
          <a:solidFill>
            <a:srgbClr val="2F5E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pic>
        <p:nvPicPr>
          <p:cNvPr id="34" name="Picture 2" descr="H:\图片\5.20\资源 3.png资源 3"/>
          <p:cNvPicPr>
            <a:picLocks noChangeAspect="1" noChangeArrowheads="1"/>
          </p:cNvPicPr>
          <p:nvPr/>
        </p:nvPicPr>
        <p:blipFill>
          <a:blip r:embed="rId6"/>
          <a:srcRect/>
          <a:stretch>
            <a:fillRect/>
          </a:stretch>
        </p:blipFill>
        <p:spPr bwMode="auto">
          <a:xfrm>
            <a:off x="1189355" y="2450465"/>
            <a:ext cx="3139440" cy="3148330"/>
          </a:xfrm>
          <a:prstGeom prst="rect">
            <a:avLst/>
          </a:prstGeom>
          <a:noFill/>
          <a:extLst>
            <a:ext uri="{909E8E84-426E-40DD-AFC4-6F175D3DCCD1}">
              <a14:hiddenFill xmlns:a14="http://schemas.microsoft.com/office/drawing/2010/main">
                <a:solidFill>
                  <a:srgbClr val="FFFFFF"/>
                </a:solidFill>
              </a14:hiddenFill>
            </a:ext>
          </a:extLst>
        </p:spPr>
      </p:pic>
      <p:sp>
        <p:nvSpPr>
          <p:cNvPr id="35" name="椭圆 76"/>
          <p:cNvSpPr/>
          <p:nvPr/>
        </p:nvSpPr>
        <p:spPr>
          <a:xfrm>
            <a:off x="6676692" y="2947965"/>
            <a:ext cx="2178682" cy="2215996"/>
          </a:xfrm>
          <a:custGeom>
            <a:avLst/>
            <a:gdLst/>
            <a:ahLst/>
            <a:cxnLst/>
            <a:rect l="l" t="t" r="r" b="b"/>
            <a:pathLst>
              <a:path w="1384756" h="1408472">
                <a:moveTo>
                  <a:pt x="0" y="0"/>
                </a:moveTo>
                <a:lnTo>
                  <a:pt x="1168732" y="0"/>
                </a:lnTo>
                <a:lnTo>
                  <a:pt x="1168732" y="450207"/>
                </a:lnTo>
                <a:cubicBezTo>
                  <a:pt x="1188073" y="439244"/>
                  <a:pt x="1210481" y="433776"/>
                  <a:pt x="1234166" y="433776"/>
                </a:cubicBezTo>
                <a:cubicBezTo>
                  <a:pt x="1317335" y="433776"/>
                  <a:pt x="1384756" y="501197"/>
                  <a:pt x="1384756" y="584366"/>
                </a:cubicBezTo>
                <a:cubicBezTo>
                  <a:pt x="1384756" y="667535"/>
                  <a:pt x="1317335" y="734956"/>
                  <a:pt x="1234166" y="734956"/>
                </a:cubicBezTo>
                <a:cubicBezTo>
                  <a:pt x="1210481" y="734956"/>
                  <a:pt x="1188073" y="729488"/>
                  <a:pt x="1168732" y="718526"/>
                </a:cubicBezTo>
                <a:lnTo>
                  <a:pt x="1168732" y="1168732"/>
                </a:lnTo>
                <a:lnTo>
                  <a:pt x="728979" y="1168732"/>
                </a:lnTo>
                <a:cubicBezTo>
                  <a:pt x="742528" y="1190517"/>
                  <a:pt x="749187" y="1216306"/>
                  <a:pt x="749187" y="1243651"/>
                </a:cubicBezTo>
                <a:cubicBezTo>
                  <a:pt x="749187" y="1334680"/>
                  <a:pt x="675394" y="1408472"/>
                  <a:pt x="584366" y="1408472"/>
                </a:cubicBezTo>
                <a:cubicBezTo>
                  <a:pt x="493337" y="1408472"/>
                  <a:pt x="419545" y="1334680"/>
                  <a:pt x="419545" y="1243651"/>
                </a:cubicBezTo>
                <a:cubicBezTo>
                  <a:pt x="419545" y="1216306"/>
                  <a:pt x="426204" y="1190517"/>
                  <a:pt x="439754" y="1168732"/>
                </a:cubicBezTo>
                <a:lnTo>
                  <a:pt x="0" y="1168732"/>
                </a:lnTo>
                <a:lnTo>
                  <a:pt x="0" y="761099"/>
                </a:lnTo>
                <a:cubicBezTo>
                  <a:pt x="24839" y="773303"/>
                  <a:pt x="52809" y="779836"/>
                  <a:pt x="82305" y="779836"/>
                </a:cubicBezTo>
                <a:cubicBezTo>
                  <a:pt x="190260" y="779836"/>
                  <a:pt x="277774" y="692321"/>
                  <a:pt x="277774" y="584366"/>
                </a:cubicBezTo>
                <a:cubicBezTo>
                  <a:pt x="277774" y="476411"/>
                  <a:pt x="190260" y="388896"/>
                  <a:pt x="82305" y="388896"/>
                </a:cubicBezTo>
                <a:cubicBezTo>
                  <a:pt x="52809" y="388896"/>
                  <a:pt x="24839" y="395429"/>
                  <a:pt x="0" y="4076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kern="0">
              <a:solidFill>
                <a:sysClr val="windowText" lastClr="000000"/>
              </a:solidFill>
            </a:endParaRPr>
          </a:p>
        </p:txBody>
      </p:sp>
      <p:sp>
        <p:nvSpPr>
          <p:cNvPr id="36" name="椭圆 76"/>
          <p:cNvSpPr/>
          <p:nvPr/>
        </p:nvSpPr>
        <p:spPr>
          <a:xfrm>
            <a:off x="8524156" y="2947965"/>
            <a:ext cx="2178682" cy="2215996"/>
          </a:xfrm>
          <a:custGeom>
            <a:avLst/>
            <a:gdLst/>
            <a:ahLst/>
            <a:cxnLst/>
            <a:rect l="l" t="t" r="r" b="b"/>
            <a:pathLst>
              <a:path w="1384756" h="1408472">
                <a:moveTo>
                  <a:pt x="0" y="0"/>
                </a:moveTo>
                <a:lnTo>
                  <a:pt x="1168732" y="0"/>
                </a:lnTo>
                <a:lnTo>
                  <a:pt x="1168732" y="450207"/>
                </a:lnTo>
                <a:cubicBezTo>
                  <a:pt x="1188073" y="439244"/>
                  <a:pt x="1210481" y="433776"/>
                  <a:pt x="1234166" y="433776"/>
                </a:cubicBezTo>
                <a:cubicBezTo>
                  <a:pt x="1317335" y="433776"/>
                  <a:pt x="1384756" y="501197"/>
                  <a:pt x="1384756" y="584366"/>
                </a:cubicBezTo>
                <a:cubicBezTo>
                  <a:pt x="1384756" y="667535"/>
                  <a:pt x="1317335" y="734956"/>
                  <a:pt x="1234166" y="734956"/>
                </a:cubicBezTo>
                <a:cubicBezTo>
                  <a:pt x="1210481" y="734956"/>
                  <a:pt x="1188073" y="729488"/>
                  <a:pt x="1168732" y="718526"/>
                </a:cubicBezTo>
                <a:lnTo>
                  <a:pt x="1168732" y="1168732"/>
                </a:lnTo>
                <a:lnTo>
                  <a:pt x="728979" y="1168732"/>
                </a:lnTo>
                <a:cubicBezTo>
                  <a:pt x="742528" y="1190517"/>
                  <a:pt x="749187" y="1216306"/>
                  <a:pt x="749187" y="1243651"/>
                </a:cubicBezTo>
                <a:cubicBezTo>
                  <a:pt x="749187" y="1334680"/>
                  <a:pt x="675394" y="1408472"/>
                  <a:pt x="584366" y="1408472"/>
                </a:cubicBezTo>
                <a:cubicBezTo>
                  <a:pt x="493337" y="1408472"/>
                  <a:pt x="419545" y="1334680"/>
                  <a:pt x="419545" y="1243651"/>
                </a:cubicBezTo>
                <a:cubicBezTo>
                  <a:pt x="419545" y="1216306"/>
                  <a:pt x="426204" y="1190517"/>
                  <a:pt x="439754" y="1168732"/>
                </a:cubicBezTo>
                <a:lnTo>
                  <a:pt x="0" y="1168732"/>
                </a:lnTo>
                <a:lnTo>
                  <a:pt x="0" y="761099"/>
                </a:lnTo>
                <a:cubicBezTo>
                  <a:pt x="24839" y="773303"/>
                  <a:pt x="52809" y="779836"/>
                  <a:pt x="82305" y="779836"/>
                </a:cubicBezTo>
                <a:cubicBezTo>
                  <a:pt x="190260" y="779836"/>
                  <a:pt x="277774" y="692321"/>
                  <a:pt x="277774" y="584366"/>
                </a:cubicBezTo>
                <a:cubicBezTo>
                  <a:pt x="277774" y="476411"/>
                  <a:pt x="190260" y="388896"/>
                  <a:pt x="82305" y="388896"/>
                </a:cubicBezTo>
                <a:cubicBezTo>
                  <a:pt x="52809" y="388896"/>
                  <a:pt x="24839" y="395429"/>
                  <a:pt x="0" y="407633"/>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kern="0">
              <a:solidFill>
                <a:sysClr val="windowText" lastClr="000000"/>
              </a:solidFill>
            </a:endParaRPr>
          </a:p>
        </p:txBody>
      </p:sp>
      <p:sp>
        <p:nvSpPr>
          <p:cNvPr id="25" name="任意多边形 48"/>
          <p:cNvSpPr/>
          <p:nvPr/>
        </p:nvSpPr>
        <p:spPr>
          <a:xfrm rot="16200000">
            <a:off x="5586254" y="244783"/>
            <a:ext cx="623528" cy="2490148"/>
          </a:xfrm>
          <a:custGeom>
            <a:avLst/>
            <a:gdLst>
              <a:gd name="connsiteX0" fmla="*/ 623528 w 623528"/>
              <a:gd name="connsiteY0" fmla="*/ 1245074 h 2490148"/>
              <a:gd name="connsiteX1" fmla="*/ 991 w 623528"/>
              <a:gd name="connsiteY1" fmla="*/ 2490148 h 2490148"/>
              <a:gd name="connsiteX2" fmla="*/ 0 w 623528"/>
              <a:gd name="connsiteY2" fmla="*/ 2490148 h 2490148"/>
              <a:gd name="connsiteX3" fmla="*/ 0 w 623528"/>
              <a:gd name="connsiteY3" fmla="*/ 0 h 2490148"/>
              <a:gd name="connsiteX4" fmla="*/ 991 w 623528"/>
              <a:gd name="connsiteY4" fmla="*/ 0 h 249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528" h="2490148">
                <a:moveTo>
                  <a:pt x="623528" y="1245074"/>
                </a:moveTo>
                <a:lnTo>
                  <a:pt x="991" y="2490148"/>
                </a:lnTo>
                <a:lnTo>
                  <a:pt x="0" y="2490148"/>
                </a:lnTo>
                <a:lnTo>
                  <a:pt x="0" y="0"/>
                </a:lnTo>
                <a:lnTo>
                  <a:pt x="991" y="0"/>
                </a:lnTo>
                <a:close/>
              </a:path>
            </a:pathLst>
          </a:custGeom>
          <a:solidFill>
            <a:schemeClr val="accent1">
              <a:alpha val="20000"/>
            </a:schemeClr>
          </a:solidFill>
          <a:ln>
            <a:noFill/>
          </a:ln>
        </p:spPr>
        <p:txBody>
          <a:bodyPr vert="horz" wrap="square" lIns="91440" tIns="45720" rIns="91440" bIns="45720" numCol="1" anchor="t" anchorCtr="0" compatLnSpc="1">
            <a:noAutofit/>
          </a:bodyPr>
          <a:lstStyle/>
          <a:p>
            <a:pPr fontAlgn="auto">
              <a:spcBef>
                <a:spcPts val="0"/>
              </a:spcBef>
              <a:spcAft>
                <a:spcPts val="0"/>
              </a:spcAft>
            </a:pPr>
            <a:endParaRPr lang="zh-CN" altLang="en-US">
              <a:solidFill>
                <a:prstClr val="black"/>
              </a:solidFill>
              <a:latin typeface="微软雅黑" panose="020B0503020204020204" charset="-122"/>
              <a:ea typeface="微软雅黑" panose="020B0503020204020204" charset="-122"/>
              <a:sym typeface="微软雅黑" panose="020B0503020204020204" charset="-122"/>
            </a:endParaRPr>
          </a:p>
        </p:txBody>
      </p:sp>
      <p:sp>
        <p:nvSpPr>
          <p:cNvPr id="2" name="文本框 1"/>
          <p:cNvSpPr txBox="1"/>
          <p:nvPr/>
        </p:nvSpPr>
        <p:spPr>
          <a:xfrm>
            <a:off x="7304869" y="3451754"/>
            <a:ext cx="1140635" cy="830997"/>
          </a:xfrm>
          <a:prstGeom prst="rect">
            <a:avLst/>
          </a:prstGeom>
          <a:noFill/>
        </p:spPr>
        <p:txBody>
          <a:bodyPr wrap="square" rtlCol="0">
            <a:spAutoFit/>
          </a:bodyPr>
          <a:lstStyle/>
          <a:p>
            <a:r>
              <a:rPr lang="zh-CN" altLang="en-US" sz="2400" dirty="0">
                <a:solidFill>
                  <a:schemeClr val="bg1"/>
                </a:solidFill>
                <a:latin typeface="微软雅黑" panose="020B0503020204020204" charset="-122"/>
                <a:ea typeface="微软雅黑" panose="020B0503020204020204" charset="-122"/>
              </a:rPr>
              <a:t>基 础</a:t>
            </a:r>
            <a:endParaRPr lang="en-US" altLang="zh-CN" sz="2400" dirty="0">
              <a:solidFill>
                <a:schemeClr val="bg1"/>
              </a:solidFill>
              <a:latin typeface="微软雅黑" panose="020B0503020204020204" charset="-122"/>
              <a:ea typeface="微软雅黑" panose="020B0503020204020204" charset="-122"/>
            </a:endParaRPr>
          </a:p>
          <a:p>
            <a:r>
              <a:rPr lang="zh-CN" altLang="en-US" sz="2400" dirty="0">
                <a:solidFill>
                  <a:schemeClr val="bg1"/>
                </a:solidFill>
                <a:latin typeface="微软雅黑" panose="020B0503020204020204" charset="-122"/>
                <a:ea typeface="微软雅黑" panose="020B0503020204020204" charset="-122"/>
              </a:rPr>
              <a:t>材 料</a:t>
            </a:r>
            <a:endParaRPr lang="zh-CN" altLang="en-US" sz="2400" dirty="0">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9192790" y="3461278"/>
            <a:ext cx="922760" cy="830997"/>
          </a:xfrm>
          <a:prstGeom prst="rect">
            <a:avLst/>
          </a:prstGeom>
          <a:noFill/>
        </p:spPr>
        <p:txBody>
          <a:bodyPr wrap="square" rtlCol="0">
            <a:spAutoFit/>
          </a:bodyPr>
          <a:lstStyle/>
          <a:p>
            <a:r>
              <a:rPr lang="zh-CN" altLang="en-US" sz="2400" dirty="0">
                <a:solidFill>
                  <a:schemeClr val="bg1"/>
                </a:solidFill>
                <a:latin typeface="微软雅黑" panose="020B0503020204020204" charset="-122"/>
                <a:ea typeface="微软雅黑" panose="020B0503020204020204" charset="-122"/>
              </a:rPr>
              <a:t>专 项材 料</a:t>
            </a:r>
            <a:endParaRPr lang="zh-CN" altLang="en-US" sz="2400" dirty="0">
              <a:solidFill>
                <a:schemeClr val="bg1"/>
              </a:solidFill>
              <a:latin typeface="微软雅黑" panose="020B0503020204020204" charset="-122"/>
              <a:ea typeface="微软雅黑" panose="020B050302020402020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3"/>
          <p:cNvSpPr/>
          <p:nvPr/>
        </p:nvSpPr>
        <p:spPr>
          <a:xfrm>
            <a:off x="1075250" y="1764640"/>
            <a:ext cx="10040231" cy="4054427"/>
          </a:xfrm>
          <a:prstGeom prst="roundRect">
            <a:avLst>
              <a:gd name="adj" fmla="val 4488"/>
            </a:avLst>
          </a:prstGeom>
          <a:solidFill>
            <a:schemeClr val="bg1"/>
          </a:solidFill>
          <a:ln>
            <a:noFill/>
          </a:ln>
          <a:effectLst>
            <a:outerShdw blurRad="190500" dist="50800" dir="5400000" sx="101000" sy="101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8" name="组合 37"/>
          <p:cNvGrpSpPr/>
          <p:nvPr/>
        </p:nvGrpSpPr>
        <p:grpSpPr>
          <a:xfrm>
            <a:off x="4940300" y="-48260"/>
            <a:ext cx="2311400" cy="654050"/>
            <a:chOff x="8100" y="-255"/>
            <a:chExt cx="4470" cy="1030"/>
          </a:xfrm>
        </p:grpSpPr>
        <p:sp>
          <p:nvSpPr>
            <p:cNvPr id="39" name="矩形 38"/>
            <p:cNvSpPr/>
            <p:nvPr/>
          </p:nvSpPr>
          <p:spPr>
            <a:xfrm>
              <a:off x="8100" y="-255"/>
              <a:ext cx="4470" cy="68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8100" y="605"/>
              <a:ext cx="4470" cy="17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文本框 40"/>
          <p:cNvSpPr txBox="1"/>
          <p:nvPr/>
        </p:nvSpPr>
        <p:spPr>
          <a:xfrm>
            <a:off x="4939665" y="753745"/>
            <a:ext cx="2311400" cy="521970"/>
          </a:xfrm>
          <a:prstGeom prst="rect">
            <a:avLst/>
          </a:prstGeom>
          <a:noFill/>
        </p:spPr>
        <p:txBody>
          <a:bodyPr wrap="square" rtlCol="0">
            <a:spAutoFit/>
          </a:bodyPr>
          <a:lstStyle/>
          <a:p>
            <a:pPr algn="dist"/>
            <a:r>
              <a:rPr lang="zh-CN" altLang="en-US" sz="2800" b="1" dirty="0">
                <a:solidFill>
                  <a:srgbClr val="2E74B6"/>
                </a:solidFill>
                <a:latin typeface="方正书宋简体" panose="02000000000000000000" charset="-122"/>
                <a:ea typeface="方正书宋简体" panose="02000000000000000000" charset="-122"/>
                <a:sym typeface="+mn-ea"/>
              </a:rPr>
              <a:t>基础材料</a:t>
            </a:r>
            <a:endParaRPr lang="zh-CN" altLang="en-US" sz="2800" b="1" dirty="0">
              <a:solidFill>
                <a:srgbClr val="2E74B6"/>
              </a:solidFill>
              <a:latin typeface="方正书宋简体" panose="02000000000000000000" charset="-122"/>
              <a:ea typeface="方正书宋简体" panose="02000000000000000000" charset="-122"/>
              <a:sym typeface="+mn-ea"/>
            </a:endParaRPr>
          </a:p>
        </p:txBody>
      </p:sp>
      <p:sp>
        <p:nvSpPr>
          <p:cNvPr id="2" name="文本框 1" descr="7b0a202020202262756c6c6574223a20227b5c2263617465676f727949645c223a31303030352c5c2274656d706c61746549645c223a32303233313336307d220a7d0a"/>
          <p:cNvSpPr txBox="1"/>
          <p:nvPr/>
        </p:nvSpPr>
        <p:spPr>
          <a:xfrm>
            <a:off x="2523490" y="2011680"/>
            <a:ext cx="8091805" cy="3322955"/>
          </a:xfrm>
          <a:prstGeom prst="rect">
            <a:avLst/>
          </a:prstGeom>
          <a:noFill/>
        </p:spPr>
        <p:txBody>
          <a:bodyPr wrap="square" rtlCol="0">
            <a:spAutoFit/>
          </a:bodyPr>
          <a:p>
            <a:pPr marL="285750" indent="-285750" algn="just" fontAlgn="auto">
              <a:lnSpc>
                <a:spcPct val="150000"/>
              </a:lnSpc>
              <a:buClr>
                <a:srgbClr val="2E74B6"/>
              </a:buClr>
              <a:buFont typeface="Wingdings" panose="05000000000000000000" charset="0"/>
              <a:buChar char="l"/>
            </a:pPr>
            <a:r>
              <a:rPr lang="en-US" altLang="zh-CN" sz="2000" dirty="0">
                <a:solidFill>
                  <a:schemeClr val="tx1">
                    <a:lumMod val="75000"/>
                    <a:lumOff val="25000"/>
                  </a:schemeClr>
                </a:solidFill>
                <a:latin typeface="微软雅黑" panose="020B0503020204020204" charset="-122"/>
                <a:ea typeface="微软雅黑" panose="020B0503020204020204" charset="-122"/>
                <a:sym typeface="+mn-ea"/>
              </a:rPr>
              <a:t>《</a:t>
            </a:r>
            <a:r>
              <a:rPr lang="zh-CN" altLang="en-US" sz="2000" dirty="0">
                <a:solidFill>
                  <a:schemeClr val="tx1">
                    <a:lumMod val="75000"/>
                    <a:lumOff val="25000"/>
                  </a:schemeClr>
                </a:solidFill>
                <a:latin typeface="微软雅黑" panose="020B0503020204020204" charset="-122"/>
                <a:ea typeface="微软雅黑" panose="020B0503020204020204" charset="-122"/>
                <a:sym typeface="+mn-ea"/>
              </a:rPr>
              <a:t>崇明区促进文化创意产业发展扶持办法项目申请表</a:t>
            </a:r>
            <a:r>
              <a:rPr lang="en-US" altLang="zh-CN" sz="2000" dirty="0">
                <a:solidFill>
                  <a:schemeClr val="tx1">
                    <a:lumMod val="75000"/>
                    <a:lumOff val="25000"/>
                  </a:schemeClr>
                </a:solidFill>
                <a:latin typeface="微软雅黑" panose="020B0503020204020204" charset="-122"/>
                <a:ea typeface="微软雅黑" panose="020B0503020204020204" charset="-122"/>
                <a:sym typeface="+mn-ea"/>
              </a:rPr>
              <a:t>》</a:t>
            </a:r>
            <a:r>
              <a:rPr lang="zh-CN" altLang="en-US" sz="2000" dirty="0">
                <a:solidFill>
                  <a:schemeClr val="tx1">
                    <a:lumMod val="75000"/>
                    <a:lumOff val="25000"/>
                  </a:schemeClr>
                </a:solidFill>
                <a:latin typeface="微软雅黑" panose="020B0503020204020204" charset="-122"/>
                <a:ea typeface="微软雅黑" panose="020B0503020204020204" charset="-122"/>
                <a:sym typeface="+mn-ea"/>
              </a:rPr>
              <a:t>等相关表格；</a:t>
            </a:r>
            <a:endParaRPr lang="zh-CN" altLang="en-US" sz="2000" dirty="0">
              <a:solidFill>
                <a:schemeClr val="tx1">
                  <a:lumMod val="75000"/>
                  <a:lumOff val="25000"/>
                </a:schemeClr>
              </a:solidFill>
              <a:latin typeface="微软雅黑" panose="020B0503020204020204" charset="-122"/>
              <a:ea typeface="微软雅黑" panose="020B0503020204020204" charset="-122"/>
              <a:sym typeface="+mn-ea"/>
            </a:endParaRPr>
          </a:p>
          <a:p>
            <a:pPr marL="285750" indent="-285750" algn="just" fontAlgn="auto">
              <a:lnSpc>
                <a:spcPct val="150000"/>
              </a:lnSpc>
              <a:buClr>
                <a:srgbClr val="2E74B6"/>
              </a:buClr>
              <a:buFont typeface="Wingdings" panose="05000000000000000000" charset="0"/>
              <a:buChar char="l"/>
            </a:pPr>
            <a:r>
              <a:rPr lang="zh-CN" altLang="en-US" sz="2000" dirty="0">
                <a:solidFill>
                  <a:schemeClr val="tx1">
                    <a:lumMod val="75000"/>
                    <a:lumOff val="25000"/>
                  </a:schemeClr>
                </a:solidFill>
                <a:latin typeface="微软雅黑" panose="020B0503020204020204" charset="-122"/>
                <a:ea typeface="微软雅黑" panose="020B0503020204020204" charset="-122"/>
                <a:sym typeface="+mn-ea"/>
              </a:rPr>
              <a:t>申报单位的营业执照（或法人证书）、税务登记证、组织机构代码证或三证合一营业执照复印件；</a:t>
            </a:r>
            <a:endParaRPr lang="zh-CN" altLang="en-US" sz="2000" dirty="0">
              <a:solidFill>
                <a:schemeClr val="tx1">
                  <a:lumMod val="75000"/>
                  <a:lumOff val="25000"/>
                </a:schemeClr>
              </a:solidFill>
              <a:latin typeface="微软雅黑" panose="020B0503020204020204" charset="-122"/>
              <a:ea typeface="微软雅黑" panose="020B0503020204020204" charset="-122"/>
              <a:sym typeface="+mn-ea"/>
            </a:endParaRPr>
          </a:p>
          <a:p>
            <a:pPr marL="285750" indent="-285750" algn="just" fontAlgn="auto">
              <a:lnSpc>
                <a:spcPct val="150000"/>
              </a:lnSpc>
              <a:buClr>
                <a:srgbClr val="2E74B6"/>
              </a:buClr>
              <a:buFont typeface="Wingdings" panose="05000000000000000000" charset="0"/>
              <a:buChar char="l"/>
            </a:pPr>
            <a:r>
              <a:rPr lang="zh-CN" altLang="en-US" sz="2000" dirty="0">
                <a:solidFill>
                  <a:schemeClr val="tx1">
                    <a:lumMod val="75000"/>
                    <a:lumOff val="25000"/>
                  </a:schemeClr>
                </a:solidFill>
                <a:latin typeface="微软雅黑" panose="020B0503020204020204" charset="-122"/>
                <a:ea typeface="微软雅黑" panose="020B0503020204020204" charset="-122"/>
                <a:sym typeface="+mn-ea"/>
              </a:rPr>
              <a:t>申报单位法人代表身份证复印件；</a:t>
            </a:r>
            <a:endParaRPr lang="zh-CN" altLang="en-US" sz="2000" dirty="0">
              <a:solidFill>
                <a:schemeClr val="tx1">
                  <a:lumMod val="75000"/>
                  <a:lumOff val="25000"/>
                </a:schemeClr>
              </a:solidFill>
              <a:latin typeface="微软雅黑" panose="020B0503020204020204" charset="-122"/>
              <a:ea typeface="微软雅黑" panose="020B0503020204020204" charset="-122"/>
              <a:sym typeface="+mn-ea"/>
            </a:endParaRPr>
          </a:p>
          <a:p>
            <a:pPr marL="285750" indent="-285750" algn="just" fontAlgn="auto">
              <a:lnSpc>
                <a:spcPct val="150000"/>
              </a:lnSpc>
              <a:buClr>
                <a:srgbClr val="2E74B6"/>
              </a:buClr>
              <a:buFont typeface="Wingdings" panose="05000000000000000000" charset="0"/>
              <a:buChar char="l"/>
            </a:pPr>
            <a:r>
              <a:rPr lang="zh-CN" altLang="en-US" sz="2000" dirty="0">
                <a:solidFill>
                  <a:schemeClr val="tx1">
                    <a:lumMod val="75000"/>
                    <a:lumOff val="25000"/>
                  </a:schemeClr>
                </a:solidFill>
                <a:latin typeface="微软雅黑" panose="020B0503020204020204" charset="-122"/>
                <a:ea typeface="微软雅黑" panose="020B0503020204020204" charset="-122"/>
                <a:sym typeface="+mn-ea"/>
              </a:rPr>
              <a:t>财务报表（资产负债表、利润表或损益表、现金流量表）、报表附注；如申报单位是新设单位需提供最新的财务报表； </a:t>
            </a:r>
            <a:endParaRPr lang="zh-CN" altLang="en-US" sz="2000" dirty="0">
              <a:solidFill>
                <a:schemeClr val="tx1">
                  <a:lumMod val="75000"/>
                  <a:lumOff val="25000"/>
                </a:schemeClr>
              </a:solidFill>
              <a:latin typeface="微软雅黑" panose="020B0503020204020204" charset="-122"/>
              <a:ea typeface="微软雅黑" panose="020B0503020204020204" charset="-122"/>
              <a:sym typeface="+mn-ea"/>
            </a:endParaRPr>
          </a:p>
          <a:p>
            <a:pPr marL="285750" indent="-285750" algn="just" fontAlgn="auto">
              <a:lnSpc>
                <a:spcPct val="150000"/>
              </a:lnSpc>
              <a:buClr>
                <a:srgbClr val="2E74B6"/>
              </a:buClr>
              <a:buFont typeface="Wingdings" panose="05000000000000000000" charset="0"/>
              <a:buChar char="l"/>
            </a:pPr>
            <a:r>
              <a:rPr lang="zh-CN" altLang="en-US" sz="2000" dirty="0">
                <a:solidFill>
                  <a:schemeClr val="tx1">
                    <a:lumMod val="75000"/>
                    <a:lumOff val="25000"/>
                  </a:schemeClr>
                </a:solidFill>
                <a:latin typeface="微软雅黑" panose="020B0503020204020204" charset="-122"/>
                <a:ea typeface="微软雅黑" panose="020B0503020204020204" charset="-122"/>
                <a:sym typeface="+mn-ea"/>
              </a:rPr>
              <a:t>规定报送的其他相关材料。</a:t>
            </a:r>
            <a:endParaRPr lang="zh-CN" altLang="en-US" sz="2000"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7" name="矩形: 圆角 17"/>
          <p:cNvSpPr/>
          <p:nvPr/>
        </p:nvSpPr>
        <p:spPr>
          <a:xfrm>
            <a:off x="850900" y="1528078"/>
            <a:ext cx="10490200" cy="4527550"/>
          </a:xfrm>
          <a:prstGeom prst="roundRect">
            <a:avLst>
              <a:gd name="adj" fmla="val 4488"/>
            </a:avLst>
          </a:prstGeom>
          <a:noFill/>
          <a:ln>
            <a:solidFill>
              <a:schemeClr val="accent1"/>
            </a:solidFill>
          </a:ln>
          <a:effectLst>
            <a:outerShdw blurRad="190500" dist="50800" dir="5400000" sx="101000" sy="101000" algn="ctr" rotWithShape="0">
              <a:srgbClr val="2056FF">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0" name="组合 9"/>
          <p:cNvGrpSpPr/>
          <p:nvPr/>
        </p:nvGrpSpPr>
        <p:grpSpPr>
          <a:xfrm>
            <a:off x="1407653" y="2145505"/>
            <a:ext cx="962956" cy="1141922"/>
            <a:chOff x="1882367" y="1819725"/>
            <a:chExt cx="1130014" cy="1340028"/>
          </a:xfrm>
        </p:grpSpPr>
        <p:sp>
          <p:nvSpPr>
            <p:cNvPr id="11" name="图形 20"/>
            <p:cNvSpPr/>
            <p:nvPr/>
          </p:nvSpPr>
          <p:spPr>
            <a:xfrm rot="10800000">
              <a:off x="2693088" y="2060960"/>
              <a:ext cx="319293" cy="677814"/>
            </a:xfrm>
            <a:custGeom>
              <a:avLst/>
              <a:gdLst>
                <a:gd name="connsiteX0" fmla="*/ 5791 w 330041"/>
                <a:gd name="connsiteY0" fmla="*/ 0 h 700630"/>
                <a:gd name="connsiteX1" fmla="*/ 330041 w 330041"/>
                <a:gd name="connsiteY1" fmla="*/ 0 h 700630"/>
                <a:gd name="connsiteX2" fmla="*/ 330041 w 330041"/>
                <a:gd name="connsiteY2" fmla="*/ 364798 h 700630"/>
                <a:gd name="connsiteX3" fmla="*/ 104223 w 330041"/>
                <a:gd name="connsiteY3" fmla="*/ 700630 h 700630"/>
                <a:gd name="connsiteX4" fmla="*/ 11573 w 330041"/>
                <a:gd name="connsiteY4" fmla="*/ 619573 h 700630"/>
                <a:gd name="connsiteX5" fmla="*/ 173698 w 330041"/>
                <a:gd name="connsiteY5" fmla="*/ 347424 h 700630"/>
                <a:gd name="connsiteX6" fmla="*/ 0 w 330041"/>
                <a:gd name="connsiteY6" fmla="*/ 347424 h 700630"/>
                <a:gd name="connsiteX7" fmla="*/ 0 w 330041"/>
                <a:gd name="connsiteY7" fmla="*/ 0 h 700630"/>
                <a:gd name="connsiteX8" fmla="*/ 5791 w 330041"/>
                <a:gd name="connsiteY8" fmla="*/ 0 h 70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041" h="700630">
                  <a:moveTo>
                    <a:pt x="5791" y="0"/>
                  </a:moveTo>
                  <a:lnTo>
                    <a:pt x="330041" y="0"/>
                  </a:lnTo>
                  <a:lnTo>
                    <a:pt x="330041" y="364798"/>
                  </a:lnTo>
                  <a:cubicBezTo>
                    <a:pt x="312677" y="515341"/>
                    <a:pt x="237392" y="625354"/>
                    <a:pt x="104223" y="700630"/>
                  </a:cubicBezTo>
                  <a:lnTo>
                    <a:pt x="11573" y="619573"/>
                  </a:lnTo>
                  <a:cubicBezTo>
                    <a:pt x="121587" y="561661"/>
                    <a:pt x="173698" y="469011"/>
                    <a:pt x="173698" y="347424"/>
                  </a:cubicBezTo>
                  <a:lnTo>
                    <a:pt x="0" y="347424"/>
                  </a:lnTo>
                  <a:lnTo>
                    <a:pt x="0" y="0"/>
                  </a:lnTo>
                  <a:lnTo>
                    <a:pt x="5791" y="0"/>
                  </a:lnTo>
                  <a:close/>
                </a:path>
              </a:pathLst>
            </a:custGeom>
            <a:solidFill>
              <a:schemeClr val="accent1">
                <a:lumMod val="20000"/>
                <a:lumOff val="80000"/>
              </a:schemeClr>
            </a:solidFill>
            <a:ln w="1860" cap="flat">
              <a:noFill/>
              <a:prstDash val="solid"/>
              <a:miter/>
            </a:ln>
          </p:spPr>
          <p:txBody>
            <a:bodyPr rtlCol="0" anchor="ctr"/>
            <a:p>
              <a:endParaRPr lang="zh-CN" altLang="en-US"/>
            </a:p>
          </p:txBody>
        </p:sp>
        <p:sp>
          <p:nvSpPr>
            <p:cNvPr id="12" name="图形 20"/>
            <p:cNvSpPr/>
            <p:nvPr/>
          </p:nvSpPr>
          <p:spPr>
            <a:xfrm rot="10800000">
              <a:off x="1882367" y="1819725"/>
              <a:ext cx="631236" cy="1340028"/>
            </a:xfrm>
            <a:custGeom>
              <a:avLst/>
              <a:gdLst>
                <a:gd name="connsiteX0" fmla="*/ 5791 w 330041"/>
                <a:gd name="connsiteY0" fmla="*/ 0 h 700630"/>
                <a:gd name="connsiteX1" fmla="*/ 330041 w 330041"/>
                <a:gd name="connsiteY1" fmla="*/ 0 h 700630"/>
                <a:gd name="connsiteX2" fmla="*/ 330041 w 330041"/>
                <a:gd name="connsiteY2" fmla="*/ 364798 h 700630"/>
                <a:gd name="connsiteX3" fmla="*/ 104223 w 330041"/>
                <a:gd name="connsiteY3" fmla="*/ 700630 h 700630"/>
                <a:gd name="connsiteX4" fmla="*/ 11573 w 330041"/>
                <a:gd name="connsiteY4" fmla="*/ 619573 h 700630"/>
                <a:gd name="connsiteX5" fmla="*/ 173698 w 330041"/>
                <a:gd name="connsiteY5" fmla="*/ 347424 h 700630"/>
                <a:gd name="connsiteX6" fmla="*/ 0 w 330041"/>
                <a:gd name="connsiteY6" fmla="*/ 347424 h 700630"/>
                <a:gd name="connsiteX7" fmla="*/ 0 w 330041"/>
                <a:gd name="connsiteY7" fmla="*/ 0 h 700630"/>
                <a:gd name="connsiteX8" fmla="*/ 5791 w 330041"/>
                <a:gd name="connsiteY8" fmla="*/ 0 h 70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041" h="700630">
                  <a:moveTo>
                    <a:pt x="5791" y="0"/>
                  </a:moveTo>
                  <a:lnTo>
                    <a:pt x="330041" y="0"/>
                  </a:lnTo>
                  <a:lnTo>
                    <a:pt x="330041" y="364798"/>
                  </a:lnTo>
                  <a:cubicBezTo>
                    <a:pt x="312677" y="515341"/>
                    <a:pt x="237392" y="625354"/>
                    <a:pt x="104223" y="700630"/>
                  </a:cubicBezTo>
                  <a:lnTo>
                    <a:pt x="11573" y="619573"/>
                  </a:lnTo>
                  <a:cubicBezTo>
                    <a:pt x="121587" y="561661"/>
                    <a:pt x="173698" y="469011"/>
                    <a:pt x="173698" y="347424"/>
                  </a:cubicBezTo>
                  <a:lnTo>
                    <a:pt x="0" y="347424"/>
                  </a:lnTo>
                  <a:lnTo>
                    <a:pt x="0" y="0"/>
                  </a:lnTo>
                  <a:lnTo>
                    <a:pt x="5791" y="0"/>
                  </a:lnTo>
                  <a:close/>
                </a:path>
              </a:pathLst>
            </a:custGeom>
            <a:solidFill>
              <a:schemeClr val="accent1">
                <a:lumMod val="20000"/>
                <a:lumOff val="80000"/>
              </a:schemeClr>
            </a:solidFill>
            <a:ln w="1860" cap="flat">
              <a:noFill/>
              <a:prstDash val="solid"/>
              <a:miter/>
            </a:ln>
          </p:spPr>
          <p:txBody>
            <a:bodyPr rtlCol="0" anchor="ctr"/>
            <a:p>
              <a:endParaRPr lang="zh-CN" altLang="en-US"/>
            </a:p>
          </p:txBody>
        </p:sp>
      </p:grpSp>
      <p:sp>
        <p:nvSpPr>
          <p:cNvPr id="13" name="图形 20"/>
          <p:cNvSpPr/>
          <p:nvPr/>
        </p:nvSpPr>
        <p:spPr>
          <a:xfrm>
            <a:off x="10029712" y="4791511"/>
            <a:ext cx="319293" cy="677814"/>
          </a:xfrm>
          <a:custGeom>
            <a:avLst/>
            <a:gdLst>
              <a:gd name="connsiteX0" fmla="*/ 5791 w 330041"/>
              <a:gd name="connsiteY0" fmla="*/ 0 h 700630"/>
              <a:gd name="connsiteX1" fmla="*/ 330041 w 330041"/>
              <a:gd name="connsiteY1" fmla="*/ 0 h 700630"/>
              <a:gd name="connsiteX2" fmla="*/ 330041 w 330041"/>
              <a:gd name="connsiteY2" fmla="*/ 364798 h 700630"/>
              <a:gd name="connsiteX3" fmla="*/ 104223 w 330041"/>
              <a:gd name="connsiteY3" fmla="*/ 700630 h 700630"/>
              <a:gd name="connsiteX4" fmla="*/ 11573 w 330041"/>
              <a:gd name="connsiteY4" fmla="*/ 619573 h 700630"/>
              <a:gd name="connsiteX5" fmla="*/ 173698 w 330041"/>
              <a:gd name="connsiteY5" fmla="*/ 347424 h 700630"/>
              <a:gd name="connsiteX6" fmla="*/ 0 w 330041"/>
              <a:gd name="connsiteY6" fmla="*/ 347424 h 700630"/>
              <a:gd name="connsiteX7" fmla="*/ 0 w 330041"/>
              <a:gd name="connsiteY7" fmla="*/ 0 h 700630"/>
              <a:gd name="connsiteX8" fmla="*/ 5791 w 330041"/>
              <a:gd name="connsiteY8" fmla="*/ 0 h 70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041" h="700630">
                <a:moveTo>
                  <a:pt x="5791" y="0"/>
                </a:moveTo>
                <a:lnTo>
                  <a:pt x="330041" y="0"/>
                </a:lnTo>
                <a:lnTo>
                  <a:pt x="330041" y="364798"/>
                </a:lnTo>
                <a:cubicBezTo>
                  <a:pt x="312677" y="515341"/>
                  <a:pt x="237392" y="625354"/>
                  <a:pt x="104223" y="700630"/>
                </a:cubicBezTo>
                <a:lnTo>
                  <a:pt x="11573" y="619573"/>
                </a:lnTo>
                <a:cubicBezTo>
                  <a:pt x="121587" y="561661"/>
                  <a:pt x="173698" y="469011"/>
                  <a:pt x="173698" y="347424"/>
                </a:cubicBezTo>
                <a:lnTo>
                  <a:pt x="0" y="347424"/>
                </a:lnTo>
                <a:lnTo>
                  <a:pt x="0" y="0"/>
                </a:lnTo>
                <a:lnTo>
                  <a:pt x="5791" y="0"/>
                </a:lnTo>
                <a:close/>
              </a:path>
            </a:pathLst>
          </a:custGeom>
          <a:noFill/>
          <a:ln w="1860" cap="flat">
            <a:solidFill>
              <a:schemeClr val="accent1">
                <a:lumMod val="20000"/>
                <a:lumOff val="80000"/>
              </a:schemeClr>
            </a:solidFill>
            <a:prstDash val="solid"/>
            <a:miter/>
          </a:ln>
        </p:spPr>
        <p:txBody>
          <a:bodyPr rtlCol="0" anchor="ctr"/>
          <a:p>
            <a:endParaRPr lang="zh-CN" altLang="en-US"/>
          </a:p>
        </p:txBody>
      </p:sp>
      <p:sp>
        <p:nvSpPr>
          <p:cNvPr id="14" name="图形 20"/>
          <p:cNvSpPr/>
          <p:nvPr/>
        </p:nvSpPr>
        <p:spPr>
          <a:xfrm>
            <a:off x="10414657" y="4791511"/>
            <a:ext cx="319293" cy="677814"/>
          </a:xfrm>
          <a:custGeom>
            <a:avLst/>
            <a:gdLst>
              <a:gd name="connsiteX0" fmla="*/ 5791 w 330041"/>
              <a:gd name="connsiteY0" fmla="*/ 0 h 700630"/>
              <a:gd name="connsiteX1" fmla="*/ 330041 w 330041"/>
              <a:gd name="connsiteY1" fmla="*/ 0 h 700630"/>
              <a:gd name="connsiteX2" fmla="*/ 330041 w 330041"/>
              <a:gd name="connsiteY2" fmla="*/ 364798 h 700630"/>
              <a:gd name="connsiteX3" fmla="*/ 104223 w 330041"/>
              <a:gd name="connsiteY3" fmla="*/ 700630 h 700630"/>
              <a:gd name="connsiteX4" fmla="*/ 11573 w 330041"/>
              <a:gd name="connsiteY4" fmla="*/ 619573 h 700630"/>
              <a:gd name="connsiteX5" fmla="*/ 173698 w 330041"/>
              <a:gd name="connsiteY5" fmla="*/ 347424 h 700630"/>
              <a:gd name="connsiteX6" fmla="*/ 0 w 330041"/>
              <a:gd name="connsiteY6" fmla="*/ 347424 h 700630"/>
              <a:gd name="connsiteX7" fmla="*/ 0 w 330041"/>
              <a:gd name="connsiteY7" fmla="*/ 0 h 700630"/>
              <a:gd name="connsiteX8" fmla="*/ 5791 w 330041"/>
              <a:gd name="connsiteY8" fmla="*/ 0 h 70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041" h="700630">
                <a:moveTo>
                  <a:pt x="5791" y="0"/>
                </a:moveTo>
                <a:lnTo>
                  <a:pt x="330041" y="0"/>
                </a:lnTo>
                <a:lnTo>
                  <a:pt x="330041" y="364798"/>
                </a:lnTo>
                <a:cubicBezTo>
                  <a:pt x="312677" y="515341"/>
                  <a:pt x="237392" y="625354"/>
                  <a:pt x="104223" y="700630"/>
                </a:cubicBezTo>
                <a:lnTo>
                  <a:pt x="11573" y="619573"/>
                </a:lnTo>
                <a:cubicBezTo>
                  <a:pt x="121587" y="561661"/>
                  <a:pt x="173698" y="469011"/>
                  <a:pt x="173698" y="347424"/>
                </a:cubicBezTo>
                <a:lnTo>
                  <a:pt x="0" y="347424"/>
                </a:lnTo>
                <a:lnTo>
                  <a:pt x="0" y="0"/>
                </a:lnTo>
                <a:lnTo>
                  <a:pt x="5791" y="0"/>
                </a:lnTo>
                <a:close/>
              </a:path>
            </a:pathLst>
          </a:custGeom>
          <a:noFill/>
          <a:ln w="1860" cap="flat">
            <a:solidFill>
              <a:schemeClr val="accent1">
                <a:lumMod val="20000"/>
                <a:lumOff val="80000"/>
              </a:schemeClr>
            </a:solidFill>
            <a:prstDash val="solid"/>
            <a:miter/>
          </a:ln>
        </p:spPr>
        <p:txBody>
          <a:bodyPr rtlCol="0" anchor="ctr"/>
          <a:p>
            <a:endParaRPr lang="zh-CN" altLang="en-US"/>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矩形 226"/>
          <p:cNvSpPr/>
          <p:nvPr>
            <p:custDataLst>
              <p:tags r:id="rId1"/>
            </p:custDataLst>
          </p:nvPr>
        </p:nvSpPr>
        <p:spPr>
          <a:xfrm>
            <a:off x="4603893" y="1956568"/>
            <a:ext cx="441146" cy="369332"/>
          </a:xfrm>
          <a:prstGeom prst="rect">
            <a:avLst/>
          </a:prstGeom>
        </p:spPr>
        <p:txBody>
          <a:bodyPr wrap="none">
            <a:normAutofit/>
          </a:bodyPr>
          <a:lstStyle/>
          <a:p>
            <a:pPr algn="ctr"/>
            <a:r>
              <a:rPr lang="en-US" altLang="zh-CN" b="1" dirty="0">
                <a:solidFill>
                  <a:sysClr val="window" lastClr="FFFFFF"/>
                </a:solidFill>
                <a:sym typeface="Arial" panose="020B0604020202020204" pitchFamily="34" charset="0"/>
              </a:rPr>
              <a:t>01</a:t>
            </a:r>
            <a:endParaRPr lang="zh-CN" altLang="en-US" b="1" dirty="0" err="1">
              <a:solidFill>
                <a:sysClr val="window" lastClr="FFFFFF"/>
              </a:solidFill>
              <a:sym typeface="Arial" panose="020B0604020202020204" pitchFamily="34" charset="0"/>
            </a:endParaRPr>
          </a:p>
        </p:txBody>
      </p:sp>
      <p:sp>
        <p:nvSpPr>
          <p:cNvPr id="228" name="矩形 227"/>
          <p:cNvSpPr/>
          <p:nvPr>
            <p:custDataLst>
              <p:tags r:id="rId2"/>
            </p:custDataLst>
          </p:nvPr>
        </p:nvSpPr>
        <p:spPr>
          <a:xfrm>
            <a:off x="8297618" y="2450610"/>
            <a:ext cx="441147" cy="369332"/>
          </a:xfrm>
          <a:prstGeom prst="rect">
            <a:avLst/>
          </a:prstGeom>
        </p:spPr>
        <p:txBody>
          <a:bodyPr wrap="none">
            <a:normAutofit/>
          </a:bodyPr>
          <a:lstStyle/>
          <a:p>
            <a:pPr algn="ctr"/>
            <a:r>
              <a:rPr lang="en-US" altLang="zh-CN" b="1" dirty="0">
                <a:solidFill>
                  <a:sysClr val="window" lastClr="FFFFFF"/>
                </a:solidFill>
                <a:sym typeface="Arial" panose="020B0604020202020204" pitchFamily="34" charset="0"/>
              </a:rPr>
              <a:t>02</a:t>
            </a:r>
            <a:endParaRPr lang="zh-CN" altLang="en-US" b="1" dirty="0" err="1">
              <a:solidFill>
                <a:sysClr val="window" lastClr="FFFFFF"/>
              </a:solidFill>
              <a:sym typeface="Arial" panose="020B0604020202020204" pitchFamily="34" charset="0"/>
            </a:endParaRPr>
          </a:p>
        </p:txBody>
      </p:sp>
      <p:sp>
        <p:nvSpPr>
          <p:cNvPr id="229" name="矩形 228"/>
          <p:cNvSpPr/>
          <p:nvPr>
            <p:custDataLst>
              <p:tags r:id="rId3"/>
            </p:custDataLst>
          </p:nvPr>
        </p:nvSpPr>
        <p:spPr>
          <a:xfrm>
            <a:off x="5200793" y="3484337"/>
            <a:ext cx="441147" cy="369332"/>
          </a:xfrm>
          <a:prstGeom prst="rect">
            <a:avLst/>
          </a:prstGeom>
        </p:spPr>
        <p:txBody>
          <a:bodyPr wrap="none">
            <a:normAutofit/>
          </a:bodyPr>
          <a:lstStyle/>
          <a:p>
            <a:pPr algn="ctr"/>
            <a:r>
              <a:rPr lang="en-US" altLang="zh-CN" b="1" dirty="0">
                <a:solidFill>
                  <a:sysClr val="window" lastClr="FFFFFF"/>
                </a:solidFill>
                <a:sym typeface="Arial" panose="020B0604020202020204" pitchFamily="34" charset="0"/>
              </a:rPr>
              <a:t>03</a:t>
            </a:r>
            <a:endParaRPr lang="zh-CN" altLang="en-US" b="1" dirty="0" err="1">
              <a:solidFill>
                <a:sysClr val="window" lastClr="FFFFFF"/>
              </a:solidFill>
              <a:sym typeface="Arial" panose="020B0604020202020204" pitchFamily="34" charset="0"/>
            </a:endParaRPr>
          </a:p>
        </p:txBody>
      </p:sp>
      <p:sp>
        <p:nvSpPr>
          <p:cNvPr id="230" name="矩形 229"/>
          <p:cNvSpPr/>
          <p:nvPr>
            <p:custDataLst>
              <p:tags r:id="rId4"/>
            </p:custDataLst>
          </p:nvPr>
        </p:nvSpPr>
        <p:spPr>
          <a:xfrm>
            <a:off x="8894518" y="3985950"/>
            <a:ext cx="441147" cy="369332"/>
          </a:xfrm>
          <a:prstGeom prst="rect">
            <a:avLst/>
          </a:prstGeom>
        </p:spPr>
        <p:txBody>
          <a:bodyPr wrap="none">
            <a:normAutofit/>
          </a:bodyPr>
          <a:lstStyle/>
          <a:p>
            <a:pPr algn="ctr"/>
            <a:r>
              <a:rPr lang="en-US" altLang="zh-CN" b="1" dirty="0">
                <a:solidFill>
                  <a:sysClr val="window" lastClr="FFFFFF"/>
                </a:solidFill>
                <a:sym typeface="Arial" panose="020B0604020202020204" pitchFamily="34" charset="0"/>
              </a:rPr>
              <a:t>04</a:t>
            </a:r>
            <a:endParaRPr lang="zh-CN" altLang="en-US" b="1" dirty="0" err="1">
              <a:solidFill>
                <a:sysClr val="window" lastClr="FFFFFF"/>
              </a:solidFill>
              <a:sym typeface="Arial" panose="020B0604020202020204" pitchFamily="34" charset="0"/>
            </a:endParaRPr>
          </a:p>
        </p:txBody>
      </p:sp>
      <p:sp>
        <p:nvSpPr>
          <p:cNvPr id="2" name="文本框 1"/>
          <p:cNvSpPr txBox="1"/>
          <p:nvPr/>
        </p:nvSpPr>
        <p:spPr>
          <a:xfrm>
            <a:off x="7304869" y="3451754"/>
            <a:ext cx="1140635" cy="830997"/>
          </a:xfrm>
          <a:prstGeom prst="rect">
            <a:avLst/>
          </a:prstGeom>
          <a:noFill/>
        </p:spPr>
        <p:txBody>
          <a:bodyPr wrap="square" rtlCol="0">
            <a:spAutoFit/>
          </a:bodyPr>
          <a:lstStyle/>
          <a:p>
            <a:r>
              <a:rPr lang="zh-CN" altLang="en-US" sz="2400" dirty="0">
                <a:solidFill>
                  <a:schemeClr val="bg1"/>
                </a:solidFill>
                <a:latin typeface="微软雅黑" panose="020B0503020204020204" charset="-122"/>
                <a:ea typeface="微软雅黑" panose="020B0503020204020204" charset="-122"/>
              </a:rPr>
              <a:t>基 础</a:t>
            </a:r>
            <a:endParaRPr lang="en-US" altLang="zh-CN" sz="2400" dirty="0">
              <a:solidFill>
                <a:schemeClr val="bg1"/>
              </a:solidFill>
              <a:latin typeface="微软雅黑" panose="020B0503020204020204" charset="-122"/>
              <a:ea typeface="微软雅黑" panose="020B0503020204020204" charset="-122"/>
            </a:endParaRPr>
          </a:p>
          <a:p>
            <a:r>
              <a:rPr lang="zh-CN" altLang="en-US" sz="2400" dirty="0">
                <a:solidFill>
                  <a:schemeClr val="bg1"/>
                </a:solidFill>
                <a:latin typeface="微软雅黑" panose="020B0503020204020204" charset="-122"/>
                <a:ea typeface="微软雅黑" panose="020B0503020204020204" charset="-122"/>
              </a:rPr>
              <a:t>材 料</a:t>
            </a:r>
            <a:endParaRPr lang="zh-CN" altLang="en-US" sz="2400" dirty="0">
              <a:solidFill>
                <a:schemeClr val="bg1"/>
              </a:solidFill>
              <a:latin typeface="微软雅黑" panose="020B0503020204020204" charset="-122"/>
              <a:ea typeface="微软雅黑" panose="020B0503020204020204" charset="-122"/>
            </a:endParaRPr>
          </a:p>
        </p:txBody>
      </p:sp>
      <p:sp>
        <p:nvSpPr>
          <p:cNvPr id="19" name="五边形 27"/>
          <p:cNvSpPr/>
          <p:nvPr/>
        </p:nvSpPr>
        <p:spPr>
          <a:xfrm>
            <a:off x="815414" y="1588214"/>
            <a:ext cx="10525631" cy="420047"/>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a:r>
              <a:rPr lang="en-US" altLang="zh-CN" sz="2135" kern="0">
                <a:solidFill>
                  <a:schemeClr val="bg1"/>
                </a:solidFill>
                <a:latin typeface="+mj-lt"/>
              </a:rPr>
              <a:t>01</a:t>
            </a:r>
            <a:endParaRPr lang="zh-CN" altLang="en-US" sz="2135" kern="0">
              <a:solidFill>
                <a:schemeClr val="bg1"/>
              </a:solidFill>
              <a:latin typeface="+mj-lt"/>
            </a:endParaRPr>
          </a:p>
        </p:txBody>
      </p:sp>
      <p:sp>
        <p:nvSpPr>
          <p:cNvPr id="20" name="五边形 28"/>
          <p:cNvSpPr/>
          <p:nvPr/>
        </p:nvSpPr>
        <p:spPr>
          <a:xfrm>
            <a:off x="3446821" y="1998763"/>
            <a:ext cx="7894224" cy="420047"/>
          </a:xfrm>
          <a:prstGeom prst="homePlate">
            <a:avLst/>
          </a:prstGeom>
          <a:solidFill>
            <a:srgbClr val="7F8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a:r>
              <a:rPr lang="en-US" altLang="zh-CN" sz="2135" kern="0">
                <a:solidFill>
                  <a:schemeClr val="bg1"/>
                </a:solidFill>
                <a:latin typeface="+mj-lt"/>
              </a:rPr>
              <a:t>02</a:t>
            </a:r>
            <a:endParaRPr lang="zh-CN" altLang="en-US" sz="2135" kern="0">
              <a:solidFill>
                <a:schemeClr val="bg1"/>
              </a:solidFill>
              <a:latin typeface="+mj-lt"/>
            </a:endParaRPr>
          </a:p>
        </p:txBody>
      </p:sp>
      <p:sp>
        <p:nvSpPr>
          <p:cNvPr id="21" name="五边形 30"/>
          <p:cNvSpPr/>
          <p:nvPr/>
        </p:nvSpPr>
        <p:spPr>
          <a:xfrm>
            <a:off x="6078230" y="2431824"/>
            <a:ext cx="5262815" cy="420047"/>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a:r>
              <a:rPr lang="en-US" altLang="zh-CN" sz="2135" kern="0">
                <a:solidFill>
                  <a:schemeClr val="bg1"/>
                </a:solidFill>
                <a:latin typeface="+mj-lt"/>
              </a:rPr>
              <a:t>03</a:t>
            </a:r>
            <a:endParaRPr lang="zh-CN" altLang="en-US" sz="2135" kern="0">
              <a:solidFill>
                <a:schemeClr val="bg1"/>
              </a:solidFill>
              <a:latin typeface="+mj-lt"/>
            </a:endParaRPr>
          </a:p>
        </p:txBody>
      </p:sp>
      <p:sp>
        <p:nvSpPr>
          <p:cNvPr id="22" name="五边形 32"/>
          <p:cNvSpPr/>
          <p:nvPr/>
        </p:nvSpPr>
        <p:spPr>
          <a:xfrm>
            <a:off x="8709638" y="2851871"/>
            <a:ext cx="2631407" cy="420047"/>
          </a:xfrm>
          <a:prstGeom prst="homePlate">
            <a:avLst/>
          </a:prstGeom>
          <a:solidFill>
            <a:srgbClr val="7F8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a:r>
              <a:rPr lang="en-US" altLang="zh-CN" sz="2135" kern="0">
                <a:solidFill>
                  <a:schemeClr val="bg1"/>
                </a:solidFill>
                <a:latin typeface="+mj-lt"/>
              </a:rPr>
              <a:t>04</a:t>
            </a:r>
            <a:endParaRPr lang="zh-CN" altLang="en-US" sz="2135" kern="0">
              <a:solidFill>
                <a:schemeClr val="bg1"/>
              </a:solidFill>
              <a:latin typeface="+mj-lt"/>
            </a:endParaRPr>
          </a:p>
        </p:txBody>
      </p:sp>
      <p:sp>
        <p:nvSpPr>
          <p:cNvPr id="23" name="矩形 22"/>
          <p:cNvSpPr/>
          <p:nvPr/>
        </p:nvSpPr>
        <p:spPr>
          <a:xfrm>
            <a:off x="1019810" y="2119630"/>
            <a:ext cx="2015490" cy="398780"/>
          </a:xfrm>
          <a:prstGeom prst="rect">
            <a:avLst/>
          </a:prstGeom>
        </p:spPr>
        <p:txBody>
          <a:bodyPr wrap="square">
            <a:spAutoFit/>
          </a:bodyPr>
          <a:lstStyle/>
          <a:p>
            <a:pPr defTabSz="1219200"/>
            <a:r>
              <a:rPr lang="zh-CN" altLang="en-US" sz="2000" b="1" dirty="0">
                <a:solidFill>
                  <a:srgbClr val="2E73B6"/>
                </a:solidFill>
                <a:latin typeface="微软雅黑" panose="020B0503020204020204" charset="-122"/>
                <a:ea typeface="微软雅黑" panose="020B0503020204020204" charset="-122"/>
              </a:rPr>
              <a:t>国家级文创园区</a:t>
            </a:r>
            <a:endParaRPr lang="zh-CN" altLang="en-US" sz="2000" b="1" kern="0" dirty="0">
              <a:solidFill>
                <a:srgbClr val="2E73B6"/>
              </a:solidFill>
              <a:latin typeface="微软雅黑" panose="020B0503020204020204" charset="-122"/>
              <a:ea typeface="微软雅黑" panose="020B0503020204020204" charset="-122"/>
            </a:endParaRPr>
          </a:p>
        </p:txBody>
      </p:sp>
      <p:sp>
        <p:nvSpPr>
          <p:cNvPr id="27" name="文本框 26"/>
          <p:cNvSpPr txBox="1"/>
          <p:nvPr/>
        </p:nvSpPr>
        <p:spPr>
          <a:xfrm>
            <a:off x="627823" y="2518683"/>
            <a:ext cx="2514585" cy="2609215"/>
          </a:xfrm>
          <a:prstGeom prst="rect">
            <a:avLst/>
          </a:prstGeom>
          <a:noFill/>
        </p:spPr>
        <p:txBody>
          <a:bodyPr wrap="square">
            <a:spAutoFit/>
          </a:bodyPr>
          <a:lstStyle/>
          <a:p>
            <a:pPr marL="285750" indent="-285750" algn="just">
              <a:lnSpc>
                <a:spcPct val="130000"/>
              </a:lnSpc>
              <a:buClr>
                <a:srgbClr val="2E73B6"/>
              </a:buClr>
              <a:buFont typeface="Wingdings" panose="05000000000000000000" charset="0"/>
              <a:buChar char="Ø"/>
            </a:pPr>
            <a:r>
              <a:rPr lang="zh-CN" altLang="en-US" dirty="0">
                <a:solidFill>
                  <a:schemeClr val="tx1">
                    <a:lumMod val="75000"/>
                    <a:lumOff val="25000"/>
                  </a:schemeClr>
                </a:solidFill>
                <a:latin typeface="微软雅黑" panose="020B0503020204020204" charset="-122"/>
                <a:ea typeface="微软雅黑" panose="020B0503020204020204" charset="-122"/>
              </a:rPr>
              <a:t>获得国家级文创园区认定的证明材料复印件； </a:t>
            </a:r>
            <a:endParaRPr lang="en-US" altLang="zh-CN" dirty="0">
              <a:solidFill>
                <a:schemeClr val="tx1">
                  <a:lumMod val="75000"/>
                  <a:lumOff val="25000"/>
                </a:schemeClr>
              </a:solidFill>
              <a:latin typeface="微软雅黑" panose="020B0503020204020204" charset="-122"/>
              <a:ea typeface="微软雅黑" panose="020B0503020204020204" charset="-122"/>
            </a:endParaRPr>
          </a:p>
          <a:p>
            <a:pPr marL="285750" indent="-285750" algn="just">
              <a:lnSpc>
                <a:spcPct val="130000"/>
              </a:lnSpc>
              <a:buClr>
                <a:srgbClr val="2E73B6"/>
              </a:buClr>
              <a:buFont typeface="Wingdings" panose="05000000000000000000" charset="0"/>
              <a:buChar char="Ø"/>
            </a:pPr>
            <a:r>
              <a:rPr lang="zh-CN" altLang="en-US" dirty="0">
                <a:solidFill>
                  <a:schemeClr val="tx1">
                    <a:lumMod val="75000"/>
                    <a:lumOff val="25000"/>
                  </a:schemeClr>
                </a:solidFill>
                <a:latin typeface="微软雅黑" panose="020B0503020204020204" charset="-122"/>
                <a:ea typeface="微软雅黑" panose="020B0503020204020204" charset="-122"/>
              </a:rPr>
              <a:t>房地产权证复印件，如租用房屋的另需提供房屋租赁协议复印件。 </a:t>
            </a:r>
            <a:endParaRPr lang="zh-CN" altLang="en-US" dirty="0">
              <a:solidFill>
                <a:schemeClr val="tx1">
                  <a:lumMod val="75000"/>
                  <a:lumOff val="25000"/>
                </a:schemeClr>
              </a:solidFill>
              <a:latin typeface="微软雅黑" panose="020B0503020204020204" charset="-122"/>
              <a:ea typeface="微软雅黑" panose="020B0503020204020204" charset="-122"/>
            </a:endParaRPr>
          </a:p>
        </p:txBody>
      </p:sp>
      <p:cxnSp>
        <p:nvCxnSpPr>
          <p:cNvPr id="28" name="直接连接符 27"/>
          <p:cNvCxnSpPr/>
          <p:nvPr/>
        </p:nvCxnSpPr>
        <p:spPr>
          <a:xfrm>
            <a:off x="3406325" y="2797087"/>
            <a:ext cx="0" cy="3600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3590290" y="2570480"/>
            <a:ext cx="2368550" cy="706755"/>
          </a:xfrm>
          <a:prstGeom prst="rect">
            <a:avLst/>
          </a:prstGeom>
          <a:noFill/>
        </p:spPr>
        <p:txBody>
          <a:bodyPr wrap="square">
            <a:spAutoFit/>
          </a:bodyPr>
          <a:lstStyle/>
          <a:p>
            <a:pPr algn="ctr"/>
            <a:r>
              <a:rPr lang="zh-CN" altLang="en-US" sz="2000" b="1" dirty="0">
                <a:solidFill>
                  <a:srgbClr val="7F8FAF"/>
                </a:solidFill>
                <a:latin typeface="微软雅黑" panose="020B0503020204020204" charset="-122"/>
                <a:ea typeface="微软雅黑" panose="020B0503020204020204" charset="-122"/>
              </a:rPr>
              <a:t>市级文创（示范）园区</a:t>
            </a:r>
            <a:endParaRPr lang="zh-CN" altLang="en-US" sz="2000" b="1" dirty="0">
              <a:solidFill>
                <a:srgbClr val="7F8FAF"/>
              </a:solidFill>
              <a:latin typeface="微软雅黑" panose="020B0503020204020204" charset="-122"/>
              <a:ea typeface="微软雅黑" panose="020B0503020204020204" charset="-122"/>
            </a:endParaRPr>
          </a:p>
        </p:txBody>
      </p:sp>
      <p:sp>
        <p:nvSpPr>
          <p:cNvPr id="30" name="文本框 29"/>
          <p:cNvSpPr txBox="1"/>
          <p:nvPr/>
        </p:nvSpPr>
        <p:spPr>
          <a:xfrm>
            <a:off x="3453679" y="3292182"/>
            <a:ext cx="2533650" cy="2609215"/>
          </a:xfrm>
          <a:prstGeom prst="rect">
            <a:avLst/>
          </a:prstGeom>
          <a:noFill/>
        </p:spPr>
        <p:txBody>
          <a:bodyPr wrap="square">
            <a:spAutoFit/>
          </a:bodyPr>
          <a:lstStyle/>
          <a:p>
            <a:pPr marL="285750" indent="-285750" algn="just">
              <a:lnSpc>
                <a:spcPct val="130000"/>
              </a:lnSpc>
              <a:buClr>
                <a:srgbClr val="7F8FAF"/>
              </a:buClr>
              <a:buFont typeface="Wingdings" panose="05000000000000000000" charset="0"/>
              <a:buChar char="Ø"/>
            </a:pPr>
            <a:r>
              <a:rPr lang="zh-CN" altLang="en-US" dirty="0">
                <a:solidFill>
                  <a:schemeClr val="tx1">
                    <a:lumMod val="75000"/>
                    <a:lumOff val="25000"/>
                  </a:schemeClr>
                </a:solidFill>
                <a:latin typeface="微软雅黑" panose="020B0503020204020204" charset="-122"/>
                <a:ea typeface="微软雅黑" panose="020B0503020204020204" charset="-122"/>
              </a:rPr>
              <a:t>获得市级文创（示范）园区认定的证明材料复印件；     </a:t>
            </a:r>
            <a:endParaRPr lang="en-US" altLang="zh-CN" dirty="0">
              <a:solidFill>
                <a:schemeClr val="tx1">
                  <a:lumMod val="75000"/>
                  <a:lumOff val="25000"/>
                </a:schemeClr>
              </a:solidFill>
              <a:latin typeface="微软雅黑" panose="020B0503020204020204" charset="-122"/>
              <a:ea typeface="微软雅黑" panose="020B0503020204020204" charset="-122"/>
            </a:endParaRPr>
          </a:p>
          <a:p>
            <a:pPr marL="285750" indent="-285750" algn="just">
              <a:lnSpc>
                <a:spcPct val="130000"/>
              </a:lnSpc>
              <a:buClr>
                <a:srgbClr val="7F8FAF"/>
              </a:buClr>
              <a:buFont typeface="Wingdings" panose="05000000000000000000" charset="0"/>
              <a:buChar char="Ø"/>
            </a:pPr>
            <a:r>
              <a:rPr lang="zh-CN" altLang="en-US" dirty="0">
                <a:solidFill>
                  <a:schemeClr val="tx1">
                    <a:lumMod val="75000"/>
                    <a:lumOff val="25000"/>
                  </a:schemeClr>
                </a:solidFill>
                <a:latin typeface="微软雅黑" panose="020B0503020204020204" charset="-122"/>
                <a:ea typeface="微软雅黑" panose="020B0503020204020204" charset="-122"/>
              </a:rPr>
              <a:t>房地产权证复印件，如租用房屋的另需提供房屋租赁协议复印件。 </a:t>
            </a:r>
            <a:endParaRPr lang="zh-CN" altLang="en-US" dirty="0">
              <a:solidFill>
                <a:schemeClr val="tx1">
                  <a:lumMod val="75000"/>
                  <a:lumOff val="25000"/>
                </a:schemeClr>
              </a:solidFill>
              <a:latin typeface="微软雅黑" panose="020B0503020204020204" charset="-122"/>
              <a:ea typeface="微软雅黑" panose="020B0503020204020204" charset="-122"/>
            </a:endParaRPr>
          </a:p>
        </p:txBody>
      </p:sp>
      <p:sp>
        <p:nvSpPr>
          <p:cNvPr id="34" name="文本框 33"/>
          <p:cNvSpPr txBox="1"/>
          <p:nvPr/>
        </p:nvSpPr>
        <p:spPr>
          <a:xfrm>
            <a:off x="6143219" y="2990753"/>
            <a:ext cx="2631407" cy="706755"/>
          </a:xfrm>
          <a:prstGeom prst="rect">
            <a:avLst/>
          </a:prstGeom>
          <a:noFill/>
        </p:spPr>
        <p:txBody>
          <a:bodyPr wrap="square">
            <a:spAutoFit/>
          </a:bodyPr>
          <a:lstStyle/>
          <a:p>
            <a:pPr algn="ctr"/>
            <a:r>
              <a:rPr lang="zh-CN" altLang="en-US" sz="2000" b="1" dirty="0">
                <a:solidFill>
                  <a:srgbClr val="2E73B6"/>
                </a:solidFill>
                <a:latin typeface="微软雅黑" panose="020B0503020204020204" charset="-122"/>
                <a:ea typeface="微软雅黑" panose="020B0503020204020204" charset="-122"/>
              </a:rPr>
              <a:t>市级文创示范楼宇、示范空间 </a:t>
            </a:r>
            <a:endParaRPr lang="zh-CN" altLang="en-US" sz="2000" b="1" dirty="0">
              <a:solidFill>
                <a:srgbClr val="2E73B6"/>
              </a:solidFill>
              <a:latin typeface="微软雅黑" panose="020B0503020204020204" charset="-122"/>
              <a:ea typeface="微软雅黑" panose="020B0503020204020204" charset="-122"/>
            </a:endParaRPr>
          </a:p>
        </p:txBody>
      </p:sp>
      <p:cxnSp>
        <p:nvCxnSpPr>
          <p:cNvPr id="35" name="直接连接符 34"/>
          <p:cNvCxnSpPr/>
          <p:nvPr/>
        </p:nvCxnSpPr>
        <p:spPr>
          <a:xfrm>
            <a:off x="6088762" y="3517238"/>
            <a:ext cx="0" cy="2880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6143220" y="3697832"/>
            <a:ext cx="2473840" cy="2968625"/>
          </a:xfrm>
          <a:prstGeom prst="rect">
            <a:avLst/>
          </a:prstGeom>
          <a:noFill/>
        </p:spPr>
        <p:txBody>
          <a:bodyPr wrap="square">
            <a:spAutoFit/>
          </a:bodyPr>
          <a:lstStyle/>
          <a:p>
            <a:pPr marL="285750" indent="-285750" algn="just">
              <a:lnSpc>
                <a:spcPct val="130000"/>
              </a:lnSpc>
              <a:buClr>
                <a:srgbClr val="2E74B6"/>
              </a:buClr>
              <a:buFont typeface="Wingdings" panose="05000000000000000000" charset="0"/>
              <a:buChar char="Ø"/>
            </a:pPr>
            <a:r>
              <a:rPr lang="zh-CN" altLang="en-US" dirty="0">
                <a:solidFill>
                  <a:schemeClr val="tx1">
                    <a:lumMod val="75000"/>
                    <a:lumOff val="25000"/>
                  </a:schemeClr>
                </a:solidFill>
                <a:latin typeface="微软雅黑" panose="020B0503020204020204" charset="-122"/>
                <a:ea typeface="微软雅黑" panose="020B0503020204020204" charset="-122"/>
              </a:rPr>
              <a:t>获得市级文创示范楼宇、示范空间认定的证明材料复印件； </a:t>
            </a:r>
            <a:endParaRPr lang="zh-CN" altLang="en-US" dirty="0">
              <a:solidFill>
                <a:schemeClr val="tx1">
                  <a:lumMod val="75000"/>
                  <a:lumOff val="25000"/>
                </a:schemeClr>
              </a:solidFill>
              <a:latin typeface="微软雅黑" panose="020B0503020204020204" charset="-122"/>
              <a:ea typeface="微软雅黑" panose="020B0503020204020204" charset="-122"/>
            </a:endParaRPr>
          </a:p>
          <a:p>
            <a:pPr marL="285750" indent="-285750" algn="just">
              <a:lnSpc>
                <a:spcPct val="130000"/>
              </a:lnSpc>
              <a:buClr>
                <a:srgbClr val="2E74B6"/>
              </a:buClr>
              <a:buFont typeface="Wingdings" panose="05000000000000000000" charset="0"/>
              <a:buChar char="Ø"/>
            </a:pPr>
            <a:r>
              <a:rPr lang="zh-CN" altLang="en-US" dirty="0">
                <a:solidFill>
                  <a:schemeClr val="tx1">
                    <a:lumMod val="75000"/>
                    <a:lumOff val="25000"/>
                  </a:schemeClr>
                </a:solidFill>
                <a:latin typeface="微软雅黑" panose="020B0503020204020204" charset="-122"/>
                <a:ea typeface="微软雅黑" panose="020B0503020204020204" charset="-122"/>
              </a:rPr>
              <a:t>房地产权证复印件，如租用房屋的另需提供房屋租赁协议复印件。 </a:t>
            </a:r>
            <a:endParaRPr lang="zh-CN" altLang="en-US" dirty="0">
              <a:solidFill>
                <a:schemeClr val="tx1">
                  <a:lumMod val="75000"/>
                  <a:lumOff val="25000"/>
                </a:schemeClr>
              </a:solidFill>
              <a:latin typeface="微软雅黑" panose="020B0503020204020204" charset="-122"/>
              <a:ea typeface="微软雅黑" panose="020B0503020204020204" charset="-122"/>
            </a:endParaRPr>
          </a:p>
        </p:txBody>
      </p:sp>
      <p:cxnSp>
        <p:nvCxnSpPr>
          <p:cNvPr id="38" name="直接连接符 37"/>
          <p:cNvCxnSpPr/>
          <p:nvPr/>
        </p:nvCxnSpPr>
        <p:spPr>
          <a:xfrm>
            <a:off x="8772420" y="4057238"/>
            <a:ext cx="0" cy="2340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9275139" y="3469634"/>
            <a:ext cx="2097936" cy="398780"/>
          </a:xfrm>
          <a:prstGeom prst="rect">
            <a:avLst/>
          </a:prstGeom>
          <a:noFill/>
        </p:spPr>
        <p:txBody>
          <a:bodyPr wrap="square">
            <a:spAutoFit/>
          </a:bodyPr>
          <a:lstStyle/>
          <a:p>
            <a:r>
              <a:rPr lang="zh-CN" altLang="en-US" sz="2000" b="1" dirty="0">
                <a:solidFill>
                  <a:srgbClr val="7F8FAF"/>
                </a:solidFill>
                <a:latin typeface="微软雅黑" panose="020B0503020204020204" charset="-122"/>
                <a:ea typeface="微软雅黑" panose="020B0503020204020204" charset="-122"/>
              </a:rPr>
              <a:t>区级文创园区</a:t>
            </a:r>
            <a:endParaRPr lang="zh-CN" altLang="en-US" sz="2000" b="1" dirty="0">
              <a:solidFill>
                <a:srgbClr val="7F8FAF"/>
              </a:solidFill>
              <a:latin typeface="微软雅黑" panose="020B0503020204020204" charset="-122"/>
              <a:ea typeface="微软雅黑" panose="020B0503020204020204" charset="-122"/>
            </a:endParaRPr>
          </a:p>
        </p:txBody>
      </p:sp>
      <p:sp>
        <p:nvSpPr>
          <p:cNvPr id="44" name="文本框 43"/>
          <p:cNvSpPr txBox="1"/>
          <p:nvPr/>
        </p:nvSpPr>
        <p:spPr>
          <a:xfrm>
            <a:off x="8788596" y="3871756"/>
            <a:ext cx="2566419" cy="2249170"/>
          </a:xfrm>
          <a:prstGeom prst="rect">
            <a:avLst/>
          </a:prstGeom>
          <a:noFill/>
        </p:spPr>
        <p:txBody>
          <a:bodyPr wrap="square">
            <a:spAutoFit/>
          </a:bodyPr>
          <a:lstStyle/>
          <a:p>
            <a:pPr marL="285750" indent="-285750" algn="just">
              <a:lnSpc>
                <a:spcPct val="130000"/>
              </a:lnSpc>
              <a:buClr>
                <a:srgbClr val="7F8FAF"/>
              </a:buClr>
              <a:buFont typeface="Wingdings" panose="05000000000000000000" charset="0"/>
              <a:buChar char="Ø"/>
            </a:pPr>
            <a:r>
              <a:rPr lang="zh-CN" altLang="en-US" dirty="0">
                <a:solidFill>
                  <a:schemeClr val="tx1">
                    <a:lumMod val="75000"/>
                    <a:lumOff val="25000"/>
                  </a:schemeClr>
                </a:solidFill>
                <a:latin typeface="微软雅黑" panose="020B0503020204020204" charset="-122"/>
                <a:ea typeface="微软雅黑" panose="020B0503020204020204" charset="-122"/>
              </a:rPr>
              <a:t>获得区级文创园区认定的证明材料复印件； </a:t>
            </a:r>
            <a:endParaRPr lang="en-US" altLang="zh-CN" dirty="0">
              <a:solidFill>
                <a:schemeClr val="tx1">
                  <a:lumMod val="75000"/>
                  <a:lumOff val="25000"/>
                </a:schemeClr>
              </a:solidFill>
              <a:latin typeface="微软雅黑" panose="020B0503020204020204" charset="-122"/>
              <a:ea typeface="微软雅黑" panose="020B0503020204020204" charset="-122"/>
            </a:endParaRPr>
          </a:p>
          <a:p>
            <a:pPr marL="285750" indent="-285750" algn="just">
              <a:lnSpc>
                <a:spcPct val="130000"/>
              </a:lnSpc>
              <a:buClr>
                <a:srgbClr val="7F8FAF"/>
              </a:buClr>
              <a:buFont typeface="Wingdings" panose="05000000000000000000" charset="0"/>
              <a:buChar char="Ø"/>
            </a:pPr>
            <a:r>
              <a:rPr lang="zh-CN" altLang="en-US" dirty="0">
                <a:solidFill>
                  <a:schemeClr val="tx1">
                    <a:lumMod val="75000"/>
                    <a:lumOff val="25000"/>
                  </a:schemeClr>
                </a:solidFill>
                <a:latin typeface="微软雅黑" panose="020B0503020204020204" charset="-122"/>
                <a:ea typeface="微软雅黑" panose="020B0503020204020204" charset="-122"/>
              </a:rPr>
              <a:t>房地产权证复印件，如租用房屋的另需提供房屋租赁协议复印件。</a:t>
            </a:r>
            <a:endParaRPr lang="zh-CN" altLang="en-US" dirty="0">
              <a:solidFill>
                <a:schemeClr val="tx1">
                  <a:lumMod val="75000"/>
                  <a:lumOff val="25000"/>
                </a:schemeClr>
              </a:solidFill>
              <a:latin typeface="微软雅黑" panose="020B0503020204020204" charset="-122"/>
              <a:ea typeface="微软雅黑" panose="020B0503020204020204" charset="-122"/>
            </a:endParaRPr>
          </a:p>
        </p:txBody>
      </p:sp>
      <p:grpSp>
        <p:nvGrpSpPr>
          <p:cNvPr id="47" name="组合 46"/>
          <p:cNvGrpSpPr/>
          <p:nvPr/>
        </p:nvGrpSpPr>
        <p:grpSpPr>
          <a:xfrm>
            <a:off x="4940300" y="-48260"/>
            <a:ext cx="2311400" cy="654050"/>
            <a:chOff x="8100" y="-255"/>
            <a:chExt cx="4470" cy="1030"/>
          </a:xfrm>
        </p:grpSpPr>
        <p:sp>
          <p:nvSpPr>
            <p:cNvPr id="48" name="矩形 47"/>
            <p:cNvSpPr/>
            <p:nvPr/>
          </p:nvSpPr>
          <p:spPr>
            <a:xfrm>
              <a:off x="8100" y="-255"/>
              <a:ext cx="4470" cy="68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8100" y="605"/>
              <a:ext cx="4470" cy="17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文本框 49"/>
          <p:cNvSpPr txBox="1"/>
          <p:nvPr/>
        </p:nvSpPr>
        <p:spPr>
          <a:xfrm>
            <a:off x="4939665" y="753745"/>
            <a:ext cx="2311400" cy="521970"/>
          </a:xfrm>
          <a:prstGeom prst="rect">
            <a:avLst/>
          </a:prstGeom>
          <a:noFill/>
        </p:spPr>
        <p:txBody>
          <a:bodyPr wrap="square" rtlCol="0">
            <a:spAutoFit/>
          </a:bodyPr>
          <a:lstStyle/>
          <a:p>
            <a:pPr algn="dist"/>
            <a:r>
              <a:rPr lang="zh-CN" altLang="en-US" sz="2800" b="1" dirty="0">
                <a:solidFill>
                  <a:srgbClr val="2E74B6"/>
                </a:solidFill>
                <a:latin typeface="方正书宋简体" panose="02000000000000000000" charset="-122"/>
                <a:ea typeface="方正书宋简体" panose="02000000000000000000" charset="-122"/>
                <a:sym typeface="+mn-ea"/>
              </a:rPr>
              <a:t>专项材料</a:t>
            </a:r>
            <a:endParaRPr lang="zh-CN" altLang="en-US" sz="2800" b="1" dirty="0">
              <a:solidFill>
                <a:srgbClr val="2E74B6"/>
              </a:solidFill>
              <a:latin typeface="方正书宋简体" panose="02000000000000000000" charset="-122"/>
              <a:ea typeface="方正书宋简体" panose="02000000000000000000" charset="-122"/>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19075" y="2019300"/>
            <a:ext cx="12630150" cy="281940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5556250" y="4263390"/>
            <a:ext cx="1079500" cy="1079500"/>
            <a:chOff x="8750" y="6825"/>
            <a:chExt cx="1700" cy="1700"/>
          </a:xfrm>
        </p:grpSpPr>
        <p:sp>
          <p:nvSpPr>
            <p:cNvPr id="5" name="椭圆 4"/>
            <p:cNvSpPr/>
            <p:nvPr/>
          </p:nvSpPr>
          <p:spPr>
            <a:xfrm>
              <a:off x="8750" y="6825"/>
              <a:ext cx="1701" cy="1701"/>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commit"/>
            <p:cNvPicPr>
              <a:picLocks noChangeAspect="1"/>
            </p:cNvPicPr>
            <p:nvPr/>
          </p:nvPicPr>
          <p:blipFill>
            <a:blip r:embed="rId1">
              <a:duotone>
                <a:schemeClr val="accent1">
                  <a:shade val="45000"/>
                  <a:satMod val="135000"/>
                </a:schemeClr>
                <a:prstClr val="white"/>
              </a:duotone>
            </a:blip>
            <a:stretch>
              <a:fillRect/>
            </a:stretch>
          </p:blipFill>
          <p:spPr>
            <a:xfrm>
              <a:off x="9128" y="7251"/>
              <a:ext cx="850" cy="850"/>
            </a:xfrm>
            <a:prstGeom prst="rect">
              <a:avLst/>
            </a:prstGeom>
          </p:spPr>
        </p:pic>
      </p:grpSp>
      <p:sp>
        <p:nvSpPr>
          <p:cNvPr id="11" name="文本框 10"/>
          <p:cNvSpPr txBox="1"/>
          <p:nvPr/>
        </p:nvSpPr>
        <p:spPr>
          <a:xfrm>
            <a:off x="3816509" y="2973974"/>
            <a:ext cx="3959542" cy="769441"/>
          </a:xfrm>
          <a:prstGeom prst="rect">
            <a:avLst/>
          </a:prstGeom>
          <a:noFill/>
        </p:spPr>
        <p:txBody>
          <a:bodyPr wrap="square" rtlCol="0">
            <a:spAutoFit/>
          </a:bodyPr>
          <a:lstStyle/>
          <a:p>
            <a:pPr algn="dist"/>
            <a:r>
              <a:rPr lang="zh-CN" altLang="en-US" sz="4400" b="1" dirty="0">
                <a:solidFill>
                  <a:schemeClr val="bg1"/>
                </a:solidFill>
                <a:latin typeface="方正书宋简体" panose="02000000000000000000" charset="-122"/>
                <a:ea typeface="方正书宋简体" panose="02000000000000000000" charset="-122"/>
              </a:rPr>
              <a:t>一、制定背景</a:t>
            </a:r>
            <a:endParaRPr lang="en-US" altLang="zh-CN" sz="4400" b="1" dirty="0">
              <a:solidFill>
                <a:schemeClr val="bg1"/>
              </a:solidFill>
              <a:latin typeface="方正书宋简体" panose="02000000000000000000" charset="-122"/>
              <a:ea typeface="方正书宋简体" panose="02000000000000000000"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940300" y="-48260"/>
            <a:ext cx="2311400" cy="654050"/>
            <a:chOff x="8100" y="-255"/>
            <a:chExt cx="4470" cy="1030"/>
          </a:xfrm>
        </p:grpSpPr>
        <p:sp>
          <p:nvSpPr>
            <p:cNvPr id="5" name="矩形 4"/>
            <p:cNvSpPr/>
            <p:nvPr/>
          </p:nvSpPr>
          <p:spPr>
            <a:xfrm>
              <a:off x="8100" y="-255"/>
              <a:ext cx="4470" cy="68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100" y="605"/>
              <a:ext cx="4470" cy="17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12"/>
          <p:cNvSpPr txBox="1"/>
          <p:nvPr/>
        </p:nvSpPr>
        <p:spPr>
          <a:xfrm>
            <a:off x="4939665" y="753745"/>
            <a:ext cx="2311400" cy="521970"/>
          </a:xfrm>
          <a:prstGeom prst="rect">
            <a:avLst/>
          </a:prstGeom>
          <a:noFill/>
        </p:spPr>
        <p:txBody>
          <a:bodyPr wrap="square" rtlCol="0">
            <a:spAutoFit/>
          </a:bodyPr>
          <a:lstStyle/>
          <a:p>
            <a:pPr algn="dist"/>
            <a:r>
              <a:rPr lang="zh-CN" altLang="en-US" sz="2800" b="1" dirty="0">
                <a:solidFill>
                  <a:srgbClr val="2E74B6"/>
                </a:solidFill>
                <a:latin typeface="方正书宋简体" panose="02000000000000000000" charset="-122"/>
                <a:ea typeface="方正书宋简体" panose="02000000000000000000" charset="-122"/>
                <a:sym typeface="+mn-ea"/>
              </a:rPr>
              <a:t>专项材料</a:t>
            </a:r>
            <a:endParaRPr lang="en-US" altLang="zh-CN" sz="2800" b="1" dirty="0">
              <a:solidFill>
                <a:srgbClr val="2E74B6"/>
              </a:solidFill>
              <a:latin typeface="方正书宋简体" panose="02000000000000000000" charset="-122"/>
              <a:ea typeface="方正书宋简体" panose="02000000000000000000" charset="-122"/>
              <a:sym typeface="+mn-ea"/>
            </a:endParaRPr>
          </a:p>
        </p:txBody>
      </p:sp>
      <p:sp>
        <p:nvSpPr>
          <p:cNvPr id="16" name="文本框 15"/>
          <p:cNvSpPr txBox="1"/>
          <p:nvPr/>
        </p:nvSpPr>
        <p:spPr>
          <a:xfrm>
            <a:off x="7371369" y="2580944"/>
            <a:ext cx="2474987" cy="461665"/>
          </a:xfrm>
          <a:prstGeom prst="rect">
            <a:avLst/>
          </a:prstGeom>
          <a:noFill/>
        </p:spPr>
        <p:txBody>
          <a:bodyPr wrap="square" rtlCol="0" anchor="t">
            <a:spAutoFit/>
          </a:bodyPr>
          <a:lstStyle/>
          <a:p>
            <a:pPr algn="dist"/>
            <a:r>
              <a:rPr lang="en-US" altLang="zh-CN" sz="2400" b="1" dirty="0">
                <a:solidFill>
                  <a:schemeClr val="tx1">
                    <a:lumMod val="75000"/>
                    <a:lumOff val="25000"/>
                  </a:schemeClr>
                </a:solidFill>
                <a:latin typeface="微软雅黑" panose="020B0503020204020204" charset="-122"/>
                <a:ea typeface="微软雅黑" panose="020B0503020204020204" charset="-122"/>
              </a:rPr>
              <a:t>5.</a:t>
            </a:r>
            <a:r>
              <a:rPr lang="zh-CN" altLang="en-US" sz="2400" b="1" dirty="0">
                <a:solidFill>
                  <a:schemeClr val="tx1">
                    <a:lumMod val="75000"/>
                    <a:lumOff val="25000"/>
                  </a:schemeClr>
                </a:solidFill>
                <a:latin typeface="微软雅黑" panose="020B0503020204020204" charset="-122"/>
                <a:ea typeface="微软雅黑" panose="020B0503020204020204" charset="-122"/>
              </a:rPr>
              <a:t>市级文创项目</a:t>
            </a:r>
            <a:endParaRPr lang="zh-CN" altLang="en-US" sz="24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7" name="文本框 16"/>
          <p:cNvSpPr txBox="1"/>
          <p:nvPr/>
        </p:nvSpPr>
        <p:spPr>
          <a:xfrm>
            <a:off x="6190036" y="3429000"/>
            <a:ext cx="4995284" cy="2399665"/>
          </a:xfrm>
          <a:prstGeom prst="rect">
            <a:avLst/>
          </a:prstGeom>
          <a:noFill/>
        </p:spPr>
        <p:txBody>
          <a:bodyPr wrap="square" rtlCol="0" anchor="t">
            <a:spAutoFit/>
          </a:bodyPr>
          <a:lstStyle/>
          <a:p>
            <a:pPr algn="just">
              <a:lnSpc>
                <a:spcPct val="150000"/>
              </a:lnSpc>
            </a:pPr>
            <a:r>
              <a:rPr lang="zh-CN" altLang="en-US" sz="2000" dirty="0">
                <a:solidFill>
                  <a:schemeClr val="tx1">
                    <a:lumMod val="75000"/>
                    <a:lumOff val="25000"/>
                  </a:schemeClr>
                </a:solidFill>
                <a:latin typeface="微软雅黑" panose="020B0503020204020204" charset="-122"/>
                <a:ea typeface="微软雅黑" panose="020B0503020204020204" charset="-122"/>
              </a:rPr>
              <a:t>（</a:t>
            </a:r>
            <a:r>
              <a:rPr lang="en-US" altLang="zh-CN" sz="2000" dirty="0">
                <a:solidFill>
                  <a:schemeClr val="tx1">
                    <a:lumMod val="75000"/>
                    <a:lumOff val="25000"/>
                  </a:schemeClr>
                </a:solidFill>
                <a:latin typeface="微软雅黑" panose="020B0503020204020204" charset="-122"/>
                <a:ea typeface="微软雅黑" panose="020B0503020204020204" charset="-122"/>
              </a:rPr>
              <a:t>1</a:t>
            </a:r>
            <a:r>
              <a:rPr lang="zh-CN" altLang="en-US" sz="2000" dirty="0">
                <a:solidFill>
                  <a:schemeClr val="tx1">
                    <a:lumMod val="75000"/>
                    <a:lumOff val="25000"/>
                  </a:schemeClr>
                </a:solidFill>
                <a:latin typeface="微软雅黑" panose="020B0503020204020204" charset="-122"/>
                <a:ea typeface="微软雅黑" panose="020B0503020204020204" charset="-122"/>
              </a:rPr>
              <a:t>）市级文创项目专家验收意见书复印件； </a:t>
            </a:r>
            <a:endParaRPr lang="en-US" altLang="zh-CN" sz="2000" dirty="0">
              <a:solidFill>
                <a:schemeClr val="tx1">
                  <a:lumMod val="75000"/>
                  <a:lumOff val="25000"/>
                </a:schemeClr>
              </a:solidFill>
              <a:latin typeface="微软雅黑" panose="020B0503020204020204" charset="-122"/>
              <a:ea typeface="微软雅黑" panose="020B0503020204020204" charset="-122"/>
            </a:endParaRPr>
          </a:p>
          <a:p>
            <a:pPr algn="just">
              <a:lnSpc>
                <a:spcPct val="150000"/>
              </a:lnSpc>
            </a:pPr>
            <a:r>
              <a:rPr lang="zh-CN" altLang="en-US" sz="2000" dirty="0">
                <a:solidFill>
                  <a:schemeClr val="tx1">
                    <a:lumMod val="75000"/>
                    <a:lumOff val="25000"/>
                  </a:schemeClr>
                </a:solidFill>
                <a:latin typeface="微软雅黑" panose="020B0503020204020204" charset="-122"/>
                <a:ea typeface="微软雅黑" panose="020B0503020204020204" charset="-122"/>
              </a:rPr>
              <a:t>（</a:t>
            </a:r>
            <a:r>
              <a:rPr lang="en-US" altLang="zh-CN" sz="2000" dirty="0">
                <a:solidFill>
                  <a:schemeClr val="tx1">
                    <a:lumMod val="75000"/>
                    <a:lumOff val="25000"/>
                  </a:schemeClr>
                </a:solidFill>
                <a:latin typeface="微软雅黑" panose="020B0503020204020204" charset="-122"/>
                <a:ea typeface="微软雅黑" panose="020B0503020204020204" charset="-122"/>
              </a:rPr>
              <a:t>2</a:t>
            </a:r>
            <a:r>
              <a:rPr lang="zh-CN" altLang="en-US" sz="2000" dirty="0">
                <a:solidFill>
                  <a:schemeClr val="tx1">
                    <a:lumMod val="75000"/>
                    <a:lumOff val="25000"/>
                  </a:schemeClr>
                </a:solidFill>
                <a:latin typeface="微软雅黑" panose="020B0503020204020204" charset="-122"/>
                <a:ea typeface="微软雅黑" panose="020B0503020204020204" charset="-122"/>
              </a:rPr>
              <a:t>）市级项目计划任务书复印件； </a:t>
            </a:r>
            <a:endParaRPr lang="en-US" altLang="zh-CN" sz="2000" dirty="0">
              <a:solidFill>
                <a:schemeClr val="tx1">
                  <a:lumMod val="75000"/>
                  <a:lumOff val="25000"/>
                </a:schemeClr>
              </a:solidFill>
              <a:latin typeface="微软雅黑" panose="020B0503020204020204" charset="-122"/>
              <a:ea typeface="微软雅黑" panose="020B0503020204020204" charset="-122"/>
            </a:endParaRPr>
          </a:p>
          <a:p>
            <a:pPr algn="just">
              <a:lnSpc>
                <a:spcPct val="150000"/>
              </a:lnSpc>
            </a:pPr>
            <a:r>
              <a:rPr lang="zh-CN" altLang="en-US" sz="2000" dirty="0">
                <a:solidFill>
                  <a:schemeClr val="tx1">
                    <a:lumMod val="75000"/>
                    <a:lumOff val="25000"/>
                  </a:schemeClr>
                </a:solidFill>
                <a:latin typeface="微软雅黑" panose="020B0503020204020204" charset="-122"/>
                <a:ea typeface="微软雅黑" panose="020B0503020204020204" charset="-122"/>
              </a:rPr>
              <a:t>（</a:t>
            </a:r>
            <a:r>
              <a:rPr lang="en-US" altLang="zh-CN" sz="2000" dirty="0">
                <a:solidFill>
                  <a:schemeClr val="tx1">
                    <a:lumMod val="75000"/>
                    <a:lumOff val="25000"/>
                  </a:schemeClr>
                </a:solidFill>
                <a:latin typeface="微软雅黑" panose="020B0503020204020204" charset="-122"/>
                <a:ea typeface="微软雅黑" panose="020B0503020204020204" charset="-122"/>
              </a:rPr>
              <a:t>3</a:t>
            </a:r>
            <a:r>
              <a:rPr lang="zh-CN" altLang="en-US" sz="2000" dirty="0">
                <a:solidFill>
                  <a:schemeClr val="tx1">
                    <a:lumMod val="75000"/>
                    <a:lumOff val="25000"/>
                  </a:schemeClr>
                </a:solidFill>
                <a:latin typeface="微软雅黑" panose="020B0503020204020204" charset="-122"/>
                <a:ea typeface="微软雅黑" panose="020B0503020204020204" charset="-122"/>
              </a:rPr>
              <a:t>）项目市级财政资金到账单证明材料； </a:t>
            </a:r>
            <a:endParaRPr lang="en-US" altLang="zh-CN" sz="2000" dirty="0">
              <a:solidFill>
                <a:schemeClr val="tx1">
                  <a:lumMod val="75000"/>
                  <a:lumOff val="25000"/>
                </a:schemeClr>
              </a:solidFill>
              <a:latin typeface="微软雅黑" panose="020B0503020204020204" charset="-122"/>
              <a:ea typeface="微软雅黑" panose="020B0503020204020204" charset="-122"/>
            </a:endParaRPr>
          </a:p>
          <a:p>
            <a:pPr algn="just">
              <a:lnSpc>
                <a:spcPct val="150000"/>
              </a:lnSpc>
            </a:pPr>
            <a:r>
              <a:rPr lang="zh-CN" altLang="en-US" sz="2000" dirty="0">
                <a:solidFill>
                  <a:schemeClr val="tx1">
                    <a:lumMod val="75000"/>
                    <a:lumOff val="25000"/>
                  </a:schemeClr>
                </a:solidFill>
                <a:latin typeface="微软雅黑" panose="020B0503020204020204" charset="-122"/>
                <a:ea typeface="微软雅黑" panose="020B0503020204020204" charset="-122"/>
              </a:rPr>
              <a:t>（</a:t>
            </a:r>
            <a:r>
              <a:rPr lang="en-US" altLang="zh-CN" sz="2000" dirty="0">
                <a:solidFill>
                  <a:schemeClr val="tx1">
                    <a:lumMod val="75000"/>
                    <a:lumOff val="25000"/>
                  </a:schemeClr>
                </a:solidFill>
                <a:latin typeface="微软雅黑" panose="020B0503020204020204" charset="-122"/>
                <a:ea typeface="微软雅黑" panose="020B0503020204020204" charset="-122"/>
              </a:rPr>
              <a:t>4</a:t>
            </a:r>
            <a:r>
              <a:rPr lang="zh-CN" altLang="en-US" sz="2000" dirty="0">
                <a:solidFill>
                  <a:schemeClr val="tx1">
                    <a:lumMod val="75000"/>
                    <a:lumOff val="25000"/>
                  </a:schemeClr>
                </a:solidFill>
                <a:latin typeface="微软雅黑" panose="020B0503020204020204" charset="-122"/>
                <a:ea typeface="微软雅黑" panose="020B0503020204020204" charset="-122"/>
              </a:rPr>
              <a:t>）注册地乡镇人民政府（产业园区）报    </a:t>
            </a:r>
            <a:r>
              <a:rPr lang="en-US" altLang="zh-CN" sz="2000" dirty="0">
                <a:solidFill>
                  <a:schemeClr val="tx1">
                    <a:lumMod val="75000"/>
                    <a:lumOff val="25000"/>
                  </a:schemeClr>
                </a:solidFill>
                <a:latin typeface="微软雅黑" panose="020B0503020204020204" charset="-122"/>
                <a:ea typeface="微软雅黑" panose="020B0503020204020204" charset="-122"/>
              </a:rPr>
              <a:t>  </a:t>
            </a:r>
            <a:endParaRPr lang="en-US" altLang="zh-CN" sz="2000" dirty="0">
              <a:solidFill>
                <a:schemeClr val="tx1">
                  <a:lumMod val="75000"/>
                  <a:lumOff val="25000"/>
                </a:schemeClr>
              </a:solidFill>
              <a:latin typeface="微软雅黑" panose="020B0503020204020204" charset="-122"/>
              <a:ea typeface="微软雅黑" panose="020B0503020204020204" charset="-122"/>
            </a:endParaRPr>
          </a:p>
          <a:p>
            <a:pPr algn="just">
              <a:lnSpc>
                <a:spcPct val="150000"/>
              </a:lnSpc>
            </a:pPr>
            <a:r>
              <a:rPr lang="en-US" altLang="zh-CN" sz="2000" dirty="0">
                <a:solidFill>
                  <a:schemeClr val="tx1">
                    <a:lumMod val="75000"/>
                    <a:lumOff val="25000"/>
                  </a:schemeClr>
                </a:solidFill>
                <a:latin typeface="微软雅黑" panose="020B0503020204020204" charset="-122"/>
                <a:ea typeface="微软雅黑" panose="020B0503020204020204" charset="-122"/>
              </a:rPr>
              <a:t>         </a:t>
            </a:r>
            <a:r>
              <a:rPr lang="zh-CN" altLang="en-US" sz="2000" dirty="0">
                <a:solidFill>
                  <a:schemeClr val="tx1">
                    <a:lumMod val="75000"/>
                    <a:lumOff val="25000"/>
                  </a:schemeClr>
                </a:solidFill>
                <a:latin typeface="微软雅黑" panose="020B0503020204020204" charset="-122"/>
                <a:ea typeface="微软雅黑" panose="020B0503020204020204" charset="-122"/>
              </a:rPr>
              <a:t>区文创办的函。</a:t>
            </a:r>
            <a:endParaRPr lang="zh-CN" altLang="en-US" sz="2000"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45" name="圆角矩形 44"/>
          <p:cNvSpPr/>
          <p:nvPr/>
        </p:nvSpPr>
        <p:spPr>
          <a:xfrm>
            <a:off x="7949001" y="3223272"/>
            <a:ext cx="1440011" cy="72001"/>
          </a:xfrm>
          <a:prstGeom prst="roundRect">
            <a:avLst/>
          </a:prstGeom>
          <a:solidFill>
            <a:srgbClr val="2E73B6">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nvGrpSpPr>
          <p:cNvPr id="49" name="组合 48"/>
          <p:cNvGrpSpPr/>
          <p:nvPr/>
        </p:nvGrpSpPr>
        <p:grpSpPr>
          <a:xfrm>
            <a:off x="8237909" y="1499792"/>
            <a:ext cx="900007" cy="900007"/>
            <a:chOff x="5965" y="3811"/>
            <a:chExt cx="1928" cy="1928"/>
          </a:xfrm>
        </p:grpSpPr>
        <p:sp>
          <p:nvSpPr>
            <p:cNvPr id="50" name="椭圆 49"/>
            <p:cNvSpPr/>
            <p:nvPr/>
          </p:nvSpPr>
          <p:spPr>
            <a:xfrm>
              <a:off x="5965" y="3811"/>
              <a:ext cx="1928" cy="1928"/>
            </a:xfrm>
            <a:prstGeom prst="ellipse">
              <a:avLst/>
            </a:prstGeom>
            <a:solidFill>
              <a:srgbClr val="2E73B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1" name="组合 50"/>
            <p:cNvGrpSpPr/>
            <p:nvPr/>
          </p:nvGrpSpPr>
          <p:grpSpPr>
            <a:xfrm>
              <a:off x="6078" y="3924"/>
              <a:ext cx="1701" cy="1701"/>
              <a:chOff x="6078" y="3924"/>
              <a:chExt cx="1701" cy="1701"/>
            </a:xfrm>
          </p:grpSpPr>
          <p:sp>
            <p:nvSpPr>
              <p:cNvPr id="52" name="椭圆 51"/>
              <p:cNvSpPr/>
              <p:nvPr/>
            </p:nvSpPr>
            <p:spPr>
              <a:xfrm>
                <a:off x="6078" y="3924"/>
                <a:ext cx="1701" cy="1701"/>
              </a:xfrm>
              <a:prstGeom prst="ellipse">
                <a:avLst/>
              </a:prstGeom>
              <a:solidFill>
                <a:srgbClr val="2E73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4" name="图片 53" descr="commit (1)"/>
              <p:cNvPicPr>
                <a:picLocks noChangeAspect="1"/>
              </p:cNvPicPr>
              <p:nvPr/>
            </p:nvPicPr>
            <p:blipFill>
              <a:blip r:embed="rId1"/>
              <a:stretch>
                <a:fillRect/>
              </a:stretch>
            </p:blipFill>
            <p:spPr>
              <a:xfrm>
                <a:off x="6463" y="4349"/>
                <a:ext cx="850" cy="850"/>
              </a:xfrm>
              <a:prstGeom prst="rect">
                <a:avLst/>
              </a:prstGeom>
            </p:spPr>
          </p:pic>
        </p:grp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943" y="2346582"/>
            <a:ext cx="5659422" cy="34287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940300" y="-48260"/>
            <a:ext cx="2311400" cy="654050"/>
            <a:chOff x="8100" y="-255"/>
            <a:chExt cx="4470" cy="1030"/>
          </a:xfrm>
        </p:grpSpPr>
        <p:sp>
          <p:nvSpPr>
            <p:cNvPr id="5" name="矩形 4"/>
            <p:cNvSpPr/>
            <p:nvPr/>
          </p:nvSpPr>
          <p:spPr>
            <a:xfrm>
              <a:off x="8100" y="-255"/>
              <a:ext cx="4470" cy="68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100" y="605"/>
              <a:ext cx="4470" cy="17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12"/>
          <p:cNvSpPr txBox="1"/>
          <p:nvPr/>
        </p:nvSpPr>
        <p:spPr>
          <a:xfrm>
            <a:off x="4939665" y="753745"/>
            <a:ext cx="2311400" cy="521970"/>
          </a:xfrm>
          <a:prstGeom prst="rect">
            <a:avLst/>
          </a:prstGeom>
          <a:noFill/>
        </p:spPr>
        <p:txBody>
          <a:bodyPr wrap="square" rtlCol="0">
            <a:spAutoFit/>
          </a:bodyPr>
          <a:lstStyle/>
          <a:p>
            <a:pPr algn="dist"/>
            <a:r>
              <a:rPr lang="zh-CN" altLang="en-US" sz="2800" b="1" dirty="0">
                <a:solidFill>
                  <a:srgbClr val="2E74B6"/>
                </a:solidFill>
                <a:latin typeface="方正书宋简体" panose="02000000000000000000" charset="-122"/>
                <a:ea typeface="方正书宋简体" panose="02000000000000000000" charset="-122"/>
                <a:sym typeface="+mn-ea"/>
              </a:rPr>
              <a:t>专项材料</a:t>
            </a:r>
            <a:endParaRPr lang="en-US" altLang="zh-CN" sz="2800" b="1" dirty="0">
              <a:solidFill>
                <a:srgbClr val="2E74B6"/>
              </a:solidFill>
              <a:latin typeface="方正书宋简体" panose="02000000000000000000" charset="-122"/>
              <a:ea typeface="方正书宋简体" panose="02000000000000000000" charset="-122"/>
              <a:sym typeface="+mn-ea"/>
            </a:endParaRPr>
          </a:p>
        </p:txBody>
      </p:sp>
      <p:grpSp>
        <p:nvGrpSpPr>
          <p:cNvPr id="2" name="组合 1" descr="7b0a202020202274657874626f78223a20227b5c2263617465676f72795f69645c223a31303530312c5c2269645c223a32303334303238377d220a7d0a"/>
          <p:cNvGrpSpPr/>
          <p:nvPr/>
        </p:nvGrpSpPr>
        <p:grpSpPr>
          <a:xfrm>
            <a:off x="850900" y="1423670"/>
            <a:ext cx="10543540" cy="4801235"/>
            <a:chOff x="2650815" y="2074084"/>
            <a:chExt cx="6890371" cy="2583363"/>
          </a:xfrm>
        </p:grpSpPr>
        <p:sp>
          <p:nvSpPr>
            <p:cNvPr id="3" name="矩形: 对角圆角 6"/>
            <p:cNvSpPr/>
            <p:nvPr/>
          </p:nvSpPr>
          <p:spPr>
            <a:xfrm>
              <a:off x="2650815" y="2261653"/>
              <a:ext cx="6890371" cy="2395794"/>
            </a:xfrm>
            <a:prstGeom prst="round2DiagRect">
              <a:avLst>
                <a:gd name="adj1" fmla="val 23675"/>
                <a:gd name="adj2" fmla="val 0"/>
              </a:avLst>
            </a:prstGeom>
            <a:solidFill>
              <a:schemeClr val="bg1"/>
            </a:solidFill>
            <a:ln w="57150">
              <a:solidFill>
                <a:srgbClr val="00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0" name="矩形 19"/>
            <p:cNvSpPr/>
            <p:nvPr/>
          </p:nvSpPr>
          <p:spPr>
            <a:xfrm>
              <a:off x="3265660" y="2074084"/>
              <a:ext cx="1985962" cy="42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a:solidFill>
                    <a:srgbClr val="2E73B6"/>
                  </a:solidFill>
                  <a:latin typeface="微软雅黑" panose="020B0503020204020204" charset="-122"/>
                  <a:ea typeface="微软雅黑" panose="020B0503020204020204" charset="-122"/>
                  <a:cs typeface="微软雅黑" panose="020B0503020204020204" charset="-122"/>
                </a:rPr>
                <a:t>6. </a:t>
              </a:r>
              <a:r>
                <a:rPr lang="zh-CN" altLang="zh-CN" sz="2800" b="1">
                  <a:solidFill>
                    <a:srgbClr val="2E73B6"/>
                  </a:solidFill>
                  <a:latin typeface="微软雅黑" panose="020B0503020204020204" charset="-122"/>
                  <a:ea typeface="微软雅黑" panose="020B0503020204020204" charset="-122"/>
                  <a:cs typeface="微软雅黑" panose="020B0503020204020204" charset="-122"/>
                </a:rPr>
                <a:t>区级文创项目</a:t>
              </a:r>
              <a:endParaRPr lang="zh-CN" altLang="zh-CN" sz="2800" b="1">
                <a:solidFill>
                  <a:srgbClr val="2E73B6"/>
                </a:solidFill>
                <a:latin typeface="微软雅黑" panose="020B0503020204020204" charset="-122"/>
                <a:ea typeface="微软雅黑" panose="020B0503020204020204" charset="-122"/>
                <a:cs typeface="微软雅黑" panose="020B0503020204020204" charset="-122"/>
              </a:endParaRPr>
            </a:p>
          </p:txBody>
        </p:sp>
        <p:sp>
          <p:nvSpPr>
            <p:cNvPr id="23" name="矩形 22"/>
            <p:cNvSpPr/>
            <p:nvPr/>
          </p:nvSpPr>
          <p:spPr>
            <a:xfrm>
              <a:off x="3150765" y="3482356"/>
              <a:ext cx="1243948"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b="1">
                  <a:solidFill>
                    <a:schemeClr val="bg1"/>
                  </a:solidFill>
                </a:rPr>
                <a:t>公司名称</a:t>
              </a:r>
              <a:endParaRPr lang="zh-CN" altLang="en-US" b="1">
                <a:solidFill>
                  <a:schemeClr val="bg1"/>
                </a:solidFill>
              </a:endParaRPr>
            </a:p>
          </p:txBody>
        </p:sp>
      </p:grpSp>
      <p:sp>
        <p:nvSpPr>
          <p:cNvPr id="9" name="文本框 8"/>
          <p:cNvSpPr txBox="1"/>
          <p:nvPr/>
        </p:nvSpPr>
        <p:spPr>
          <a:xfrm>
            <a:off x="1236980" y="2106295"/>
            <a:ext cx="9772015" cy="3784600"/>
          </a:xfrm>
          <a:prstGeom prst="rect">
            <a:avLst/>
          </a:prstGeom>
          <a:noFill/>
        </p:spPr>
        <p:txBody>
          <a:bodyPr wrap="square" rtlCol="0" anchor="t">
            <a:spAutoFit/>
          </a:bodyPr>
          <a:p>
            <a:pPr marL="342900" indent="-342900" algn="just">
              <a:lnSpc>
                <a:spcPct val="150000"/>
              </a:lnSpc>
              <a:buClr>
                <a:srgbClr val="2E74B6"/>
              </a:buClr>
              <a:buFont typeface="Wingdings" panose="05000000000000000000" charset="0"/>
              <a:buChar char="ü"/>
            </a:pPr>
            <a:r>
              <a:rPr lang="en-US" altLang="zh-CN" sz="2000" dirty="0">
                <a:solidFill>
                  <a:schemeClr val="tx1">
                    <a:lumMod val="75000"/>
                    <a:lumOff val="25000"/>
                  </a:schemeClr>
                </a:solidFill>
                <a:latin typeface="微软雅黑" panose="020B0503020204020204" charset="-122"/>
                <a:ea typeface="微软雅黑" panose="020B0503020204020204" charset="-122"/>
              </a:rPr>
              <a:t>《</a:t>
            </a:r>
            <a:r>
              <a:rPr lang="zh-CN" altLang="en-US" sz="2000" dirty="0">
                <a:solidFill>
                  <a:schemeClr val="tx1">
                    <a:lumMod val="75000"/>
                    <a:lumOff val="25000"/>
                  </a:schemeClr>
                </a:solidFill>
                <a:latin typeface="微软雅黑" panose="020B0503020204020204" charset="-122"/>
                <a:ea typeface="微软雅黑" panose="020B0503020204020204" charset="-122"/>
              </a:rPr>
              <a:t>上海市促进文化创意产业发展财政扶持资金项目申请表（在建扶持类项目）</a:t>
            </a:r>
            <a:r>
              <a:rPr lang="en-US" altLang="zh-CN" sz="2000" dirty="0">
                <a:solidFill>
                  <a:schemeClr val="tx1">
                    <a:lumMod val="75000"/>
                    <a:lumOff val="25000"/>
                  </a:schemeClr>
                </a:solidFill>
                <a:latin typeface="微软雅黑" panose="020B0503020204020204" charset="-122"/>
                <a:ea typeface="微软雅黑" panose="020B0503020204020204" charset="-122"/>
              </a:rPr>
              <a:t>》; </a:t>
            </a:r>
            <a:endParaRPr lang="en-US" altLang="zh-CN" sz="2000" dirty="0">
              <a:solidFill>
                <a:schemeClr val="tx1">
                  <a:lumMod val="75000"/>
                  <a:lumOff val="25000"/>
                </a:schemeClr>
              </a:solidFill>
              <a:latin typeface="微软雅黑" panose="020B0503020204020204" charset="-122"/>
              <a:ea typeface="微软雅黑" panose="020B0503020204020204" charset="-122"/>
            </a:endParaRPr>
          </a:p>
          <a:p>
            <a:pPr marL="342900" indent="-342900" algn="just">
              <a:lnSpc>
                <a:spcPct val="150000"/>
              </a:lnSpc>
              <a:buClr>
                <a:srgbClr val="2E74B6"/>
              </a:buClr>
              <a:buFont typeface="Wingdings" panose="05000000000000000000" charset="0"/>
              <a:buChar char="ü"/>
            </a:pPr>
            <a:r>
              <a:rPr lang="zh-CN" altLang="en-US" sz="2000" dirty="0">
                <a:solidFill>
                  <a:schemeClr val="tx1">
                    <a:lumMod val="75000"/>
                    <a:lumOff val="25000"/>
                  </a:schemeClr>
                </a:solidFill>
                <a:latin typeface="微软雅黑" panose="020B0503020204020204" charset="-122"/>
                <a:ea typeface="微软雅黑" panose="020B0503020204020204" charset="-122"/>
              </a:rPr>
              <a:t>项目通过区级评审的证明材料； </a:t>
            </a:r>
            <a:endParaRPr lang="en-US" altLang="zh-CN" sz="2000" dirty="0">
              <a:solidFill>
                <a:schemeClr val="tx1">
                  <a:lumMod val="75000"/>
                  <a:lumOff val="25000"/>
                </a:schemeClr>
              </a:solidFill>
              <a:latin typeface="微软雅黑" panose="020B0503020204020204" charset="-122"/>
              <a:ea typeface="微软雅黑" panose="020B0503020204020204" charset="-122"/>
            </a:endParaRPr>
          </a:p>
          <a:p>
            <a:pPr marL="342900" indent="-342900" algn="just">
              <a:lnSpc>
                <a:spcPct val="150000"/>
              </a:lnSpc>
              <a:buClr>
                <a:srgbClr val="2E74B6"/>
              </a:buClr>
              <a:buFont typeface="Wingdings" panose="05000000000000000000" charset="0"/>
              <a:buChar char="ü"/>
            </a:pPr>
            <a:r>
              <a:rPr lang="zh-CN" altLang="en-US" sz="2000" dirty="0">
                <a:solidFill>
                  <a:schemeClr val="tx1">
                    <a:lumMod val="75000"/>
                    <a:lumOff val="25000"/>
                  </a:schemeClr>
                </a:solidFill>
                <a:latin typeface="微软雅黑" panose="020B0503020204020204" charset="-122"/>
                <a:ea typeface="微软雅黑" panose="020B0503020204020204" charset="-122"/>
              </a:rPr>
              <a:t>区级项目计划任务书复印件； </a:t>
            </a:r>
            <a:endParaRPr lang="en-US" altLang="zh-CN" sz="2000" dirty="0">
              <a:solidFill>
                <a:schemeClr val="tx1">
                  <a:lumMod val="75000"/>
                  <a:lumOff val="25000"/>
                </a:schemeClr>
              </a:solidFill>
              <a:latin typeface="微软雅黑" panose="020B0503020204020204" charset="-122"/>
              <a:ea typeface="微软雅黑" panose="020B0503020204020204" charset="-122"/>
            </a:endParaRPr>
          </a:p>
          <a:p>
            <a:pPr marL="342900" indent="-342900" algn="just">
              <a:lnSpc>
                <a:spcPct val="150000"/>
              </a:lnSpc>
              <a:buClr>
                <a:srgbClr val="2E74B6"/>
              </a:buClr>
              <a:buFont typeface="Wingdings" panose="05000000000000000000" charset="0"/>
              <a:buChar char="ü"/>
            </a:pPr>
            <a:r>
              <a:rPr lang="zh-CN" altLang="en-US" sz="2000" dirty="0">
                <a:solidFill>
                  <a:schemeClr val="tx1">
                    <a:lumMod val="75000"/>
                    <a:lumOff val="25000"/>
                  </a:schemeClr>
                </a:solidFill>
                <a:latin typeface="微软雅黑" panose="020B0503020204020204" charset="-122"/>
                <a:ea typeface="微软雅黑" panose="020B0503020204020204" charset="-122"/>
              </a:rPr>
              <a:t>如项目涉及土建、加层、外立面改造等，需提供项目的核准（备案）的批准文件及规划部门、环保部门的批复意见。如项目购置设备及试验加工过程中涉及环境影响（如噪音、辐射、 三废排放等），需提供环保部门的批复意见； </a:t>
            </a:r>
            <a:endParaRPr lang="en-US" altLang="zh-CN" sz="2000" dirty="0">
              <a:solidFill>
                <a:schemeClr val="tx1">
                  <a:lumMod val="75000"/>
                  <a:lumOff val="25000"/>
                </a:schemeClr>
              </a:solidFill>
              <a:latin typeface="微软雅黑" panose="020B0503020204020204" charset="-122"/>
              <a:ea typeface="微软雅黑" panose="020B0503020204020204" charset="-122"/>
            </a:endParaRPr>
          </a:p>
          <a:p>
            <a:pPr marL="342900" indent="-342900" algn="just">
              <a:lnSpc>
                <a:spcPct val="150000"/>
              </a:lnSpc>
              <a:buClr>
                <a:srgbClr val="2E74B6"/>
              </a:buClr>
              <a:buFont typeface="Wingdings" panose="05000000000000000000" charset="0"/>
              <a:buChar char="ü"/>
            </a:pPr>
            <a:r>
              <a:rPr lang="zh-CN" altLang="en-US" sz="2000" dirty="0">
                <a:solidFill>
                  <a:schemeClr val="tx1">
                    <a:lumMod val="75000"/>
                    <a:lumOff val="25000"/>
                  </a:schemeClr>
                </a:solidFill>
                <a:latin typeface="微软雅黑" panose="020B0503020204020204" charset="-122"/>
                <a:ea typeface="微软雅黑" panose="020B0503020204020204" charset="-122"/>
              </a:rPr>
              <a:t>项目申请表中财务履约能力测算表的证明附件、项目涉及的成果或专利证书等其他材料。 </a:t>
            </a:r>
            <a:endParaRPr lang="zh-CN" altLang="en-US" sz="2000" dirty="0">
              <a:solidFill>
                <a:schemeClr val="tx1">
                  <a:lumMod val="75000"/>
                  <a:lumOff val="25000"/>
                </a:schemeClr>
              </a:solidFill>
              <a:latin typeface="微软雅黑" panose="020B0503020204020204" charset="-122"/>
              <a:ea typeface="微软雅黑" panose="020B0503020204020204" charset="-122"/>
              <a:sym typeface="+mn-e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940300" y="-48260"/>
            <a:ext cx="2311400" cy="654050"/>
            <a:chOff x="8100" y="-255"/>
            <a:chExt cx="4470" cy="1030"/>
          </a:xfrm>
        </p:grpSpPr>
        <p:sp>
          <p:nvSpPr>
            <p:cNvPr id="4" name="矩形 3"/>
            <p:cNvSpPr/>
            <p:nvPr/>
          </p:nvSpPr>
          <p:spPr>
            <a:xfrm>
              <a:off x="8100" y="-255"/>
              <a:ext cx="4470" cy="68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100" y="605"/>
              <a:ext cx="4470" cy="17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矩形: 圆角 39"/>
          <p:cNvSpPr/>
          <p:nvPr/>
        </p:nvSpPr>
        <p:spPr>
          <a:xfrm>
            <a:off x="1274163" y="1731134"/>
            <a:ext cx="2882628" cy="4373121"/>
          </a:xfrm>
          <a:prstGeom prst="roundRect">
            <a:avLst>
              <a:gd name="adj" fmla="val 9024"/>
            </a:avLst>
          </a:prstGeom>
          <a:solidFill>
            <a:schemeClr val="bg1"/>
          </a:solidFill>
          <a:ln>
            <a:solidFill>
              <a:schemeClr val="accent1"/>
            </a:solidFill>
          </a:ln>
          <a:effectLst>
            <a:outerShdw blurRad="254000" dist="127000" dir="5400000" algn="t"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zh-CN" altLang="en-US" sz="1600">
              <a:solidFill>
                <a:schemeClr val="bg1"/>
              </a:solidFill>
              <a:latin typeface="+mj-ea"/>
              <a:ea typeface="+mj-ea"/>
            </a:endParaRPr>
          </a:p>
        </p:txBody>
      </p:sp>
      <p:sp>
        <p:nvSpPr>
          <p:cNvPr id="13" name="文本框 12"/>
          <p:cNvSpPr txBox="1"/>
          <p:nvPr/>
        </p:nvSpPr>
        <p:spPr>
          <a:xfrm>
            <a:off x="4939665" y="753745"/>
            <a:ext cx="2311400" cy="521970"/>
          </a:xfrm>
          <a:prstGeom prst="rect">
            <a:avLst/>
          </a:prstGeom>
          <a:noFill/>
        </p:spPr>
        <p:txBody>
          <a:bodyPr wrap="square" rtlCol="0">
            <a:spAutoFit/>
          </a:bodyPr>
          <a:lstStyle/>
          <a:p>
            <a:pPr algn="dist"/>
            <a:r>
              <a:rPr lang="zh-CN" altLang="en-US" sz="2800" b="1" dirty="0">
                <a:solidFill>
                  <a:srgbClr val="2E74B6"/>
                </a:solidFill>
                <a:latin typeface="方正书宋简体" panose="02000000000000000000" charset="-122"/>
                <a:ea typeface="方正书宋简体" panose="02000000000000000000" charset="-122"/>
                <a:sym typeface="+mn-ea"/>
              </a:rPr>
              <a:t>专项材料</a:t>
            </a:r>
            <a:endParaRPr lang="zh-CN" altLang="en-US" sz="2800" b="1" dirty="0">
              <a:solidFill>
                <a:srgbClr val="2E74B6"/>
              </a:solidFill>
              <a:latin typeface="方正书宋简体" panose="02000000000000000000" charset="-122"/>
              <a:ea typeface="方正书宋简体" panose="02000000000000000000" charset="-122"/>
              <a:sym typeface="+mn-ea"/>
            </a:endParaRPr>
          </a:p>
        </p:txBody>
      </p:sp>
      <p:sp>
        <p:nvSpPr>
          <p:cNvPr id="18" name="矩形: 圆角 17"/>
          <p:cNvSpPr/>
          <p:nvPr/>
        </p:nvSpPr>
        <p:spPr>
          <a:xfrm>
            <a:off x="4519246" y="1731134"/>
            <a:ext cx="2882628" cy="4373121"/>
          </a:xfrm>
          <a:prstGeom prst="roundRect">
            <a:avLst>
              <a:gd name="adj" fmla="val 9024"/>
            </a:avLst>
          </a:prstGeom>
          <a:solidFill>
            <a:schemeClr val="bg1"/>
          </a:solidFill>
          <a:ln>
            <a:solidFill>
              <a:schemeClr val="accent1"/>
            </a:solidFill>
          </a:ln>
          <a:effectLst>
            <a:outerShdw blurRad="254000" dist="127000" dir="5400000" algn="t"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zh-CN" altLang="en-US" sz="1600">
              <a:solidFill>
                <a:schemeClr val="bg1"/>
              </a:solidFill>
              <a:latin typeface="+mj-ea"/>
              <a:ea typeface="+mj-ea"/>
            </a:endParaRPr>
          </a:p>
        </p:txBody>
      </p:sp>
      <p:sp>
        <p:nvSpPr>
          <p:cNvPr id="19" name="矩形: 圆角 18"/>
          <p:cNvSpPr/>
          <p:nvPr/>
        </p:nvSpPr>
        <p:spPr>
          <a:xfrm>
            <a:off x="7754814" y="1731134"/>
            <a:ext cx="2961131" cy="4373121"/>
          </a:xfrm>
          <a:prstGeom prst="roundRect">
            <a:avLst>
              <a:gd name="adj" fmla="val 9024"/>
            </a:avLst>
          </a:prstGeom>
          <a:solidFill>
            <a:schemeClr val="bg1"/>
          </a:solidFill>
          <a:ln>
            <a:solidFill>
              <a:schemeClr val="accent1"/>
            </a:solidFill>
          </a:ln>
          <a:effectLst>
            <a:outerShdw blurRad="254000" dist="127000" dir="5400000" algn="t"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zh-CN" altLang="en-US" sz="1600">
              <a:solidFill>
                <a:schemeClr val="bg1"/>
              </a:solidFill>
              <a:latin typeface="+mj-ea"/>
              <a:ea typeface="+mj-ea"/>
            </a:endParaRPr>
          </a:p>
        </p:txBody>
      </p:sp>
      <p:sp>
        <p:nvSpPr>
          <p:cNvPr id="21" name="箭头: 上 3"/>
          <p:cNvSpPr/>
          <p:nvPr/>
        </p:nvSpPr>
        <p:spPr>
          <a:xfrm rot="10800000">
            <a:off x="1810629" y="1731134"/>
            <a:ext cx="1882726" cy="870438"/>
          </a:xfrm>
          <a:custGeom>
            <a:avLst/>
            <a:gdLst>
              <a:gd name="connsiteX0" fmla="*/ 0 w 1882726"/>
              <a:gd name="connsiteY0" fmla="*/ 435219 h 870438"/>
              <a:gd name="connsiteX1" fmla="*/ 941363 w 1882726"/>
              <a:gd name="connsiteY1" fmla="*/ 0 h 870438"/>
              <a:gd name="connsiteX2" fmla="*/ 1882726 w 1882726"/>
              <a:gd name="connsiteY2" fmla="*/ 435219 h 870438"/>
              <a:gd name="connsiteX3" fmla="*/ 1882726 w 1882726"/>
              <a:gd name="connsiteY3" fmla="*/ 435219 h 870438"/>
              <a:gd name="connsiteX4" fmla="*/ 1882726 w 1882726"/>
              <a:gd name="connsiteY4" fmla="*/ 870438 h 870438"/>
              <a:gd name="connsiteX5" fmla="*/ 0 w 1882726"/>
              <a:gd name="connsiteY5" fmla="*/ 870438 h 870438"/>
              <a:gd name="connsiteX6" fmla="*/ 0 w 1882726"/>
              <a:gd name="connsiteY6" fmla="*/ 435219 h 870438"/>
              <a:gd name="connsiteX0-1" fmla="*/ 0 w 1882726"/>
              <a:gd name="connsiteY0-2" fmla="*/ 435219 h 870438"/>
              <a:gd name="connsiteX1-3" fmla="*/ 941363 w 1882726"/>
              <a:gd name="connsiteY1-4" fmla="*/ 0 h 870438"/>
              <a:gd name="connsiteX2-5" fmla="*/ 1460659 w 1882726"/>
              <a:gd name="connsiteY2-6" fmla="*/ 239956 h 870438"/>
              <a:gd name="connsiteX3-7" fmla="*/ 1882726 w 1882726"/>
              <a:gd name="connsiteY3-8" fmla="*/ 435219 h 870438"/>
              <a:gd name="connsiteX4-9" fmla="*/ 1882726 w 1882726"/>
              <a:gd name="connsiteY4-10" fmla="*/ 435219 h 870438"/>
              <a:gd name="connsiteX5-11" fmla="*/ 1882726 w 1882726"/>
              <a:gd name="connsiteY5-12" fmla="*/ 870438 h 870438"/>
              <a:gd name="connsiteX6-13" fmla="*/ 0 w 1882726"/>
              <a:gd name="connsiteY6-14" fmla="*/ 870438 h 870438"/>
              <a:gd name="connsiteX7" fmla="*/ 0 w 1882726"/>
              <a:gd name="connsiteY7" fmla="*/ 435219 h 870438"/>
              <a:gd name="connsiteX0-15" fmla="*/ 0 w 1882726"/>
              <a:gd name="connsiteY0-16" fmla="*/ 435219 h 870438"/>
              <a:gd name="connsiteX1-17" fmla="*/ 941363 w 1882726"/>
              <a:gd name="connsiteY1-18" fmla="*/ 0 h 870438"/>
              <a:gd name="connsiteX2-19" fmla="*/ 1882726 w 1882726"/>
              <a:gd name="connsiteY2-20" fmla="*/ 435219 h 870438"/>
              <a:gd name="connsiteX3-21" fmla="*/ 1882726 w 1882726"/>
              <a:gd name="connsiteY3-22" fmla="*/ 435219 h 870438"/>
              <a:gd name="connsiteX4-23" fmla="*/ 1882726 w 1882726"/>
              <a:gd name="connsiteY4-24" fmla="*/ 870438 h 870438"/>
              <a:gd name="connsiteX5-25" fmla="*/ 0 w 1882726"/>
              <a:gd name="connsiteY5-26" fmla="*/ 870438 h 870438"/>
              <a:gd name="connsiteX6-27" fmla="*/ 0 w 1882726"/>
              <a:gd name="connsiteY6-28" fmla="*/ 435219 h 8704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882726" h="870438">
                <a:moveTo>
                  <a:pt x="0" y="435219"/>
                </a:moveTo>
                <a:lnTo>
                  <a:pt x="941363" y="0"/>
                </a:lnTo>
                <a:lnTo>
                  <a:pt x="1882726" y="435219"/>
                </a:lnTo>
                <a:lnTo>
                  <a:pt x="1882726" y="435219"/>
                </a:lnTo>
                <a:lnTo>
                  <a:pt x="1882726" y="870438"/>
                </a:lnTo>
                <a:lnTo>
                  <a:pt x="0" y="870438"/>
                </a:lnTo>
                <a:lnTo>
                  <a:pt x="0" y="435219"/>
                </a:lnTo>
                <a:close/>
              </a:path>
            </a:pathLst>
          </a:custGeom>
          <a:gradFill>
            <a:gsLst>
              <a:gs pos="0">
                <a:schemeClr val="accent1"/>
              </a:gs>
              <a:gs pos="100000">
                <a:schemeClr val="accent1">
                  <a:lumMod val="75000"/>
                </a:schemeClr>
              </a:gs>
            </a:gsLst>
            <a:lin ang="2700000" scaled="0"/>
          </a:gradFill>
          <a:ln w="25400" cap="flat" cmpd="sng" algn="ctr">
            <a:noFill/>
            <a:prstDash val="solid"/>
            <a:miter lim="800000"/>
          </a:ln>
          <a:effectLst>
            <a:outerShdw blurRad="254000" dist="88900" dir="2700000" algn="tl" rotWithShape="0">
              <a:schemeClr val="accent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23" name="箭头: 上 3"/>
          <p:cNvSpPr/>
          <p:nvPr/>
        </p:nvSpPr>
        <p:spPr>
          <a:xfrm rot="10800000">
            <a:off x="5046198" y="1731134"/>
            <a:ext cx="1882726" cy="870438"/>
          </a:xfrm>
          <a:custGeom>
            <a:avLst/>
            <a:gdLst>
              <a:gd name="connsiteX0" fmla="*/ 0 w 1882726"/>
              <a:gd name="connsiteY0" fmla="*/ 435219 h 870438"/>
              <a:gd name="connsiteX1" fmla="*/ 941363 w 1882726"/>
              <a:gd name="connsiteY1" fmla="*/ 0 h 870438"/>
              <a:gd name="connsiteX2" fmla="*/ 1882726 w 1882726"/>
              <a:gd name="connsiteY2" fmla="*/ 435219 h 870438"/>
              <a:gd name="connsiteX3" fmla="*/ 1882726 w 1882726"/>
              <a:gd name="connsiteY3" fmla="*/ 435219 h 870438"/>
              <a:gd name="connsiteX4" fmla="*/ 1882726 w 1882726"/>
              <a:gd name="connsiteY4" fmla="*/ 870438 h 870438"/>
              <a:gd name="connsiteX5" fmla="*/ 0 w 1882726"/>
              <a:gd name="connsiteY5" fmla="*/ 870438 h 870438"/>
              <a:gd name="connsiteX6" fmla="*/ 0 w 1882726"/>
              <a:gd name="connsiteY6" fmla="*/ 435219 h 870438"/>
              <a:gd name="connsiteX0-1" fmla="*/ 0 w 1882726"/>
              <a:gd name="connsiteY0-2" fmla="*/ 435219 h 870438"/>
              <a:gd name="connsiteX1-3" fmla="*/ 941363 w 1882726"/>
              <a:gd name="connsiteY1-4" fmla="*/ 0 h 870438"/>
              <a:gd name="connsiteX2-5" fmla="*/ 1460659 w 1882726"/>
              <a:gd name="connsiteY2-6" fmla="*/ 239956 h 870438"/>
              <a:gd name="connsiteX3-7" fmla="*/ 1882726 w 1882726"/>
              <a:gd name="connsiteY3-8" fmla="*/ 435219 h 870438"/>
              <a:gd name="connsiteX4-9" fmla="*/ 1882726 w 1882726"/>
              <a:gd name="connsiteY4-10" fmla="*/ 435219 h 870438"/>
              <a:gd name="connsiteX5-11" fmla="*/ 1882726 w 1882726"/>
              <a:gd name="connsiteY5-12" fmla="*/ 870438 h 870438"/>
              <a:gd name="connsiteX6-13" fmla="*/ 0 w 1882726"/>
              <a:gd name="connsiteY6-14" fmla="*/ 870438 h 870438"/>
              <a:gd name="connsiteX7" fmla="*/ 0 w 1882726"/>
              <a:gd name="connsiteY7" fmla="*/ 435219 h 870438"/>
              <a:gd name="connsiteX0-15" fmla="*/ 0 w 1882726"/>
              <a:gd name="connsiteY0-16" fmla="*/ 435219 h 870438"/>
              <a:gd name="connsiteX1-17" fmla="*/ 941363 w 1882726"/>
              <a:gd name="connsiteY1-18" fmla="*/ 0 h 870438"/>
              <a:gd name="connsiteX2-19" fmla="*/ 1882726 w 1882726"/>
              <a:gd name="connsiteY2-20" fmla="*/ 435219 h 870438"/>
              <a:gd name="connsiteX3-21" fmla="*/ 1882726 w 1882726"/>
              <a:gd name="connsiteY3-22" fmla="*/ 435219 h 870438"/>
              <a:gd name="connsiteX4-23" fmla="*/ 1882726 w 1882726"/>
              <a:gd name="connsiteY4-24" fmla="*/ 870438 h 870438"/>
              <a:gd name="connsiteX5-25" fmla="*/ 0 w 1882726"/>
              <a:gd name="connsiteY5-26" fmla="*/ 870438 h 870438"/>
              <a:gd name="connsiteX6-27" fmla="*/ 0 w 1882726"/>
              <a:gd name="connsiteY6-28" fmla="*/ 435219 h 8704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882726" h="870438">
                <a:moveTo>
                  <a:pt x="0" y="435219"/>
                </a:moveTo>
                <a:lnTo>
                  <a:pt x="941363" y="0"/>
                </a:lnTo>
                <a:lnTo>
                  <a:pt x="1882726" y="435219"/>
                </a:lnTo>
                <a:lnTo>
                  <a:pt x="1882726" y="435219"/>
                </a:lnTo>
                <a:lnTo>
                  <a:pt x="1882726" y="870438"/>
                </a:lnTo>
                <a:lnTo>
                  <a:pt x="0" y="870438"/>
                </a:lnTo>
                <a:lnTo>
                  <a:pt x="0" y="435219"/>
                </a:lnTo>
                <a:close/>
              </a:path>
            </a:pathLst>
          </a:custGeom>
          <a:gradFill>
            <a:gsLst>
              <a:gs pos="0">
                <a:schemeClr val="accent1"/>
              </a:gs>
              <a:gs pos="100000">
                <a:schemeClr val="accent1">
                  <a:lumMod val="75000"/>
                </a:schemeClr>
              </a:gs>
            </a:gsLst>
            <a:lin ang="2700000" scaled="0"/>
          </a:gradFill>
          <a:ln w="25400" cap="flat" cmpd="sng" algn="ctr">
            <a:noFill/>
            <a:prstDash val="solid"/>
            <a:miter lim="800000"/>
          </a:ln>
          <a:effectLst>
            <a:outerShdw blurRad="254000" dist="88900" dir="2700000" algn="tl" rotWithShape="0">
              <a:schemeClr val="accent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24" name="箭头: 上 3"/>
          <p:cNvSpPr/>
          <p:nvPr/>
        </p:nvSpPr>
        <p:spPr>
          <a:xfrm rot="10800000">
            <a:off x="8281767" y="1731134"/>
            <a:ext cx="1882726" cy="870438"/>
          </a:xfrm>
          <a:custGeom>
            <a:avLst/>
            <a:gdLst>
              <a:gd name="connsiteX0" fmla="*/ 0 w 1882726"/>
              <a:gd name="connsiteY0" fmla="*/ 435219 h 870438"/>
              <a:gd name="connsiteX1" fmla="*/ 941363 w 1882726"/>
              <a:gd name="connsiteY1" fmla="*/ 0 h 870438"/>
              <a:gd name="connsiteX2" fmla="*/ 1882726 w 1882726"/>
              <a:gd name="connsiteY2" fmla="*/ 435219 h 870438"/>
              <a:gd name="connsiteX3" fmla="*/ 1882726 w 1882726"/>
              <a:gd name="connsiteY3" fmla="*/ 435219 h 870438"/>
              <a:gd name="connsiteX4" fmla="*/ 1882726 w 1882726"/>
              <a:gd name="connsiteY4" fmla="*/ 870438 h 870438"/>
              <a:gd name="connsiteX5" fmla="*/ 0 w 1882726"/>
              <a:gd name="connsiteY5" fmla="*/ 870438 h 870438"/>
              <a:gd name="connsiteX6" fmla="*/ 0 w 1882726"/>
              <a:gd name="connsiteY6" fmla="*/ 435219 h 870438"/>
              <a:gd name="connsiteX0-1" fmla="*/ 0 w 1882726"/>
              <a:gd name="connsiteY0-2" fmla="*/ 435219 h 870438"/>
              <a:gd name="connsiteX1-3" fmla="*/ 941363 w 1882726"/>
              <a:gd name="connsiteY1-4" fmla="*/ 0 h 870438"/>
              <a:gd name="connsiteX2-5" fmla="*/ 1460659 w 1882726"/>
              <a:gd name="connsiteY2-6" fmla="*/ 239956 h 870438"/>
              <a:gd name="connsiteX3-7" fmla="*/ 1882726 w 1882726"/>
              <a:gd name="connsiteY3-8" fmla="*/ 435219 h 870438"/>
              <a:gd name="connsiteX4-9" fmla="*/ 1882726 w 1882726"/>
              <a:gd name="connsiteY4-10" fmla="*/ 435219 h 870438"/>
              <a:gd name="connsiteX5-11" fmla="*/ 1882726 w 1882726"/>
              <a:gd name="connsiteY5-12" fmla="*/ 870438 h 870438"/>
              <a:gd name="connsiteX6-13" fmla="*/ 0 w 1882726"/>
              <a:gd name="connsiteY6-14" fmla="*/ 870438 h 870438"/>
              <a:gd name="connsiteX7" fmla="*/ 0 w 1882726"/>
              <a:gd name="connsiteY7" fmla="*/ 435219 h 870438"/>
              <a:gd name="connsiteX0-15" fmla="*/ 0 w 1882726"/>
              <a:gd name="connsiteY0-16" fmla="*/ 435219 h 870438"/>
              <a:gd name="connsiteX1-17" fmla="*/ 941363 w 1882726"/>
              <a:gd name="connsiteY1-18" fmla="*/ 0 h 870438"/>
              <a:gd name="connsiteX2-19" fmla="*/ 1882726 w 1882726"/>
              <a:gd name="connsiteY2-20" fmla="*/ 435219 h 870438"/>
              <a:gd name="connsiteX3-21" fmla="*/ 1882726 w 1882726"/>
              <a:gd name="connsiteY3-22" fmla="*/ 435219 h 870438"/>
              <a:gd name="connsiteX4-23" fmla="*/ 1882726 w 1882726"/>
              <a:gd name="connsiteY4-24" fmla="*/ 870438 h 870438"/>
              <a:gd name="connsiteX5-25" fmla="*/ 0 w 1882726"/>
              <a:gd name="connsiteY5-26" fmla="*/ 870438 h 870438"/>
              <a:gd name="connsiteX6-27" fmla="*/ 0 w 1882726"/>
              <a:gd name="connsiteY6-28" fmla="*/ 435219 h 8704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882726" h="870438">
                <a:moveTo>
                  <a:pt x="0" y="435219"/>
                </a:moveTo>
                <a:lnTo>
                  <a:pt x="941363" y="0"/>
                </a:lnTo>
                <a:lnTo>
                  <a:pt x="1882726" y="435219"/>
                </a:lnTo>
                <a:lnTo>
                  <a:pt x="1882726" y="435219"/>
                </a:lnTo>
                <a:lnTo>
                  <a:pt x="1882726" y="870438"/>
                </a:lnTo>
                <a:lnTo>
                  <a:pt x="0" y="870438"/>
                </a:lnTo>
                <a:lnTo>
                  <a:pt x="0" y="435219"/>
                </a:lnTo>
                <a:close/>
              </a:path>
            </a:pathLst>
          </a:custGeom>
          <a:gradFill>
            <a:gsLst>
              <a:gs pos="0">
                <a:schemeClr val="accent1"/>
              </a:gs>
              <a:gs pos="100000">
                <a:schemeClr val="accent1">
                  <a:lumMod val="75000"/>
                </a:schemeClr>
              </a:gs>
            </a:gsLst>
            <a:lin ang="2700000" scaled="0"/>
          </a:gradFill>
          <a:ln w="25400" cap="flat" cmpd="sng" algn="ctr">
            <a:noFill/>
            <a:prstDash val="solid"/>
            <a:miter lim="800000"/>
          </a:ln>
          <a:effectLst>
            <a:outerShdw blurRad="254000" dist="88900" dir="2700000" algn="tl" rotWithShape="0">
              <a:schemeClr val="accent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25" name="文本框 24"/>
          <p:cNvSpPr txBox="1"/>
          <p:nvPr/>
        </p:nvSpPr>
        <p:spPr>
          <a:xfrm>
            <a:off x="2366534" y="1945333"/>
            <a:ext cx="770913" cy="510946"/>
          </a:xfrm>
          <a:prstGeom prst="rect">
            <a:avLst/>
          </a:prstGeom>
          <a:noFill/>
        </p:spPr>
        <p:txBody>
          <a:bodyPr wrap="none" lIns="0" tIns="0" rIns="0" bIns="0" rtlCol="0" anchor="t">
            <a:noAutofit/>
          </a:bodyPr>
          <a:lstStyle/>
          <a:p>
            <a:pPr algn="ctr"/>
            <a:r>
              <a:rPr lang="en-US" altLang="zh-CN" sz="2400" b="1" dirty="0">
                <a:solidFill>
                  <a:schemeClr val="bg1"/>
                </a:solidFill>
                <a:latin typeface="微软雅黑" panose="020B0503020204020204" charset="-122"/>
                <a:ea typeface="微软雅黑" panose="020B0503020204020204" charset="-122"/>
              </a:rPr>
              <a:t>07</a:t>
            </a:r>
            <a:endParaRPr lang="zh-CN" altLang="en-US" sz="2400" b="1" dirty="0">
              <a:solidFill>
                <a:schemeClr val="bg1"/>
              </a:solidFill>
              <a:latin typeface="微软雅黑" panose="020B0503020204020204" charset="-122"/>
              <a:ea typeface="微软雅黑" panose="020B0503020204020204" charset="-122"/>
            </a:endParaRPr>
          </a:p>
        </p:txBody>
      </p:sp>
      <p:sp>
        <p:nvSpPr>
          <p:cNvPr id="26" name="文本框 25"/>
          <p:cNvSpPr txBox="1"/>
          <p:nvPr/>
        </p:nvSpPr>
        <p:spPr>
          <a:xfrm>
            <a:off x="5602104" y="1941687"/>
            <a:ext cx="770913" cy="510946"/>
          </a:xfrm>
          <a:prstGeom prst="rect">
            <a:avLst/>
          </a:prstGeom>
          <a:noFill/>
        </p:spPr>
        <p:txBody>
          <a:bodyPr wrap="none" lIns="0" tIns="0" rIns="0" bIns="0" rtlCol="0" anchor="t">
            <a:noAutofit/>
          </a:bodyPr>
          <a:lstStyle/>
          <a:p>
            <a:pPr algn="ctr"/>
            <a:r>
              <a:rPr lang="en-US" altLang="zh-CN" sz="2400" b="1" dirty="0">
                <a:solidFill>
                  <a:schemeClr val="bg1"/>
                </a:solidFill>
                <a:latin typeface="微软雅黑" panose="020B0503020204020204" charset="-122"/>
                <a:ea typeface="微软雅黑" panose="020B0503020204020204" charset="-122"/>
              </a:rPr>
              <a:t>08</a:t>
            </a:r>
            <a:endParaRPr lang="zh-CN" altLang="en-US" sz="2400" b="1" dirty="0">
              <a:solidFill>
                <a:schemeClr val="bg1"/>
              </a:solidFill>
              <a:latin typeface="微软雅黑" panose="020B0503020204020204" charset="-122"/>
              <a:ea typeface="微软雅黑" panose="020B0503020204020204" charset="-122"/>
            </a:endParaRPr>
          </a:p>
        </p:txBody>
      </p:sp>
      <p:sp>
        <p:nvSpPr>
          <p:cNvPr id="27" name="文本框 26"/>
          <p:cNvSpPr txBox="1"/>
          <p:nvPr/>
        </p:nvSpPr>
        <p:spPr>
          <a:xfrm>
            <a:off x="8837673" y="1941687"/>
            <a:ext cx="770913" cy="510946"/>
          </a:xfrm>
          <a:prstGeom prst="rect">
            <a:avLst/>
          </a:prstGeom>
          <a:noFill/>
        </p:spPr>
        <p:txBody>
          <a:bodyPr wrap="none" lIns="0" tIns="0" rIns="0" bIns="0" rtlCol="0" anchor="t">
            <a:noAutofit/>
          </a:bodyPr>
          <a:lstStyle/>
          <a:p>
            <a:pPr algn="ctr"/>
            <a:r>
              <a:rPr lang="en-US" altLang="zh-CN" sz="2400" b="1" dirty="0">
                <a:solidFill>
                  <a:schemeClr val="bg1"/>
                </a:solidFill>
                <a:latin typeface="微软雅黑" panose="020B0503020204020204" charset="-122"/>
                <a:ea typeface="微软雅黑" panose="020B0503020204020204" charset="-122"/>
              </a:rPr>
              <a:t>09</a:t>
            </a:r>
            <a:endParaRPr lang="zh-CN" altLang="en-US" sz="2400" b="1" dirty="0">
              <a:solidFill>
                <a:schemeClr val="bg1"/>
              </a:solidFill>
              <a:latin typeface="微软雅黑" panose="020B0503020204020204" charset="-122"/>
              <a:ea typeface="微软雅黑" panose="020B0503020204020204" charset="-122"/>
            </a:endParaRPr>
          </a:p>
        </p:txBody>
      </p:sp>
      <p:sp>
        <p:nvSpPr>
          <p:cNvPr id="29" name="文本框 28"/>
          <p:cNvSpPr txBox="1"/>
          <p:nvPr/>
        </p:nvSpPr>
        <p:spPr>
          <a:xfrm>
            <a:off x="1746219" y="2695995"/>
            <a:ext cx="2049489" cy="333291"/>
          </a:xfrm>
          <a:prstGeom prst="rect">
            <a:avLst/>
          </a:prstGeom>
          <a:noFill/>
          <a:effectLst/>
        </p:spPr>
        <p:txBody>
          <a:bodyPr wrap="none" lIns="0" tIns="0" rIns="0" bIns="0" rtlCol="0" anchor="t">
            <a:noAutofit/>
          </a:bodyPr>
          <a:lstStyle/>
          <a:p>
            <a:pPr algn="ctr"/>
            <a:r>
              <a:rPr lang="zh-CN" altLang="en-US" sz="2000" b="1" dirty="0">
                <a:solidFill>
                  <a:srgbClr val="629FD7"/>
                </a:solidFill>
                <a:latin typeface="微软雅黑" panose="020B0503020204020204" charset="-122"/>
                <a:ea typeface="微软雅黑" panose="020B0503020204020204" charset="-122"/>
              </a:rPr>
              <a:t>“上海设计 </a:t>
            </a:r>
            <a:r>
              <a:rPr lang="en-US" altLang="zh-CN" sz="2000" b="1" dirty="0">
                <a:solidFill>
                  <a:srgbClr val="629FD7"/>
                </a:solidFill>
                <a:latin typeface="微软雅黑" panose="020B0503020204020204" charset="-122"/>
                <a:ea typeface="微软雅黑" panose="020B0503020204020204" charset="-122"/>
              </a:rPr>
              <a:t>100+”</a:t>
            </a:r>
            <a:endParaRPr lang="zh-CN" altLang="en-US" sz="2000" b="1" dirty="0">
              <a:solidFill>
                <a:srgbClr val="629FD7"/>
              </a:solidFill>
              <a:latin typeface="微软雅黑" panose="020B0503020204020204" charset="-122"/>
              <a:ea typeface="微软雅黑" panose="020B0503020204020204" charset="-122"/>
            </a:endParaRPr>
          </a:p>
        </p:txBody>
      </p:sp>
      <p:sp>
        <p:nvSpPr>
          <p:cNvPr id="30" name="文本框 29"/>
          <p:cNvSpPr txBox="1"/>
          <p:nvPr/>
        </p:nvSpPr>
        <p:spPr>
          <a:xfrm>
            <a:off x="5159388" y="2697376"/>
            <a:ext cx="1656343" cy="360995"/>
          </a:xfrm>
          <a:prstGeom prst="rect">
            <a:avLst/>
          </a:prstGeom>
          <a:noFill/>
          <a:effectLst/>
        </p:spPr>
        <p:txBody>
          <a:bodyPr wrap="none" lIns="0" tIns="0" rIns="0" bIns="0" rtlCol="0" anchor="t">
            <a:noAutofit/>
          </a:bodyPr>
          <a:lstStyle/>
          <a:p>
            <a:pPr algn="ctr"/>
            <a:r>
              <a:rPr lang="zh-CN" altLang="en-US" sz="2000" b="1" dirty="0">
                <a:solidFill>
                  <a:srgbClr val="629FD7"/>
                </a:solidFill>
                <a:latin typeface="微软雅黑" panose="020B0503020204020204" charset="-122"/>
                <a:ea typeface="微软雅黑" panose="020B0503020204020204" charset="-122"/>
              </a:rPr>
              <a:t>影视基地建设</a:t>
            </a:r>
            <a:endParaRPr lang="zh-CN" altLang="en-US" sz="2000" b="1" dirty="0">
              <a:solidFill>
                <a:srgbClr val="629FD7"/>
              </a:solidFill>
              <a:latin typeface="微软雅黑" panose="020B0503020204020204" charset="-122"/>
              <a:ea typeface="微软雅黑" panose="020B0503020204020204" charset="-122"/>
            </a:endParaRPr>
          </a:p>
        </p:txBody>
      </p:sp>
      <p:sp>
        <p:nvSpPr>
          <p:cNvPr id="31" name="文本框 30"/>
          <p:cNvSpPr txBox="1"/>
          <p:nvPr/>
        </p:nvSpPr>
        <p:spPr>
          <a:xfrm>
            <a:off x="8368698" y="2695995"/>
            <a:ext cx="1708862" cy="350305"/>
          </a:xfrm>
          <a:prstGeom prst="rect">
            <a:avLst/>
          </a:prstGeom>
          <a:noFill/>
          <a:effectLst/>
        </p:spPr>
        <p:txBody>
          <a:bodyPr wrap="none" lIns="0" tIns="0" rIns="0" bIns="0" rtlCol="0" anchor="t">
            <a:noAutofit/>
          </a:bodyPr>
          <a:lstStyle/>
          <a:p>
            <a:pPr algn="ctr"/>
            <a:r>
              <a:rPr lang="zh-CN" altLang="en-US" sz="2000" b="1" dirty="0">
                <a:solidFill>
                  <a:srgbClr val="629FD7"/>
                </a:solidFill>
                <a:latin typeface="微软雅黑" panose="020B0503020204020204" charset="-122"/>
                <a:ea typeface="微软雅黑" panose="020B0503020204020204" charset="-122"/>
              </a:rPr>
              <a:t>优秀电竞企业</a:t>
            </a:r>
            <a:endParaRPr lang="zh-CN" altLang="en-US" sz="2000" b="1" dirty="0">
              <a:solidFill>
                <a:srgbClr val="629FD7"/>
              </a:solidFill>
              <a:latin typeface="微软雅黑" panose="020B0503020204020204" charset="-122"/>
              <a:ea typeface="微软雅黑" panose="020B0503020204020204" charset="-122"/>
            </a:endParaRPr>
          </a:p>
        </p:txBody>
      </p:sp>
      <p:cxnSp>
        <p:nvCxnSpPr>
          <p:cNvPr id="33" name="直接连接符 32"/>
          <p:cNvCxnSpPr/>
          <p:nvPr/>
        </p:nvCxnSpPr>
        <p:spPr>
          <a:xfrm>
            <a:off x="2121990" y="3051457"/>
            <a:ext cx="1260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5357560" y="3051457"/>
            <a:ext cx="1260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8593129" y="3061934"/>
            <a:ext cx="1260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1503944" y="3917694"/>
            <a:ext cx="2496092" cy="777457"/>
          </a:xfrm>
          <a:prstGeom prst="rect">
            <a:avLst/>
          </a:prstGeom>
          <a:noFill/>
        </p:spPr>
        <p:txBody>
          <a:bodyPr wrap="square">
            <a:spAutoFit/>
          </a:bodyPr>
          <a:lstStyle/>
          <a:p>
            <a:pPr>
              <a:lnSpc>
                <a:spcPct val="130000"/>
              </a:lnSpc>
            </a:pPr>
            <a:r>
              <a:rPr lang="zh-CN" altLang="en-US" dirty="0">
                <a:solidFill>
                  <a:schemeClr val="tx1">
                    <a:lumMod val="75000"/>
                    <a:lumOff val="25000"/>
                  </a:schemeClr>
                </a:solidFill>
                <a:latin typeface="微软雅黑" panose="020B0503020204020204" charset="-122"/>
                <a:ea typeface="微软雅黑" panose="020B0503020204020204" charset="-122"/>
              </a:rPr>
              <a:t>入选“上海设计 </a:t>
            </a:r>
            <a:r>
              <a:rPr lang="en-US" altLang="zh-CN" dirty="0">
                <a:solidFill>
                  <a:schemeClr val="tx1">
                    <a:lumMod val="75000"/>
                    <a:lumOff val="25000"/>
                  </a:schemeClr>
                </a:solidFill>
                <a:latin typeface="微软雅黑" panose="020B0503020204020204" charset="-122"/>
                <a:ea typeface="微软雅黑" panose="020B0503020204020204" charset="-122"/>
              </a:rPr>
              <a:t>100+”</a:t>
            </a:r>
            <a:r>
              <a:rPr lang="zh-CN" altLang="en-US" dirty="0">
                <a:solidFill>
                  <a:schemeClr val="tx1">
                    <a:lumMod val="75000"/>
                    <a:lumOff val="25000"/>
                  </a:schemeClr>
                </a:solidFill>
                <a:latin typeface="微软雅黑" panose="020B0503020204020204" charset="-122"/>
                <a:ea typeface="微软雅黑" panose="020B0503020204020204" charset="-122"/>
              </a:rPr>
              <a:t>作品的证明材料。 </a:t>
            </a:r>
            <a:endParaRPr lang="zh-CN" altLang="en-US" dirty="0">
              <a:solidFill>
                <a:schemeClr val="tx1">
                  <a:lumMod val="75000"/>
                  <a:lumOff val="25000"/>
                </a:schemeClr>
              </a:solidFill>
              <a:latin typeface="微软雅黑" panose="020B0503020204020204" charset="-122"/>
              <a:ea typeface="微软雅黑" panose="020B0503020204020204" charset="-122"/>
            </a:endParaRPr>
          </a:p>
        </p:txBody>
      </p:sp>
      <p:sp>
        <p:nvSpPr>
          <p:cNvPr id="37" name="文本框 36"/>
          <p:cNvSpPr txBox="1"/>
          <p:nvPr/>
        </p:nvSpPr>
        <p:spPr>
          <a:xfrm>
            <a:off x="4514850" y="3083560"/>
            <a:ext cx="2803525" cy="2968625"/>
          </a:xfrm>
          <a:prstGeom prst="rect">
            <a:avLst/>
          </a:prstGeom>
          <a:noFill/>
        </p:spPr>
        <p:txBody>
          <a:bodyPr wrap="square">
            <a:spAutoFit/>
          </a:bodyPr>
          <a:lstStyle/>
          <a:p>
            <a:pPr marL="285750" indent="-285750" algn="just">
              <a:lnSpc>
                <a:spcPct val="130000"/>
              </a:lnSpc>
              <a:buClr>
                <a:srgbClr val="2E73B6"/>
              </a:buClr>
              <a:buFont typeface="Wingdings" panose="05000000000000000000" charset="0"/>
              <a:buChar char="u"/>
            </a:pPr>
            <a:r>
              <a:rPr lang="zh-CN" altLang="en-US" dirty="0">
                <a:solidFill>
                  <a:schemeClr val="tx1">
                    <a:lumMod val="75000"/>
                    <a:lumOff val="25000"/>
                  </a:schemeClr>
                </a:solidFill>
                <a:latin typeface="微软雅黑" panose="020B0503020204020204" charset="-122"/>
                <a:ea typeface="微软雅黑" panose="020B0503020204020204" charset="-122"/>
              </a:rPr>
              <a:t>影视基地立项证明材料复印件； </a:t>
            </a:r>
            <a:endParaRPr lang="en-US" altLang="zh-CN" dirty="0">
              <a:solidFill>
                <a:schemeClr val="tx1">
                  <a:lumMod val="75000"/>
                  <a:lumOff val="25000"/>
                </a:schemeClr>
              </a:solidFill>
              <a:latin typeface="微软雅黑" panose="020B0503020204020204" charset="-122"/>
              <a:ea typeface="微软雅黑" panose="020B0503020204020204" charset="-122"/>
            </a:endParaRPr>
          </a:p>
          <a:p>
            <a:pPr marL="285750" indent="-285750" algn="just">
              <a:lnSpc>
                <a:spcPct val="130000"/>
              </a:lnSpc>
              <a:buClr>
                <a:srgbClr val="2E73B6"/>
              </a:buClr>
              <a:buFont typeface="Wingdings" panose="05000000000000000000" charset="0"/>
              <a:buChar char="u"/>
            </a:pPr>
            <a:r>
              <a:rPr lang="zh-CN" altLang="en-US" dirty="0">
                <a:solidFill>
                  <a:schemeClr val="tx1">
                    <a:lumMod val="75000"/>
                    <a:lumOff val="25000"/>
                  </a:schemeClr>
                </a:solidFill>
                <a:latin typeface="微软雅黑" panose="020B0503020204020204" charset="-122"/>
                <a:ea typeface="微软雅黑" panose="020B0503020204020204" charset="-122"/>
              </a:rPr>
              <a:t>固定资产投资清单及相关支出凭证； </a:t>
            </a:r>
            <a:endParaRPr lang="en-US" altLang="zh-CN" dirty="0">
              <a:solidFill>
                <a:schemeClr val="tx1">
                  <a:lumMod val="75000"/>
                  <a:lumOff val="25000"/>
                </a:schemeClr>
              </a:solidFill>
              <a:latin typeface="微软雅黑" panose="020B0503020204020204" charset="-122"/>
              <a:ea typeface="微软雅黑" panose="020B0503020204020204" charset="-122"/>
            </a:endParaRPr>
          </a:p>
          <a:p>
            <a:pPr marL="285750" indent="-285750" algn="just">
              <a:lnSpc>
                <a:spcPct val="130000"/>
              </a:lnSpc>
              <a:buClr>
                <a:srgbClr val="2E73B6"/>
              </a:buClr>
              <a:buFont typeface="Wingdings" panose="05000000000000000000" charset="0"/>
              <a:buChar char="u"/>
            </a:pPr>
            <a:r>
              <a:rPr lang="zh-CN" altLang="en-US" dirty="0">
                <a:solidFill>
                  <a:schemeClr val="tx1">
                    <a:lumMod val="75000"/>
                    <a:lumOff val="25000"/>
                  </a:schemeClr>
                </a:solidFill>
                <a:latin typeface="微软雅黑" panose="020B0503020204020204" charset="-122"/>
                <a:ea typeface="微软雅黑" panose="020B0503020204020204" charset="-122"/>
              </a:rPr>
              <a:t>房地产权证复印件，如租用房屋的另需提供房屋租赁协议复印件； </a:t>
            </a:r>
            <a:endParaRPr lang="en-US" altLang="zh-CN" dirty="0">
              <a:solidFill>
                <a:schemeClr val="tx1">
                  <a:lumMod val="75000"/>
                  <a:lumOff val="25000"/>
                </a:schemeClr>
              </a:solidFill>
              <a:latin typeface="微软雅黑" panose="020B0503020204020204" charset="-122"/>
              <a:ea typeface="微软雅黑" panose="020B0503020204020204" charset="-122"/>
            </a:endParaRPr>
          </a:p>
          <a:p>
            <a:pPr marL="285750" indent="-285750" algn="just">
              <a:lnSpc>
                <a:spcPct val="130000"/>
              </a:lnSpc>
              <a:buClr>
                <a:srgbClr val="2E73B6"/>
              </a:buClr>
              <a:buFont typeface="Wingdings" panose="05000000000000000000" charset="0"/>
              <a:buChar char="u"/>
            </a:pPr>
            <a:r>
              <a:rPr lang="zh-CN" altLang="en-US" dirty="0">
                <a:solidFill>
                  <a:schemeClr val="tx1">
                    <a:lumMod val="75000"/>
                    <a:lumOff val="25000"/>
                  </a:schemeClr>
                </a:solidFill>
                <a:latin typeface="微软雅黑" panose="020B0503020204020204" charset="-122"/>
                <a:ea typeface="微软雅黑" panose="020B0503020204020204" charset="-122"/>
              </a:rPr>
              <a:t>专项审计报告。</a:t>
            </a:r>
            <a:endParaRPr lang="zh-CN" altLang="en-US" dirty="0">
              <a:solidFill>
                <a:schemeClr val="tx1">
                  <a:lumMod val="75000"/>
                  <a:lumOff val="25000"/>
                </a:schemeClr>
              </a:solidFill>
              <a:latin typeface="微软雅黑" panose="020B0503020204020204" charset="-122"/>
              <a:ea typeface="微软雅黑" panose="020B0503020204020204" charset="-122"/>
            </a:endParaRPr>
          </a:p>
        </p:txBody>
      </p:sp>
      <p:sp>
        <p:nvSpPr>
          <p:cNvPr id="38" name="文本框 37"/>
          <p:cNvSpPr txBox="1"/>
          <p:nvPr/>
        </p:nvSpPr>
        <p:spPr>
          <a:xfrm>
            <a:off x="7791860" y="3408748"/>
            <a:ext cx="2862537" cy="1889760"/>
          </a:xfrm>
          <a:prstGeom prst="rect">
            <a:avLst/>
          </a:prstGeom>
          <a:noFill/>
        </p:spPr>
        <p:txBody>
          <a:bodyPr wrap="square">
            <a:spAutoFit/>
          </a:bodyPr>
          <a:lstStyle/>
          <a:p>
            <a:pPr marL="285750" indent="-285750" algn="just">
              <a:lnSpc>
                <a:spcPct val="130000"/>
              </a:lnSpc>
              <a:buClr>
                <a:srgbClr val="0070C0"/>
              </a:buClr>
              <a:buFont typeface="Wingdings" panose="05000000000000000000" charset="0"/>
              <a:buChar char="u"/>
            </a:pPr>
            <a:r>
              <a:rPr lang="zh-CN" altLang="en-US" dirty="0">
                <a:solidFill>
                  <a:schemeClr val="tx1">
                    <a:lumMod val="75000"/>
                    <a:lumOff val="25000"/>
                  </a:schemeClr>
                </a:solidFill>
                <a:latin typeface="微软雅黑" panose="020B0503020204020204" charset="-122"/>
                <a:ea typeface="微软雅黑" panose="020B0503020204020204" charset="-122"/>
              </a:rPr>
              <a:t>企业近三年税收完税证明； </a:t>
            </a:r>
            <a:endParaRPr lang="en-US" altLang="zh-CN" dirty="0">
              <a:solidFill>
                <a:schemeClr val="tx1">
                  <a:lumMod val="75000"/>
                  <a:lumOff val="25000"/>
                </a:schemeClr>
              </a:solidFill>
              <a:latin typeface="微软雅黑" panose="020B0503020204020204" charset="-122"/>
              <a:ea typeface="微软雅黑" panose="020B0503020204020204" charset="-122"/>
            </a:endParaRPr>
          </a:p>
          <a:p>
            <a:pPr marL="285750" indent="-285750" algn="just">
              <a:lnSpc>
                <a:spcPct val="130000"/>
              </a:lnSpc>
              <a:buClr>
                <a:srgbClr val="0070C0"/>
              </a:buClr>
              <a:buFont typeface="Wingdings" panose="05000000000000000000" charset="0"/>
              <a:buChar char="u"/>
            </a:pPr>
            <a:r>
              <a:rPr lang="zh-CN" altLang="en-US" dirty="0">
                <a:solidFill>
                  <a:schemeClr val="tx1">
                    <a:lumMod val="75000"/>
                    <a:lumOff val="25000"/>
                  </a:schemeClr>
                </a:solidFill>
                <a:latin typeface="微软雅黑" panose="020B0503020204020204" charset="-122"/>
                <a:ea typeface="微软雅黑" panose="020B0503020204020204" charset="-122"/>
              </a:rPr>
              <a:t>企业简介，主要包括电竞比赛活动开展情况、获奖荣誉、行业排名等。</a:t>
            </a:r>
            <a:endParaRPr lang="zh-CN" altLang="en-US" dirty="0">
              <a:solidFill>
                <a:schemeClr val="tx1">
                  <a:lumMod val="75000"/>
                  <a:lumOff val="25000"/>
                </a:schemeClr>
              </a:solidFill>
              <a:latin typeface="微软雅黑" panose="020B0503020204020204" charset="-122"/>
              <a:ea typeface="微软雅黑" panose="020B0503020204020204" charset="-122"/>
            </a:endParaRPr>
          </a:p>
        </p:txBody>
      </p:sp>
      <p:grpSp>
        <p:nvGrpSpPr>
          <p:cNvPr id="28" name="组合 27"/>
          <p:cNvGrpSpPr/>
          <p:nvPr/>
        </p:nvGrpSpPr>
        <p:grpSpPr>
          <a:xfrm>
            <a:off x="0" y="6097383"/>
            <a:ext cx="12192000" cy="760618"/>
            <a:chOff x="0" y="6097383"/>
            <a:chExt cx="12192000" cy="760618"/>
          </a:xfrm>
        </p:grpSpPr>
        <p:sp>
          <p:nvSpPr>
            <p:cNvPr id="32" name="任意多边形: 形状 31"/>
            <p:cNvSpPr/>
            <p:nvPr/>
          </p:nvSpPr>
          <p:spPr>
            <a:xfrm>
              <a:off x="0" y="6097383"/>
              <a:ext cx="12192000" cy="760618"/>
            </a:xfrm>
            <a:custGeom>
              <a:avLst/>
              <a:gdLst>
                <a:gd name="connsiteX0" fmla="*/ 12192000 w 12192000"/>
                <a:gd name="connsiteY0" fmla="*/ 0 h 580183"/>
                <a:gd name="connsiteX1" fmla="*/ 12192000 w 12192000"/>
                <a:gd name="connsiteY1" fmla="*/ 580183 h 580183"/>
                <a:gd name="connsiteX2" fmla="*/ 9325530 w 12192000"/>
                <a:gd name="connsiteY2" fmla="*/ 580183 h 580183"/>
                <a:gd name="connsiteX3" fmla="*/ 9488423 w 12192000"/>
                <a:gd name="connsiteY3" fmla="*/ 563179 h 580183"/>
                <a:gd name="connsiteX4" fmla="*/ 11997595 w 12192000"/>
                <a:gd name="connsiteY4" fmla="*/ 69345 h 580183"/>
                <a:gd name="connsiteX5" fmla="*/ 0 w 12192000"/>
                <a:gd name="connsiteY5" fmla="*/ 0 h 580183"/>
                <a:gd name="connsiteX6" fmla="*/ 194406 w 12192000"/>
                <a:gd name="connsiteY6" fmla="*/ 69345 h 580183"/>
                <a:gd name="connsiteX7" fmla="*/ 2703577 w 12192000"/>
                <a:gd name="connsiteY7" fmla="*/ 563179 h 580183"/>
                <a:gd name="connsiteX8" fmla="*/ 2866470 w 12192000"/>
                <a:gd name="connsiteY8" fmla="*/ 580183 h 580183"/>
                <a:gd name="connsiteX9" fmla="*/ 0 w 12192000"/>
                <a:gd name="connsiteY9" fmla="*/ 580183 h 58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580183">
                  <a:moveTo>
                    <a:pt x="12192000" y="0"/>
                  </a:moveTo>
                  <a:lnTo>
                    <a:pt x="12192000" y="580183"/>
                  </a:lnTo>
                  <a:lnTo>
                    <a:pt x="9325530" y="580183"/>
                  </a:lnTo>
                  <a:lnTo>
                    <a:pt x="9488423" y="563179"/>
                  </a:lnTo>
                  <a:cubicBezTo>
                    <a:pt x="10496865" y="444465"/>
                    <a:pt x="11358099" y="274470"/>
                    <a:pt x="11997595" y="69345"/>
                  </a:cubicBezTo>
                  <a:close/>
                  <a:moveTo>
                    <a:pt x="0" y="0"/>
                  </a:moveTo>
                  <a:lnTo>
                    <a:pt x="194406" y="69345"/>
                  </a:lnTo>
                  <a:cubicBezTo>
                    <a:pt x="833901" y="274470"/>
                    <a:pt x="1695135" y="444465"/>
                    <a:pt x="2703577" y="563179"/>
                  </a:cubicBezTo>
                  <a:lnTo>
                    <a:pt x="2866470" y="580183"/>
                  </a:lnTo>
                  <a:lnTo>
                    <a:pt x="0" y="580183"/>
                  </a:lnTo>
                  <a:close/>
                </a:path>
              </a:pathLst>
            </a:custGeom>
            <a:solidFill>
              <a:schemeClr val="accent1">
                <a:lumMod val="20000"/>
                <a:lumOff val="80000"/>
              </a:schemeClr>
            </a:solidFill>
            <a:ln>
              <a:noFill/>
            </a:ln>
            <a:effectLst>
              <a:outerShdw blurRad="190500" dist="38100" algn="tl" rotWithShape="0">
                <a:schemeClr val="accent1">
                  <a:lumMod val="40000"/>
                  <a:lumOff val="60000"/>
                  <a:alpha val="40000"/>
                </a:scheme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sz="2000" dirty="0"/>
            </a:p>
          </p:txBody>
        </p:sp>
        <p:sp>
          <p:nvSpPr>
            <p:cNvPr id="39" name="任意多边形: 形状 38"/>
            <p:cNvSpPr/>
            <p:nvPr/>
          </p:nvSpPr>
          <p:spPr>
            <a:xfrm>
              <a:off x="0" y="6376172"/>
              <a:ext cx="12192000" cy="481828"/>
            </a:xfrm>
            <a:custGeom>
              <a:avLst/>
              <a:gdLst>
                <a:gd name="connsiteX0" fmla="*/ 12192000 w 12192000"/>
                <a:gd name="connsiteY0" fmla="*/ 0 h 580183"/>
                <a:gd name="connsiteX1" fmla="*/ 12192000 w 12192000"/>
                <a:gd name="connsiteY1" fmla="*/ 580183 h 580183"/>
                <a:gd name="connsiteX2" fmla="*/ 9325530 w 12192000"/>
                <a:gd name="connsiteY2" fmla="*/ 580183 h 580183"/>
                <a:gd name="connsiteX3" fmla="*/ 9488423 w 12192000"/>
                <a:gd name="connsiteY3" fmla="*/ 563179 h 580183"/>
                <a:gd name="connsiteX4" fmla="*/ 11997595 w 12192000"/>
                <a:gd name="connsiteY4" fmla="*/ 69345 h 580183"/>
                <a:gd name="connsiteX5" fmla="*/ 0 w 12192000"/>
                <a:gd name="connsiteY5" fmla="*/ 0 h 580183"/>
                <a:gd name="connsiteX6" fmla="*/ 194406 w 12192000"/>
                <a:gd name="connsiteY6" fmla="*/ 69345 h 580183"/>
                <a:gd name="connsiteX7" fmla="*/ 2703577 w 12192000"/>
                <a:gd name="connsiteY7" fmla="*/ 563179 h 580183"/>
                <a:gd name="connsiteX8" fmla="*/ 2866470 w 12192000"/>
                <a:gd name="connsiteY8" fmla="*/ 580183 h 580183"/>
                <a:gd name="connsiteX9" fmla="*/ 0 w 12192000"/>
                <a:gd name="connsiteY9" fmla="*/ 580183 h 58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580183">
                  <a:moveTo>
                    <a:pt x="12192000" y="0"/>
                  </a:moveTo>
                  <a:lnTo>
                    <a:pt x="12192000" y="580183"/>
                  </a:lnTo>
                  <a:lnTo>
                    <a:pt x="9325530" y="580183"/>
                  </a:lnTo>
                  <a:lnTo>
                    <a:pt x="9488423" y="563179"/>
                  </a:lnTo>
                  <a:cubicBezTo>
                    <a:pt x="10496865" y="444465"/>
                    <a:pt x="11358099" y="274470"/>
                    <a:pt x="11997595" y="69345"/>
                  </a:cubicBezTo>
                  <a:close/>
                  <a:moveTo>
                    <a:pt x="0" y="0"/>
                  </a:moveTo>
                  <a:lnTo>
                    <a:pt x="194406" y="69345"/>
                  </a:lnTo>
                  <a:cubicBezTo>
                    <a:pt x="833901" y="274470"/>
                    <a:pt x="1695135" y="444465"/>
                    <a:pt x="2703577" y="563179"/>
                  </a:cubicBezTo>
                  <a:lnTo>
                    <a:pt x="2866470" y="580183"/>
                  </a:lnTo>
                  <a:lnTo>
                    <a:pt x="0" y="580183"/>
                  </a:lnTo>
                  <a:close/>
                </a:path>
              </a:pathLst>
            </a:custGeom>
            <a:gradFill flip="none" rotWithShape="1">
              <a:gsLst>
                <a:gs pos="4000">
                  <a:schemeClr val="accent1">
                    <a:lumMod val="80000"/>
                    <a:lumOff val="20000"/>
                  </a:schemeClr>
                </a:gs>
                <a:gs pos="50000">
                  <a:schemeClr val="accent1"/>
                </a:gs>
                <a:gs pos="99000">
                  <a:schemeClr val="accent1">
                    <a:lumMod val="80000"/>
                    <a:lumOff val="20000"/>
                  </a:schemeClr>
                </a:gs>
              </a:gsLst>
              <a:lin ang="2700000" scaled="1"/>
              <a:tileRect/>
            </a:gradFill>
            <a:ln w="6350">
              <a:solidFill>
                <a:schemeClr val="accent1">
                  <a:lumMod val="20000"/>
                  <a:lumOff val="80000"/>
                </a:schemeClr>
              </a:solidFill>
            </a:ln>
            <a:effectLst>
              <a:outerShdw blurRad="254000" algn="ctr" rotWithShape="0">
                <a:schemeClr val="accent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2400" b="1" dirty="0">
                <a:solidFill>
                  <a:schemeClr val="bg1"/>
                </a:solidFill>
                <a:latin typeface="+mn-ea"/>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940300" y="-48260"/>
            <a:ext cx="2311400" cy="654050"/>
            <a:chOff x="8100" y="-255"/>
            <a:chExt cx="4470" cy="1030"/>
          </a:xfrm>
        </p:grpSpPr>
        <p:sp>
          <p:nvSpPr>
            <p:cNvPr id="4" name="矩形 3"/>
            <p:cNvSpPr/>
            <p:nvPr/>
          </p:nvSpPr>
          <p:spPr>
            <a:xfrm>
              <a:off x="8100" y="-255"/>
              <a:ext cx="4470" cy="68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100" y="605"/>
              <a:ext cx="4470" cy="17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12"/>
          <p:cNvSpPr txBox="1"/>
          <p:nvPr/>
        </p:nvSpPr>
        <p:spPr>
          <a:xfrm>
            <a:off x="4939665" y="753745"/>
            <a:ext cx="2311400" cy="521970"/>
          </a:xfrm>
          <a:prstGeom prst="rect">
            <a:avLst/>
          </a:prstGeom>
          <a:noFill/>
        </p:spPr>
        <p:txBody>
          <a:bodyPr wrap="square" rtlCol="0">
            <a:spAutoFit/>
          </a:bodyPr>
          <a:lstStyle/>
          <a:p>
            <a:pPr algn="dist"/>
            <a:r>
              <a:rPr lang="zh-CN" altLang="en-US" sz="2800" b="1" dirty="0">
                <a:solidFill>
                  <a:srgbClr val="2E74B6"/>
                </a:solidFill>
                <a:latin typeface="方正书宋简体" panose="02000000000000000000" charset="-122"/>
                <a:ea typeface="方正书宋简体" panose="02000000000000000000" charset="-122"/>
                <a:sym typeface="+mn-ea"/>
              </a:rPr>
              <a:t>专项材料</a:t>
            </a:r>
            <a:endParaRPr lang="zh-CN" altLang="en-US" sz="2800" b="1" dirty="0">
              <a:solidFill>
                <a:srgbClr val="2E74B6"/>
              </a:solidFill>
              <a:latin typeface="方正书宋简体" panose="02000000000000000000" charset="-122"/>
              <a:ea typeface="方正书宋简体" panose="02000000000000000000" charset="-122"/>
              <a:sym typeface="+mn-ea"/>
            </a:endParaRPr>
          </a:p>
        </p:txBody>
      </p:sp>
      <p:sp>
        <p:nvSpPr>
          <p:cNvPr id="16" name="矩形 15"/>
          <p:cNvSpPr/>
          <p:nvPr/>
        </p:nvSpPr>
        <p:spPr>
          <a:xfrm>
            <a:off x="0" y="1580009"/>
            <a:ext cx="12192000" cy="3763516"/>
          </a:xfrm>
          <a:prstGeom prst="rect">
            <a:avLst/>
          </a:prstGeom>
          <a:solidFill>
            <a:schemeClr val="accent1"/>
          </a:solidFill>
          <a:ln>
            <a:noFill/>
          </a:ln>
          <a:effectLst>
            <a:outerShdw blurRad="190500" dist="50800" dir="5400000" sx="101000" sy="101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581166" y="753745"/>
            <a:ext cx="3807655" cy="5392615"/>
            <a:chOff x="1312985" y="696180"/>
            <a:chExt cx="3915507" cy="5392615"/>
          </a:xfrm>
        </p:grpSpPr>
        <p:sp>
          <p:nvSpPr>
            <p:cNvPr id="19" name="矩形 18"/>
            <p:cNvSpPr/>
            <p:nvPr/>
          </p:nvSpPr>
          <p:spPr>
            <a:xfrm>
              <a:off x="1312985" y="696180"/>
              <a:ext cx="3915507" cy="5392615"/>
            </a:xfrm>
            <a:prstGeom prst="rect">
              <a:avLst/>
            </a:prstGeom>
            <a:solidFill>
              <a:schemeClr val="bg1"/>
            </a:solidFill>
            <a:ln>
              <a:noFill/>
            </a:ln>
            <a:effectLst>
              <a:outerShdw blurRad="190500" dist="50800" dir="5400000" sx="101000" sy="101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542807" y="949124"/>
              <a:ext cx="3455862" cy="4826643"/>
            </a:xfrm>
            <a:prstGeom prst="rect">
              <a:avLst/>
            </a:prstGeom>
            <a:noFill/>
            <a:ln w="15875">
              <a:solidFill>
                <a:schemeClr val="accent1"/>
              </a:solidFill>
            </a:ln>
            <a:effectLst>
              <a:outerShdw blurRad="190500" dist="50800" dir="5400000" sx="101000" sy="101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20"/>
          <p:cNvSpPr txBox="1"/>
          <p:nvPr/>
        </p:nvSpPr>
        <p:spPr>
          <a:xfrm>
            <a:off x="7239262" y="1648338"/>
            <a:ext cx="1826141" cy="584775"/>
          </a:xfrm>
          <a:prstGeom prst="rect">
            <a:avLst/>
          </a:prstGeom>
          <a:noFill/>
        </p:spPr>
        <p:txBody>
          <a:bodyPr wrap="none" rtlCol="0">
            <a:noAutofit/>
          </a:bodyPr>
          <a:lstStyle/>
          <a:p>
            <a:r>
              <a:rPr lang="en-US" altLang="zh-CN" sz="2400" b="1" dirty="0">
                <a:solidFill>
                  <a:schemeClr val="bg1"/>
                </a:solidFill>
                <a:latin typeface="微软雅黑" panose="020B0503020204020204" charset="-122"/>
                <a:ea typeface="微软雅黑" panose="020B0503020204020204" charset="-122"/>
              </a:rPr>
              <a:t>10.</a:t>
            </a:r>
            <a:r>
              <a:rPr lang="zh-CN" altLang="en-US" sz="2400" b="1" dirty="0">
                <a:solidFill>
                  <a:schemeClr val="bg1"/>
                </a:solidFill>
                <a:latin typeface="微软雅黑" panose="020B0503020204020204" charset="-122"/>
                <a:ea typeface="微软雅黑" panose="020B0503020204020204" charset="-122"/>
              </a:rPr>
              <a:t>非遗传承</a:t>
            </a:r>
            <a:endParaRPr lang="zh-CN" altLang="en-US" sz="2400" b="1" dirty="0">
              <a:solidFill>
                <a:schemeClr val="bg1"/>
              </a:solidFill>
              <a:latin typeface="微软雅黑" panose="020B0503020204020204" charset="-122"/>
              <a:ea typeface="微软雅黑" panose="020B0503020204020204" charset="-122"/>
            </a:endParaRPr>
          </a:p>
        </p:txBody>
      </p:sp>
      <p:sp>
        <p:nvSpPr>
          <p:cNvPr id="23" name="文本框 22"/>
          <p:cNvSpPr txBox="1"/>
          <p:nvPr/>
        </p:nvSpPr>
        <p:spPr>
          <a:xfrm>
            <a:off x="4475439" y="2272071"/>
            <a:ext cx="7474912" cy="2931372"/>
          </a:xfrm>
          <a:prstGeom prst="rect">
            <a:avLst/>
          </a:prstGeom>
          <a:noFill/>
        </p:spPr>
        <p:txBody>
          <a:bodyPr wrap="square" rtlCol="0">
            <a:noAutofit/>
          </a:bodyPr>
          <a:lstStyle/>
          <a:p>
            <a:pPr marL="285750" indent="-285750">
              <a:lnSpc>
                <a:spcPct val="150000"/>
              </a:lnSpc>
              <a:buFont typeface="Wingdings" panose="05000000000000000000" pitchFamily="2" charset="2"/>
              <a:buChar char="u"/>
            </a:pPr>
            <a:r>
              <a:rPr lang="zh-CN" altLang="en-US" dirty="0">
                <a:solidFill>
                  <a:schemeClr val="bg1"/>
                </a:solidFill>
                <a:latin typeface="微软雅黑" panose="020B0503020204020204" charset="-122"/>
                <a:ea typeface="微软雅黑" panose="020B0503020204020204" charset="-122"/>
              </a:rPr>
              <a:t>崇明区非遗文化产业基地、崇明区非遗文化精品项目认定材料复印件； </a:t>
            </a:r>
            <a:endParaRPr lang="zh-CN" altLang="en-US" dirty="0">
              <a:solidFill>
                <a:schemeClr val="bg1"/>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u"/>
            </a:pPr>
            <a:r>
              <a:rPr lang="zh-CN" altLang="en-US" dirty="0">
                <a:solidFill>
                  <a:schemeClr val="bg1"/>
                </a:solidFill>
                <a:latin typeface="微软雅黑" panose="020B0503020204020204" charset="-122"/>
                <a:ea typeface="微软雅黑" panose="020B0503020204020204" charset="-122"/>
              </a:rPr>
              <a:t>房地产权证复印件，如租用房屋的另需提供房屋租赁协议复印件；</a:t>
            </a:r>
            <a:endParaRPr lang="en-US" altLang="zh-CN" dirty="0">
              <a:solidFill>
                <a:schemeClr val="bg1"/>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u"/>
            </a:pPr>
            <a:r>
              <a:rPr lang="zh-CN" altLang="en-US" dirty="0">
                <a:solidFill>
                  <a:schemeClr val="bg1"/>
                </a:solidFill>
                <a:latin typeface="微软雅黑" panose="020B0503020204020204" charset="-122"/>
                <a:ea typeface="微软雅黑" panose="020B0503020204020204" charset="-122"/>
              </a:rPr>
              <a:t>非遗基地或项目建设、研发及宣传推广合同及相关费用支出凭证；</a:t>
            </a:r>
            <a:endParaRPr lang="en-US" altLang="zh-CN" dirty="0">
              <a:solidFill>
                <a:schemeClr val="bg1"/>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u"/>
            </a:pPr>
            <a:r>
              <a:rPr lang="zh-CN" altLang="en-US" dirty="0">
                <a:solidFill>
                  <a:schemeClr val="bg1"/>
                </a:solidFill>
                <a:latin typeface="微软雅黑" panose="020B0503020204020204" charset="-122"/>
                <a:ea typeface="微软雅黑" panose="020B0503020204020204" charset="-122"/>
              </a:rPr>
              <a:t>非遗基地或项目建设、研发及宣传推广支出审价报告； </a:t>
            </a:r>
            <a:endParaRPr lang="en-US" altLang="zh-CN" dirty="0">
              <a:solidFill>
                <a:schemeClr val="bg1"/>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u"/>
            </a:pPr>
            <a:r>
              <a:rPr lang="zh-CN" altLang="en-US" dirty="0">
                <a:solidFill>
                  <a:schemeClr val="bg1"/>
                </a:solidFill>
                <a:latin typeface="微软雅黑" panose="020B0503020204020204" charset="-122"/>
                <a:ea typeface="微软雅黑" panose="020B0503020204020204" charset="-122"/>
              </a:rPr>
              <a:t>非遗基地或项目运营时间表； </a:t>
            </a:r>
            <a:endParaRPr lang="en-US" altLang="zh-CN" dirty="0">
              <a:solidFill>
                <a:schemeClr val="bg1"/>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u"/>
            </a:pPr>
            <a:r>
              <a:rPr lang="zh-CN" altLang="en-US" dirty="0">
                <a:solidFill>
                  <a:schemeClr val="bg1"/>
                </a:solidFill>
                <a:latin typeface="微软雅黑" panose="020B0503020204020204" charset="-122"/>
                <a:ea typeface="微软雅黑" panose="020B0503020204020204" charset="-122"/>
              </a:rPr>
              <a:t>非遗基地或项目工作人员名单及职务； </a:t>
            </a:r>
            <a:endParaRPr lang="en-US" altLang="zh-CN" dirty="0">
              <a:solidFill>
                <a:schemeClr val="bg1"/>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u"/>
            </a:pPr>
            <a:r>
              <a:rPr lang="zh-CN" altLang="en-US" dirty="0">
                <a:solidFill>
                  <a:schemeClr val="bg1"/>
                </a:solidFill>
                <a:latin typeface="微软雅黑" panose="020B0503020204020204" charset="-122"/>
                <a:ea typeface="微软雅黑" panose="020B0503020204020204" charset="-122"/>
              </a:rPr>
              <a:t>非遗基地或项目开展活动清单、照片及相关新闻报道等补充材料。</a:t>
            </a:r>
            <a:endParaRPr lang="zh-CN" altLang="en-US" dirty="0">
              <a:solidFill>
                <a:schemeClr val="bg1"/>
              </a:solidFill>
              <a:latin typeface="微软雅黑" panose="020B0503020204020204" charset="-122"/>
              <a:ea typeface="微软雅黑" panose="020B0503020204020204" charset="-122"/>
            </a:endParaRPr>
          </a:p>
        </p:txBody>
      </p:sp>
      <p:cxnSp>
        <p:nvCxnSpPr>
          <p:cNvPr id="24" name="直接连接符 23"/>
          <p:cNvCxnSpPr/>
          <p:nvPr/>
        </p:nvCxnSpPr>
        <p:spPr>
          <a:xfrm>
            <a:off x="7447423" y="2145973"/>
            <a:ext cx="161798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61462" y="1218458"/>
            <a:ext cx="3047061" cy="4463188"/>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 name="组合 6"/>
          <p:cNvGrpSpPr/>
          <p:nvPr/>
        </p:nvGrpSpPr>
        <p:grpSpPr>
          <a:xfrm>
            <a:off x="4940300" y="0"/>
            <a:ext cx="2311400" cy="654050"/>
            <a:chOff x="8100" y="-255"/>
            <a:chExt cx="4470" cy="1030"/>
          </a:xfrm>
        </p:grpSpPr>
        <p:sp>
          <p:nvSpPr>
            <p:cNvPr id="4" name="矩形 3"/>
            <p:cNvSpPr/>
            <p:nvPr/>
          </p:nvSpPr>
          <p:spPr>
            <a:xfrm>
              <a:off x="8100" y="-255"/>
              <a:ext cx="4470" cy="68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8100" y="605"/>
              <a:ext cx="4470" cy="17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3" name="文本框 12"/>
          <p:cNvSpPr txBox="1"/>
          <p:nvPr/>
        </p:nvSpPr>
        <p:spPr>
          <a:xfrm>
            <a:off x="4939665" y="753745"/>
            <a:ext cx="2311400" cy="521970"/>
          </a:xfrm>
          <a:prstGeom prst="rect">
            <a:avLst/>
          </a:prstGeom>
          <a:noFill/>
        </p:spPr>
        <p:txBody>
          <a:bodyPr wrap="square" rtlCol="0">
            <a:spAutoFit/>
          </a:bodyPr>
          <a:p>
            <a:pPr algn="dist"/>
            <a:r>
              <a:rPr lang="zh-CN" altLang="en-US" sz="2800" b="1" dirty="0">
                <a:solidFill>
                  <a:srgbClr val="2E74B6"/>
                </a:solidFill>
                <a:latin typeface="方正书宋简体" panose="02000000000000000000" charset="-122"/>
                <a:ea typeface="方正书宋简体" panose="02000000000000000000" charset="-122"/>
                <a:sym typeface="+mn-ea"/>
              </a:rPr>
              <a:t>专项材料</a:t>
            </a:r>
            <a:endParaRPr lang="zh-CN" altLang="en-US" sz="2800" b="1" dirty="0">
              <a:solidFill>
                <a:srgbClr val="2E74B6"/>
              </a:solidFill>
              <a:latin typeface="方正书宋简体" panose="02000000000000000000" charset="-122"/>
              <a:ea typeface="方正书宋简体" panose="02000000000000000000" charset="-122"/>
              <a:sym typeface="+mn-ea"/>
            </a:endParaRPr>
          </a:p>
        </p:txBody>
      </p:sp>
      <p:sp>
        <p:nvSpPr>
          <p:cNvPr id="43" name="任意多边形: 形状 42"/>
          <p:cNvSpPr/>
          <p:nvPr/>
        </p:nvSpPr>
        <p:spPr>
          <a:xfrm flipH="1" flipV="1">
            <a:off x="624840" y="1809115"/>
            <a:ext cx="6004560" cy="4282440"/>
          </a:xfrm>
          <a:custGeom>
            <a:avLst/>
            <a:gdLst>
              <a:gd name="connsiteX0" fmla="*/ 1669772 w 5767655"/>
              <a:gd name="connsiteY0" fmla="*/ 0 h 3521686"/>
              <a:gd name="connsiteX1" fmla="*/ 5767655 w 5767655"/>
              <a:gd name="connsiteY1" fmla="*/ 0 h 3521686"/>
              <a:gd name="connsiteX2" fmla="*/ 5767655 w 5767655"/>
              <a:gd name="connsiteY2" fmla="*/ 3521686 h 3521686"/>
              <a:gd name="connsiteX3" fmla="*/ 0 w 5767655"/>
              <a:gd name="connsiteY3" fmla="*/ 3521686 h 3521686"/>
            </a:gdLst>
            <a:ahLst/>
            <a:cxnLst>
              <a:cxn ang="0">
                <a:pos x="connsiteX0" y="connsiteY0"/>
              </a:cxn>
              <a:cxn ang="0">
                <a:pos x="connsiteX1" y="connsiteY1"/>
              </a:cxn>
              <a:cxn ang="0">
                <a:pos x="connsiteX2" y="connsiteY2"/>
              </a:cxn>
              <a:cxn ang="0">
                <a:pos x="connsiteX3" y="connsiteY3"/>
              </a:cxn>
            </a:cxnLst>
            <a:rect l="l" t="t" r="r" b="b"/>
            <a:pathLst>
              <a:path w="5767655" h="3521686">
                <a:moveTo>
                  <a:pt x="1669772" y="0"/>
                </a:moveTo>
                <a:lnTo>
                  <a:pt x="5767655" y="0"/>
                </a:lnTo>
                <a:lnTo>
                  <a:pt x="5767655" y="3521686"/>
                </a:lnTo>
                <a:lnTo>
                  <a:pt x="0" y="3521686"/>
                </a:lnTo>
                <a:close/>
              </a:path>
            </a:pathLst>
          </a:custGeom>
          <a:gradFill>
            <a:gsLst>
              <a:gs pos="0">
                <a:srgbClr val="FFFFFF">
                  <a:alpha val="40000"/>
                </a:srgbClr>
              </a:gs>
              <a:gs pos="45000">
                <a:srgbClr val="E7E6E6">
                  <a:alpha val="44000"/>
                </a:srgbClr>
              </a:gs>
              <a:gs pos="99000">
                <a:srgbClr val="FFFFFF">
                  <a:alpha val="15000"/>
                </a:srgbClr>
              </a:gs>
            </a:gsLst>
            <a:lin ang="0" scaled="0"/>
          </a:gradFill>
          <a:ln w="12700" cap="flat" cmpd="sng" algn="ctr">
            <a:gradFill>
              <a:gsLst>
                <a:gs pos="0">
                  <a:srgbClr val="FFFFFF">
                    <a:alpha val="70000"/>
                  </a:srgbClr>
                </a:gs>
                <a:gs pos="40000">
                  <a:srgbClr val="E7E6E6">
                    <a:alpha val="60000"/>
                  </a:srgbClr>
                </a:gs>
                <a:gs pos="100000">
                  <a:srgbClr val="FFFFFF">
                    <a:alpha val="80000"/>
                  </a:srgbClr>
                </a:gs>
              </a:gsLst>
              <a:lin ang="5400000" scaled="1"/>
            </a:gradFill>
            <a:prstDash val="solid"/>
            <a:miter lim="800000"/>
          </a:ln>
          <a:effectLst>
            <a:outerShdw blurRad="304800" sx="102000" sy="102000" algn="ctr" rotWithShape="0">
              <a:srgbClr val="E7E6E6">
                <a:lumMod val="50000"/>
                <a:alpha val="50000"/>
              </a:srgbClr>
            </a:outerShdw>
          </a:effectLst>
          <a:scene3d>
            <a:camera prst="orthographicFront"/>
            <a:lightRig rig="threePt" dir="t"/>
          </a:scene3d>
          <a:sp3d extrusionH="50800"/>
        </p:spPr>
        <p:txBody>
          <a:bodyPr rtlCol="0" anchor="ctr">
            <a:noAutofit/>
          </a:bodyPr>
          <a:p>
            <a:pPr algn="ctr"/>
            <a:endParaRPr lang="zh-CN" altLang="en-US" kern="0">
              <a:solidFill>
                <a:srgbClr val="FFFFFF"/>
              </a:solidFill>
              <a:latin typeface="微软雅黑" panose="020B0503020204020204" charset="-122"/>
              <a:ea typeface="微软雅黑" panose="020B0503020204020204" charset="-122"/>
            </a:endParaRPr>
          </a:p>
        </p:txBody>
      </p:sp>
      <p:sp>
        <p:nvSpPr>
          <p:cNvPr id="42" name="任意多边形: 形状 41"/>
          <p:cNvSpPr/>
          <p:nvPr/>
        </p:nvSpPr>
        <p:spPr>
          <a:xfrm>
            <a:off x="5528945" y="1809115"/>
            <a:ext cx="6004560" cy="4281805"/>
          </a:xfrm>
          <a:custGeom>
            <a:avLst/>
            <a:gdLst>
              <a:gd name="connsiteX0" fmla="*/ 1669772 w 5767655"/>
              <a:gd name="connsiteY0" fmla="*/ 0 h 3521686"/>
              <a:gd name="connsiteX1" fmla="*/ 5767655 w 5767655"/>
              <a:gd name="connsiteY1" fmla="*/ 0 h 3521686"/>
              <a:gd name="connsiteX2" fmla="*/ 5767655 w 5767655"/>
              <a:gd name="connsiteY2" fmla="*/ 3521686 h 3521686"/>
              <a:gd name="connsiteX3" fmla="*/ 0 w 5767655"/>
              <a:gd name="connsiteY3" fmla="*/ 3521686 h 3521686"/>
            </a:gdLst>
            <a:ahLst/>
            <a:cxnLst>
              <a:cxn ang="0">
                <a:pos x="connsiteX0" y="connsiteY0"/>
              </a:cxn>
              <a:cxn ang="0">
                <a:pos x="connsiteX1" y="connsiteY1"/>
              </a:cxn>
              <a:cxn ang="0">
                <a:pos x="connsiteX2" y="connsiteY2"/>
              </a:cxn>
              <a:cxn ang="0">
                <a:pos x="connsiteX3" y="connsiteY3"/>
              </a:cxn>
            </a:cxnLst>
            <a:rect l="l" t="t" r="r" b="b"/>
            <a:pathLst>
              <a:path w="5767655" h="3521686">
                <a:moveTo>
                  <a:pt x="1669772" y="0"/>
                </a:moveTo>
                <a:lnTo>
                  <a:pt x="5767655" y="0"/>
                </a:lnTo>
                <a:lnTo>
                  <a:pt x="5767655" y="3521686"/>
                </a:lnTo>
                <a:lnTo>
                  <a:pt x="0" y="3521686"/>
                </a:lnTo>
                <a:close/>
              </a:path>
            </a:pathLst>
          </a:custGeom>
          <a:gradFill>
            <a:gsLst>
              <a:gs pos="0">
                <a:srgbClr val="FFFFFF">
                  <a:alpha val="40000"/>
                </a:srgbClr>
              </a:gs>
              <a:gs pos="45000">
                <a:srgbClr val="E7E6E6">
                  <a:alpha val="44000"/>
                </a:srgbClr>
              </a:gs>
              <a:gs pos="99000">
                <a:srgbClr val="FFFFFF">
                  <a:alpha val="15000"/>
                </a:srgbClr>
              </a:gs>
            </a:gsLst>
            <a:lin ang="0" scaled="0"/>
          </a:gradFill>
          <a:ln w="12700" cap="flat" cmpd="sng" algn="ctr">
            <a:gradFill>
              <a:gsLst>
                <a:gs pos="0">
                  <a:srgbClr val="FFFFFF">
                    <a:alpha val="70000"/>
                  </a:srgbClr>
                </a:gs>
                <a:gs pos="40000">
                  <a:srgbClr val="E7E6E6">
                    <a:alpha val="60000"/>
                  </a:srgbClr>
                </a:gs>
                <a:gs pos="100000">
                  <a:srgbClr val="FFFFFF">
                    <a:alpha val="80000"/>
                  </a:srgbClr>
                </a:gs>
              </a:gsLst>
              <a:lin ang="5400000" scaled="1"/>
            </a:gradFill>
            <a:prstDash val="solid"/>
            <a:miter lim="800000"/>
          </a:ln>
          <a:effectLst>
            <a:outerShdw blurRad="304800" sx="102000" sy="102000" algn="ctr" rotWithShape="0">
              <a:srgbClr val="E7E6E6">
                <a:lumMod val="50000"/>
                <a:alpha val="50000"/>
              </a:srgbClr>
            </a:outerShdw>
          </a:effectLst>
          <a:scene3d>
            <a:camera prst="orthographicFront"/>
            <a:lightRig rig="threePt" dir="t"/>
          </a:scene3d>
          <a:sp3d extrusionH="50800"/>
        </p:spPr>
        <p:txBody>
          <a:bodyPr rtlCol="0" anchor="ctr">
            <a:noAutofit/>
          </a:bodyPr>
          <a:p>
            <a:pPr algn="ctr"/>
            <a:endParaRPr lang="zh-CN" altLang="en-US" kern="0">
              <a:solidFill>
                <a:srgbClr val="FFFFFF"/>
              </a:solidFill>
              <a:latin typeface="微软雅黑" panose="020B0503020204020204" charset="-122"/>
              <a:ea typeface="微软雅黑" panose="020B0503020204020204" charset="-122"/>
            </a:endParaRPr>
          </a:p>
        </p:txBody>
      </p:sp>
      <p:sp>
        <p:nvSpPr>
          <p:cNvPr id="6" name="文本框 5"/>
          <p:cNvSpPr txBox="1"/>
          <p:nvPr/>
        </p:nvSpPr>
        <p:spPr>
          <a:xfrm>
            <a:off x="1021080" y="1962150"/>
            <a:ext cx="2930525" cy="398780"/>
          </a:xfrm>
          <a:prstGeom prst="rect">
            <a:avLst/>
          </a:prstGeom>
          <a:noFill/>
        </p:spPr>
        <p:txBody>
          <a:bodyPr wrap="none" rtlCol="0" anchor="t">
            <a:spAutoFit/>
          </a:bodyPr>
          <a:p>
            <a:r>
              <a:rPr lang="en-US" altLang="zh-CN" sz="2000" b="1" dirty="0">
                <a:solidFill>
                  <a:srgbClr val="2E74B6"/>
                </a:solidFill>
                <a:latin typeface="微软雅黑" panose="020B0503020204020204" charset="-122"/>
                <a:ea typeface="微软雅黑" panose="020B0503020204020204" charset="-122"/>
                <a:sym typeface="+mn-ea"/>
              </a:rPr>
              <a:t>11. </a:t>
            </a:r>
            <a:r>
              <a:rPr lang="zh-CN" altLang="en-US" sz="2000" b="1" dirty="0">
                <a:solidFill>
                  <a:srgbClr val="2E74B6"/>
                </a:solidFill>
                <a:latin typeface="微软雅黑" panose="020B0503020204020204" charset="-122"/>
                <a:ea typeface="微软雅黑" panose="020B0503020204020204" charset="-122"/>
                <a:sym typeface="+mn-ea"/>
              </a:rPr>
              <a:t>大师（名家）工作室</a:t>
            </a:r>
            <a:endParaRPr lang="zh-CN" altLang="en-US" sz="2000" b="1" dirty="0">
              <a:solidFill>
                <a:srgbClr val="2E74B6"/>
              </a:solidFill>
              <a:latin typeface="微软雅黑" panose="020B0503020204020204" charset="-122"/>
              <a:ea typeface="微软雅黑" panose="020B0503020204020204" charset="-122"/>
              <a:sym typeface="+mn-ea"/>
            </a:endParaRPr>
          </a:p>
        </p:txBody>
      </p:sp>
      <p:sp>
        <p:nvSpPr>
          <p:cNvPr id="8" name="文本框 7"/>
          <p:cNvSpPr txBox="1"/>
          <p:nvPr/>
        </p:nvSpPr>
        <p:spPr>
          <a:xfrm>
            <a:off x="780415" y="2330450"/>
            <a:ext cx="4660265" cy="4242435"/>
          </a:xfrm>
          <a:prstGeom prst="rect">
            <a:avLst/>
          </a:prstGeom>
          <a:noFill/>
        </p:spPr>
        <p:txBody>
          <a:bodyPr wrap="square" rtlCol="0" anchor="t">
            <a:spAutoFit/>
          </a:bodyPr>
          <a:p>
            <a:pPr marL="285750" indent="-285750" algn="l" fontAlgn="auto">
              <a:lnSpc>
                <a:spcPct val="130000"/>
              </a:lnSpc>
              <a:buClr>
                <a:srgbClr val="2E73B6"/>
              </a:buClr>
              <a:buFont typeface="Wingdings" panose="05000000000000000000" charset="0"/>
              <a:buChar char="u"/>
            </a:pPr>
            <a:r>
              <a:rPr lang="zh-CN" altLang="en-US" dirty="0">
                <a:solidFill>
                  <a:schemeClr val="tx1">
                    <a:lumMod val="75000"/>
                    <a:lumOff val="25000"/>
                  </a:schemeClr>
                </a:solidFill>
                <a:latin typeface="微软雅黑" panose="020B0503020204020204" charset="-122"/>
                <a:ea typeface="微软雅黑" panose="020B0503020204020204" charset="-122"/>
                <a:sym typeface="+mn-ea"/>
              </a:rPr>
              <a:t>崇明区文化创意大师（名家）工作室认定材料复印件；</a:t>
            </a:r>
            <a:endParaRPr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marL="285750" indent="-285750" algn="l" fontAlgn="auto">
              <a:lnSpc>
                <a:spcPct val="130000"/>
              </a:lnSpc>
              <a:buClr>
                <a:srgbClr val="2E73B6"/>
              </a:buClr>
              <a:buFont typeface="Wingdings" panose="05000000000000000000" charset="0"/>
              <a:buChar char="u"/>
            </a:pPr>
            <a:r>
              <a:rPr lang="zh-CN" altLang="en-US" dirty="0">
                <a:solidFill>
                  <a:schemeClr val="tx1">
                    <a:lumMod val="75000"/>
                    <a:lumOff val="25000"/>
                  </a:schemeClr>
                </a:solidFill>
                <a:latin typeface="微软雅黑" panose="020B0503020204020204" charset="-122"/>
                <a:ea typeface="微软雅黑" panose="020B0503020204020204" charset="-122"/>
                <a:sym typeface="+mn-ea"/>
              </a:rPr>
              <a:t>房地产权证复印件，如租用房屋的另需提供房屋租赁协议复印件；</a:t>
            </a:r>
            <a:endParaRPr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marL="285750" indent="-285750" algn="l" fontAlgn="auto">
              <a:lnSpc>
                <a:spcPct val="130000"/>
              </a:lnSpc>
              <a:buClr>
                <a:srgbClr val="2E73B6"/>
              </a:buClr>
              <a:buFont typeface="Wingdings" panose="05000000000000000000" charset="0"/>
              <a:buChar char="u"/>
            </a:pPr>
            <a:r>
              <a:rPr lang="zh-CN" altLang="en-US" dirty="0">
                <a:solidFill>
                  <a:schemeClr val="tx1">
                    <a:lumMod val="75000"/>
                    <a:lumOff val="25000"/>
                  </a:schemeClr>
                </a:solidFill>
                <a:latin typeface="微软雅黑" panose="020B0503020204020204" charset="-122"/>
                <a:ea typeface="微软雅黑" panose="020B0503020204020204" charset="-122"/>
                <a:sym typeface="+mn-ea"/>
              </a:rPr>
              <a:t>工作室建设、管理及运营费用支出凭证；</a:t>
            </a:r>
            <a:endParaRPr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marL="285750" indent="-285750" algn="l" fontAlgn="auto">
              <a:lnSpc>
                <a:spcPct val="130000"/>
              </a:lnSpc>
              <a:buClr>
                <a:srgbClr val="2E73B6"/>
              </a:buClr>
              <a:buFont typeface="Wingdings" panose="05000000000000000000" charset="0"/>
              <a:buChar char="u"/>
            </a:pPr>
            <a:r>
              <a:rPr lang="zh-CN" altLang="en-US" dirty="0">
                <a:solidFill>
                  <a:schemeClr val="tx1">
                    <a:lumMod val="75000"/>
                    <a:lumOff val="25000"/>
                  </a:schemeClr>
                </a:solidFill>
                <a:latin typeface="微软雅黑" panose="020B0503020204020204" charset="-122"/>
                <a:ea typeface="微软雅黑" panose="020B0503020204020204" charset="-122"/>
                <a:sym typeface="+mn-ea"/>
              </a:rPr>
              <a:t>工作室运营时间表；</a:t>
            </a:r>
            <a:endParaRPr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marL="285750" indent="-285750" algn="l" fontAlgn="auto">
              <a:lnSpc>
                <a:spcPct val="130000"/>
              </a:lnSpc>
              <a:buClr>
                <a:srgbClr val="2E73B6"/>
              </a:buClr>
              <a:buFont typeface="Wingdings" panose="05000000000000000000" charset="0"/>
              <a:buChar char="u"/>
            </a:pPr>
            <a:r>
              <a:rPr lang="zh-CN" altLang="en-US" dirty="0">
                <a:solidFill>
                  <a:schemeClr val="tx1">
                    <a:lumMod val="75000"/>
                    <a:lumOff val="25000"/>
                  </a:schemeClr>
                </a:solidFill>
                <a:latin typeface="微软雅黑" panose="020B0503020204020204" charset="-122"/>
                <a:ea typeface="微软雅黑" panose="020B0503020204020204" charset="-122"/>
                <a:sym typeface="+mn-ea"/>
              </a:rPr>
              <a:t>工作室工作人员名单及职务；</a:t>
            </a:r>
            <a:endParaRPr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marL="285750" indent="-285750" algn="l" fontAlgn="auto">
              <a:lnSpc>
                <a:spcPct val="130000"/>
              </a:lnSpc>
              <a:buClr>
                <a:srgbClr val="2E73B6"/>
              </a:buClr>
              <a:buFont typeface="Wingdings" panose="05000000000000000000" charset="0"/>
              <a:buChar char="u"/>
            </a:pPr>
            <a:r>
              <a:rPr lang="zh-CN" altLang="en-US" dirty="0">
                <a:solidFill>
                  <a:schemeClr val="tx1">
                    <a:lumMod val="75000"/>
                    <a:lumOff val="25000"/>
                  </a:schemeClr>
                </a:solidFill>
                <a:latin typeface="微软雅黑" panose="020B0503020204020204" charset="-122"/>
                <a:ea typeface="微软雅黑" panose="020B0503020204020204" charset="-122"/>
                <a:sym typeface="+mn-ea"/>
              </a:rPr>
              <a:t>工作室开展活动清单、照片及相关新闻</a:t>
            </a:r>
            <a:endParaRPr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indent="0" algn="l" fontAlgn="auto">
              <a:lnSpc>
                <a:spcPct val="130000"/>
              </a:lnSpc>
              <a:buClr>
                <a:srgbClr val="2E73B6"/>
              </a:buClr>
              <a:buFont typeface="Wingdings" panose="05000000000000000000" charset="0"/>
              <a:buNone/>
            </a:pPr>
            <a:r>
              <a:rPr lang="en-US" altLang="zh-CN" dirty="0">
                <a:solidFill>
                  <a:schemeClr val="tx1">
                    <a:lumMod val="75000"/>
                    <a:lumOff val="25000"/>
                  </a:schemeClr>
                </a:solidFill>
                <a:latin typeface="微软雅黑" panose="020B0503020204020204" charset="-122"/>
                <a:ea typeface="微软雅黑" panose="020B0503020204020204" charset="-122"/>
                <a:sym typeface="+mn-ea"/>
              </a:rPr>
              <a:t>    </a:t>
            </a:r>
            <a:r>
              <a:rPr lang="zh-CN" altLang="en-US" dirty="0">
                <a:solidFill>
                  <a:schemeClr val="tx1">
                    <a:lumMod val="75000"/>
                    <a:lumOff val="25000"/>
                  </a:schemeClr>
                </a:solidFill>
                <a:latin typeface="微软雅黑" panose="020B0503020204020204" charset="-122"/>
                <a:ea typeface="微软雅黑" panose="020B0503020204020204" charset="-122"/>
                <a:sym typeface="+mn-ea"/>
              </a:rPr>
              <a:t>报道等补充材料。</a:t>
            </a:r>
            <a:endParaRPr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marL="285750" indent="-285750" algn="l" fontAlgn="auto">
              <a:lnSpc>
                <a:spcPct val="130000"/>
              </a:lnSpc>
              <a:buClr>
                <a:srgbClr val="2E73B6"/>
              </a:buClr>
              <a:buFont typeface="Wingdings" panose="05000000000000000000" charset="0"/>
              <a:buChar char="u"/>
            </a:pPr>
            <a:endParaRPr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marL="285750" indent="-285750" algn="l"/>
            <a:endParaRPr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algn="l"/>
            <a:r>
              <a:rPr lang="zh-CN" altLang="en-US" dirty="0">
                <a:solidFill>
                  <a:schemeClr val="tx1">
                    <a:lumMod val="75000"/>
                    <a:lumOff val="25000"/>
                  </a:schemeClr>
                </a:solidFill>
                <a:latin typeface="微软雅黑" panose="020B0503020204020204" charset="-122"/>
                <a:ea typeface="微软雅黑" panose="020B0503020204020204" charset="-122"/>
                <a:sym typeface="+mn-ea"/>
              </a:rPr>
              <a:t> </a:t>
            </a:r>
            <a:endParaRPr lang="zh-CN" altLang="en-US"/>
          </a:p>
        </p:txBody>
      </p:sp>
      <p:sp>
        <p:nvSpPr>
          <p:cNvPr id="9" name="文本框 8"/>
          <p:cNvSpPr txBox="1"/>
          <p:nvPr/>
        </p:nvSpPr>
        <p:spPr>
          <a:xfrm>
            <a:off x="7665720" y="1931670"/>
            <a:ext cx="2092960" cy="398780"/>
          </a:xfrm>
          <a:prstGeom prst="rect">
            <a:avLst/>
          </a:prstGeom>
          <a:noFill/>
        </p:spPr>
        <p:txBody>
          <a:bodyPr wrap="none" rtlCol="0" anchor="t">
            <a:spAutoFit/>
          </a:bodyPr>
          <a:p>
            <a:pPr algn="l"/>
            <a:r>
              <a:rPr lang="en-US" altLang="zh-CN" sz="2000" b="1" dirty="0">
                <a:solidFill>
                  <a:srgbClr val="2E74B6"/>
                </a:solidFill>
                <a:latin typeface="微软雅黑" panose="020B0503020204020204" charset="-122"/>
                <a:ea typeface="微软雅黑" panose="020B0503020204020204" charset="-122"/>
                <a:sym typeface="+mn-ea"/>
              </a:rPr>
              <a:t>12.文创企业参展</a:t>
            </a:r>
            <a:endParaRPr lang="en-US" altLang="zh-CN" sz="2000" b="1" dirty="0">
              <a:solidFill>
                <a:srgbClr val="2E74B6"/>
              </a:solidFill>
              <a:latin typeface="微软雅黑" panose="020B0503020204020204" charset="-122"/>
              <a:ea typeface="微软雅黑" panose="020B0503020204020204" charset="-122"/>
              <a:sym typeface="+mn-ea"/>
            </a:endParaRPr>
          </a:p>
        </p:txBody>
      </p:sp>
      <p:sp>
        <p:nvSpPr>
          <p:cNvPr id="10" name="文本框 9"/>
          <p:cNvSpPr txBox="1"/>
          <p:nvPr/>
        </p:nvSpPr>
        <p:spPr>
          <a:xfrm>
            <a:off x="7146925" y="2576830"/>
            <a:ext cx="3914140" cy="2249170"/>
          </a:xfrm>
          <a:prstGeom prst="rect">
            <a:avLst/>
          </a:prstGeom>
          <a:noFill/>
        </p:spPr>
        <p:txBody>
          <a:bodyPr wrap="square" rtlCol="0" anchor="t">
            <a:spAutoFit/>
          </a:bodyPr>
          <a:p>
            <a:pPr marL="285750" indent="-285750" fontAlgn="auto">
              <a:lnSpc>
                <a:spcPct val="130000"/>
              </a:lnSpc>
              <a:buClr>
                <a:srgbClr val="2E73B6"/>
              </a:buClr>
              <a:buFont typeface="Wingdings" panose="05000000000000000000" charset="0"/>
              <a:buChar char="u"/>
            </a:pPr>
            <a:r>
              <a:rPr lang="zh-CN" altLang="en-US">
                <a:solidFill>
                  <a:schemeClr val="tx1">
                    <a:lumMod val="75000"/>
                    <a:lumOff val="25000"/>
                  </a:schemeClr>
                </a:solidFill>
                <a:latin typeface="微软雅黑" panose="020B0503020204020204" charset="-122"/>
                <a:ea typeface="微软雅黑" panose="020B0503020204020204" charset="-122"/>
              </a:rPr>
              <a:t>企业参展合同复印件；</a:t>
            </a:r>
            <a:endParaRPr lang="zh-CN" altLang="en-US">
              <a:solidFill>
                <a:schemeClr val="tx1">
                  <a:lumMod val="75000"/>
                  <a:lumOff val="25000"/>
                </a:schemeClr>
              </a:solidFill>
              <a:latin typeface="微软雅黑" panose="020B0503020204020204" charset="-122"/>
              <a:ea typeface="微软雅黑" panose="020B0503020204020204" charset="-122"/>
            </a:endParaRPr>
          </a:p>
          <a:p>
            <a:pPr marL="285750" indent="-285750" fontAlgn="auto">
              <a:lnSpc>
                <a:spcPct val="130000"/>
              </a:lnSpc>
              <a:buClr>
                <a:srgbClr val="2E73B6"/>
              </a:buClr>
              <a:buFont typeface="Wingdings" panose="05000000000000000000" charset="0"/>
              <a:buChar char="u"/>
            </a:pPr>
            <a:r>
              <a:rPr lang="zh-CN" altLang="en-US">
                <a:solidFill>
                  <a:schemeClr val="tx1">
                    <a:lumMod val="75000"/>
                    <a:lumOff val="25000"/>
                  </a:schemeClr>
                </a:solidFill>
                <a:latin typeface="微软雅黑" panose="020B0503020204020204" charset="-122"/>
                <a:ea typeface="微软雅黑" panose="020B0503020204020204" charset="-122"/>
              </a:rPr>
              <a:t>企业参展活动证明，主要包括参展图片、视频、展会邀请函、宣传资料等；</a:t>
            </a:r>
            <a:endParaRPr lang="zh-CN" altLang="en-US">
              <a:solidFill>
                <a:schemeClr val="tx1">
                  <a:lumMod val="75000"/>
                  <a:lumOff val="25000"/>
                </a:schemeClr>
              </a:solidFill>
              <a:latin typeface="微软雅黑" panose="020B0503020204020204" charset="-122"/>
              <a:ea typeface="微软雅黑" panose="020B0503020204020204" charset="-122"/>
            </a:endParaRPr>
          </a:p>
          <a:p>
            <a:pPr marL="285750" indent="-285750" fontAlgn="auto">
              <a:lnSpc>
                <a:spcPct val="130000"/>
              </a:lnSpc>
              <a:buClr>
                <a:srgbClr val="2E73B6"/>
              </a:buClr>
              <a:buFont typeface="Wingdings" panose="05000000000000000000" charset="0"/>
              <a:buChar char="u"/>
            </a:pPr>
            <a:r>
              <a:rPr lang="zh-CN" altLang="en-US">
                <a:solidFill>
                  <a:schemeClr val="tx1">
                    <a:lumMod val="75000"/>
                    <a:lumOff val="25000"/>
                  </a:schemeClr>
                </a:solidFill>
                <a:latin typeface="微软雅黑" panose="020B0503020204020204" charset="-122"/>
                <a:ea typeface="微软雅黑" panose="020B0503020204020204" charset="-122"/>
              </a:rPr>
              <a:t>参展活动的总结报告；</a:t>
            </a:r>
            <a:endParaRPr lang="zh-CN" altLang="en-US">
              <a:solidFill>
                <a:schemeClr val="tx1">
                  <a:lumMod val="75000"/>
                  <a:lumOff val="25000"/>
                </a:schemeClr>
              </a:solidFill>
              <a:latin typeface="微软雅黑" panose="020B0503020204020204" charset="-122"/>
              <a:ea typeface="微软雅黑" panose="020B0503020204020204" charset="-122"/>
            </a:endParaRPr>
          </a:p>
          <a:p>
            <a:pPr marL="285750" indent="-285750" fontAlgn="auto">
              <a:lnSpc>
                <a:spcPct val="130000"/>
              </a:lnSpc>
              <a:buClr>
                <a:srgbClr val="2E73B6"/>
              </a:buClr>
              <a:buFont typeface="Wingdings" panose="05000000000000000000" charset="0"/>
              <a:buChar char="u"/>
            </a:pPr>
            <a:r>
              <a:rPr lang="zh-CN" altLang="en-US">
                <a:solidFill>
                  <a:schemeClr val="tx1">
                    <a:lumMod val="75000"/>
                    <a:lumOff val="25000"/>
                  </a:schemeClr>
                </a:solidFill>
                <a:latin typeface="微软雅黑" panose="020B0503020204020204" charset="-122"/>
                <a:ea typeface="微软雅黑" panose="020B0503020204020204" charset="-122"/>
              </a:rPr>
              <a:t>展位费用清单及支出凭证。</a:t>
            </a:r>
            <a:endParaRPr lang="zh-CN" altLang="en-US">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940300" y="-48260"/>
            <a:ext cx="2311400" cy="654050"/>
            <a:chOff x="8100" y="-255"/>
            <a:chExt cx="4470" cy="1030"/>
          </a:xfrm>
        </p:grpSpPr>
        <p:sp>
          <p:nvSpPr>
            <p:cNvPr id="4" name="矩形 3"/>
            <p:cNvSpPr/>
            <p:nvPr/>
          </p:nvSpPr>
          <p:spPr>
            <a:xfrm>
              <a:off x="8100" y="-255"/>
              <a:ext cx="4470" cy="68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100" y="605"/>
              <a:ext cx="4470" cy="17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12"/>
          <p:cNvSpPr txBox="1"/>
          <p:nvPr/>
        </p:nvSpPr>
        <p:spPr>
          <a:xfrm>
            <a:off x="4939665" y="753745"/>
            <a:ext cx="2311400" cy="521970"/>
          </a:xfrm>
          <a:prstGeom prst="rect">
            <a:avLst/>
          </a:prstGeom>
          <a:noFill/>
        </p:spPr>
        <p:txBody>
          <a:bodyPr wrap="square" rtlCol="0">
            <a:spAutoFit/>
          </a:bodyPr>
          <a:lstStyle/>
          <a:p>
            <a:pPr algn="dist"/>
            <a:r>
              <a:rPr lang="zh-CN" altLang="en-US" sz="2800" b="1" dirty="0">
                <a:solidFill>
                  <a:srgbClr val="2E74B6"/>
                </a:solidFill>
                <a:latin typeface="方正书宋简体" panose="02000000000000000000" charset="-122"/>
                <a:ea typeface="方正书宋简体" panose="02000000000000000000" charset="-122"/>
                <a:sym typeface="+mn-ea"/>
              </a:rPr>
              <a:t>专项材料</a:t>
            </a:r>
            <a:endParaRPr lang="zh-CN" altLang="en-US" sz="2800" b="1" dirty="0">
              <a:solidFill>
                <a:srgbClr val="2E74B6"/>
              </a:solidFill>
              <a:latin typeface="方正书宋简体" panose="02000000000000000000" charset="-122"/>
              <a:ea typeface="方正书宋简体" panose="02000000000000000000" charset="-122"/>
              <a:sym typeface="+mn-ea"/>
            </a:endParaRPr>
          </a:p>
        </p:txBody>
      </p:sp>
      <p:sp>
        <p:nvSpPr>
          <p:cNvPr id="23" name="圆角矩形 27"/>
          <p:cNvSpPr/>
          <p:nvPr/>
        </p:nvSpPr>
        <p:spPr>
          <a:xfrm>
            <a:off x="1121163" y="1464582"/>
            <a:ext cx="9949673" cy="1689483"/>
          </a:xfrm>
          <a:prstGeom prst="roundRect">
            <a:avLst>
              <a:gd name="adj" fmla="val 90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kern="0">
              <a:solidFill>
                <a:sysClr val="windowText" lastClr="000000"/>
              </a:solidFill>
            </a:endParaRPr>
          </a:p>
        </p:txBody>
      </p:sp>
      <p:sp>
        <p:nvSpPr>
          <p:cNvPr id="24" name="矩形 23"/>
          <p:cNvSpPr/>
          <p:nvPr/>
        </p:nvSpPr>
        <p:spPr>
          <a:xfrm>
            <a:off x="2367915" y="1457325"/>
            <a:ext cx="8408670" cy="170243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kern="0">
              <a:solidFill>
                <a:sysClr val="windowText" lastClr="000000"/>
              </a:solidFill>
            </a:endParaRPr>
          </a:p>
        </p:txBody>
      </p:sp>
      <p:sp>
        <p:nvSpPr>
          <p:cNvPr id="18" name="文本框 17"/>
          <p:cNvSpPr txBox="1"/>
          <p:nvPr/>
        </p:nvSpPr>
        <p:spPr>
          <a:xfrm>
            <a:off x="2495551" y="1564502"/>
            <a:ext cx="7858124" cy="1537665"/>
          </a:xfrm>
          <a:prstGeom prst="rect">
            <a:avLst/>
          </a:prstGeom>
          <a:noFill/>
        </p:spPr>
        <p:txBody>
          <a:bodyPr wrap="square">
            <a:spAutoFit/>
          </a:bodyPr>
          <a:lstStyle/>
          <a:p>
            <a:pPr>
              <a:lnSpc>
                <a:spcPct val="130000"/>
              </a:lnSpc>
            </a:pPr>
            <a:r>
              <a:rPr lang="zh-CN" altLang="en-US" sz="2000" b="1" dirty="0">
                <a:solidFill>
                  <a:srgbClr val="629FD7"/>
                </a:solidFill>
                <a:latin typeface="微软雅黑" panose="020B0503020204020204" charset="-122"/>
                <a:ea typeface="微软雅黑" panose="020B0503020204020204" charset="-122"/>
              </a:rPr>
              <a:t>存量资源转型升级 </a:t>
            </a:r>
            <a:endParaRPr lang="en-US" altLang="zh-CN" sz="2000" b="1" dirty="0">
              <a:solidFill>
                <a:srgbClr val="629FD7"/>
              </a:solidFill>
              <a:latin typeface="微软雅黑" panose="020B0503020204020204" charset="-122"/>
              <a:ea typeface="微软雅黑" panose="020B0503020204020204" charset="-122"/>
            </a:endParaRPr>
          </a:p>
          <a:p>
            <a:pPr>
              <a:lnSpc>
                <a:spcPct val="130000"/>
              </a:lnSpc>
            </a:pPr>
            <a:r>
              <a:rPr lang="zh-CN" altLang="en-US" dirty="0">
                <a:solidFill>
                  <a:schemeClr val="tx1">
                    <a:lumMod val="75000"/>
                    <a:lumOff val="25000"/>
                  </a:schemeClr>
                </a:solidFill>
                <a:latin typeface="微软雅黑" panose="020B0503020204020204" charset="-122"/>
                <a:ea typeface="微软雅黑" panose="020B0503020204020204" charset="-122"/>
              </a:rPr>
              <a:t>（</a:t>
            </a:r>
            <a:r>
              <a:rPr lang="en-US" altLang="zh-CN" dirty="0">
                <a:solidFill>
                  <a:schemeClr val="tx1">
                    <a:lumMod val="75000"/>
                    <a:lumOff val="25000"/>
                  </a:schemeClr>
                </a:solidFill>
                <a:latin typeface="微软雅黑" panose="020B0503020204020204" charset="-122"/>
                <a:ea typeface="微软雅黑" panose="020B0503020204020204" charset="-122"/>
              </a:rPr>
              <a:t>1</a:t>
            </a:r>
            <a:r>
              <a:rPr lang="zh-CN" altLang="en-US" dirty="0">
                <a:solidFill>
                  <a:schemeClr val="tx1">
                    <a:lumMod val="75000"/>
                    <a:lumOff val="25000"/>
                  </a:schemeClr>
                </a:solidFill>
                <a:latin typeface="微软雅黑" panose="020B0503020204020204" charset="-122"/>
                <a:ea typeface="微软雅黑" panose="020B0503020204020204" charset="-122"/>
              </a:rPr>
              <a:t>）存量资源装修改建成为文化创意载体空间的立项证明 材料复印件； </a:t>
            </a:r>
            <a:endParaRPr lang="en-US" altLang="zh-CN" dirty="0">
              <a:solidFill>
                <a:schemeClr val="tx1">
                  <a:lumMod val="75000"/>
                  <a:lumOff val="25000"/>
                </a:schemeClr>
              </a:solidFill>
              <a:latin typeface="微软雅黑" panose="020B0503020204020204" charset="-122"/>
              <a:ea typeface="微软雅黑" panose="020B0503020204020204" charset="-122"/>
            </a:endParaRPr>
          </a:p>
          <a:p>
            <a:pPr>
              <a:lnSpc>
                <a:spcPct val="130000"/>
              </a:lnSpc>
            </a:pPr>
            <a:r>
              <a:rPr lang="zh-CN" altLang="en-US" dirty="0">
                <a:solidFill>
                  <a:schemeClr val="tx1">
                    <a:lumMod val="75000"/>
                    <a:lumOff val="25000"/>
                  </a:schemeClr>
                </a:solidFill>
                <a:latin typeface="微软雅黑" panose="020B0503020204020204" charset="-122"/>
                <a:ea typeface="微软雅黑" panose="020B0503020204020204" charset="-122"/>
              </a:rPr>
              <a:t>（</a:t>
            </a:r>
            <a:r>
              <a:rPr lang="en-US" altLang="zh-CN" dirty="0">
                <a:solidFill>
                  <a:schemeClr val="tx1">
                    <a:lumMod val="75000"/>
                    <a:lumOff val="25000"/>
                  </a:schemeClr>
                </a:solidFill>
                <a:latin typeface="微软雅黑" panose="020B0503020204020204" charset="-122"/>
                <a:ea typeface="微软雅黑" panose="020B0503020204020204" charset="-122"/>
              </a:rPr>
              <a:t>2</a:t>
            </a:r>
            <a:r>
              <a:rPr lang="zh-CN" altLang="en-US" dirty="0">
                <a:solidFill>
                  <a:schemeClr val="tx1">
                    <a:lumMod val="75000"/>
                    <a:lumOff val="25000"/>
                  </a:schemeClr>
                </a:solidFill>
                <a:latin typeface="微软雅黑" panose="020B0503020204020204" charset="-122"/>
                <a:ea typeface="微软雅黑" panose="020B0503020204020204" charset="-122"/>
              </a:rPr>
              <a:t>）固定资产投资清单及支出凭证； </a:t>
            </a:r>
            <a:endParaRPr lang="en-US" altLang="zh-CN" dirty="0">
              <a:solidFill>
                <a:schemeClr val="tx1">
                  <a:lumMod val="75000"/>
                  <a:lumOff val="25000"/>
                </a:schemeClr>
              </a:solidFill>
              <a:latin typeface="微软雅黑" panose="020B0503020204020204" charset="-122"/>
              <a:ea typeface="微软雅黑" panose="020B0503020204020204" charset="-122"/>
            </a:endParaRPr>
          </a:p>
          <a:p>
            <a:pPr>
              <a:lnSpc>
                <a:spcPct val="130000"/>
              </a:lnSpc>
            </a:pPr>
            <a:r>
              <a:rPr lang="zh-CN" altLang="en-US" dirty="0">
                <a:solidFill>
                  <a:schemeClr val="tx1">
                    <a:lumMod val="75000"/>
                    <a:lumOff val="25000"/>
                  </a:schemeClr>
                </a:solidFill>
                <a:latin typeface="微软雅黑" panose="020B0503020204020204" charset="-122"/>
                <a:ea typeface="微软雅黑" panose="020B0503020204020204" charset="-122"/>
              </a:rPr>
              <a:t>（</a:t>
            </a:r>
            <a:r>
              <a:rPr lang="en-US" altLang="zh-CN" dirty="0">
                <a:solidFill>
                  <a:schemeClr val="tx1">
                    <a:lumMod val="75000"/>
                    <a:lumOff val="25000"/>
                  </a:schemeClr>
                </a:solidFill>
                <a:latin typeface="微软雅黑" panose="020B0503020204020204" charset="-122"/>
                <a:ea typeface="微软雅黑" panose="020B0503020204020204" charset="-122"/>
              </a:rPr>
              <a:t>3</a:t>
            </a:r>
            <a:r>
              <a:rPr lang="zh-CN" altLang="en-US" dirty="0">
                <a:solidFill>
                  <a:schemeClr val="tx1">
                    <a:lumMod val="75000"/>
                    <a:lumOff val="25000"/>
                  </a:schemeClr>
                </a:solidFill>
                <a:latin typeface="微软雅黑" panose="020B0503020204020204" charset="-122"/>
                <a:ea typeface="微软雅黑" panose="020B0503020204020204" charset="-122"/>
              </a:rPr>
              <a:t>）房地产权证复印件，如租用房屋的另需提供房屋租赁 协议复印件。</a:t>
            </a:r>
            <a:endParaRPr lang="zh-CN" altLang="en-US" dirty="0">
              <a:solidFill>
                <a:schemeClr val="tx1">
                  <a:lumMod val="75000"/>
                  <a:lumOff val="25000"/>
                </a:schemeClr>
              </a:solidFill>
              <a:latin typeface="微软雅黑" panose="020B0503020204020204" charset="-122"/>
              <a:ea typeface="微软雅黑" panose="020B0503020204020204" charset="-122"/>
            </a:endParaRPr>
          </a:p>
        </p:txBody>
      </p:sp>
      <p:sp>
        <p:nvSpPr>
          <p:cNvPr id="25" name="圆角矩形 35"/>
          <p:cNvSpPr/>
          <p:nvPr/>
        </p:nvSpPr>
        <p:spPr>
          <a:xfrm>
            <a:off x="1137427" y="3351294"/>
            <a:ext cx="9933410" cy="1276472"/>
          </a:xfrm>
          <a:prstGeom prst="roundRect">
            <a:avLst>
              <a:gd name="adj" fmla="val 9001"/>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kern="0">
              <a:solidFill>
                <a:sysClr val="windowText" lastClr="000000"/>
              </a:solidFill>
            </a:endParaRPr>
          </a:p>
        </p:txBody>
      </p:sp>
      <p:sp>
        <p:nvSpPr>
          <p:cNvPr id="26" name="圆角矩形 41"/>
          <p:cNvSpPr/>
          <p:nvPr/>
        </p:nvSpPr>
        <p:spPr>
          <a:xfrm>
            <a:off x="1128536" y="4840189"/>
            <a:ext cx="9933410" cy="1689483"/>
          </a:xfrm>
          <a:prstGeom prst="roundRect">
            <a:avLst>
              <a:gd name="adj" fmla="val 90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kern="0">
              <a:solidFill>
                <a:sysClr val="windowText" lastClr="000000"/>
              </a:solidFill>
            </a:endParaRPr>
          </a:p>
        </p:txBody>
      </p:sp>
      <p:sp>
        <p:nvSpPr>
          <p:cNvPr id="27" name="矩形 26"/>
          <p:cNvSpPr/>
          <p:nvPr/>
        </p:nvSpPr>
        <p:spPr>
          <a:xfrm>
            <a:off x="2368198" y="3358337"/>
            <a:ext cx="8408349" cy="127958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kern="0">
              <a:solidFill>
                <a:sysClr val="windowText" lastClr="000000"/>
              </a:solidFill>
            </a:endParaRPr>
          </a:p>
        </p:txBody>
      </p:sp>
      <p:sp>
        <p:nvSpPr>
          <p:cNvPr id="29" name="矩形 28"/>
          <p:cNvSpPr/>
          <p:nvPr/>
        </p:nvSpPr>
        <p:spPr>
          <a:xfrm>
            <a:off x="2368200" y="4837031"/>
            <a:ext cx="8408347" cy="168948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kern="0">
              <a:solidFill>
                <a:sysClr val="windowText" lastClr="000000"/>
              </a:solidFill>
            </a:endParaRPr>
          </a:p>
        </p:txBody>
      </p:sp>
      <p:sp>
        <p:nvSpPr>
          <p:cNvPr id="19" name="文本框 18"/>
          <p:cNvSpPr txBox="1"/>
          <p:nvPr/>
        </p:nvSpPr>
        <p:spPr>
          <a:xfrm>
            <a:off x="2495551" y="3423003"/>
            <a:ext cx="6096000" cy="920573"/>
          </a:xfrm>
          <a:prstGeom prst="rect">
            <a:avLst/>
          </a:prstGeom>
          <a:noFill/>
        </p:spPr>
        <p:txBody>
          <a:bodyPr wrap="square">
            <a:spAutoFit/>
          </a:bodyPr>
          <a:lstStyle/>
          <a:p>
            <a:pPr>
              <a:lnSpc>
                <a:spcPct val="150000"/>
              </a:lnSpc>
            </a:pPr>
            <a:r>
              <a:rPr lang="zh-CN" altLang="en-US" sz="2000" b="1" dirty="0">
                <a:solidFill>
                  <a:srgbClr val="7C7C7C"/>
                </a:solidFill>
                <a:latin typeface="微软雅黑" panose="020B0503020204020204" charset="-122"/>
                <a:ea typeface="微软雅黑" panose="020B0503020204020204" charset="-122"/>
              </a:rPr>
              <a:t>人才支持 </a:t>
            </a:r>
            <a:endParaRPr lang="en-US" altLang="zh-CN" sz="2000" b="1" dirty="0">
              <a:solidFill>
                <a:srgbClr val="7030A0"/>
              </a:solidFill>
              <a:latin typeface="微软雅黑" panose="020B0503020204020204" charset="-122"/>
              <a:ea typeface="微软雅黑" panose="020B0503020204020204" charset="-122"/>
            </a:endParaRPr>
          </a:p>
          <a:p>
            <a:pPr>
              <a:lnSpc>
                <a:spcPct val="150000"/>
              </a:lnSpc>
            </a:pPr>
            <a:r>
              <a:rPr lang="zh-CN" altLang="en-US" dirty="0">
                <a:solidFill>
                  <a:schemeClr val="tx1">
                    <a:lumMod val="75000"/>
                    <a:lumOff val="25000"/>
                  </a:schemeClr>
                </a:solidFill>
                <a:latin typeface="微软雅黑" panose="020B0503020204020204" charset="-122"/>
                <a:ea typeface="微软雅黑" panose="020B0503020204020204" charset="-122"/>
              </a:rPr>
              <a:t>由区人力资源社会保障局按照区级人才政策予以扶持。</a:t>
            </a:r>
            <a:endParaRPr lang="zh-CN" altLang="en-US" dirty="0">
              <a:solidFill>
                <a:schemeClr val="tx1">
                  <a:lumMod val="75000"/>
                  <a:lumOff val="25000"/>
                </a:schemeClr>
              </a:solidFill>
              <a:latin typeface="微软雅黑" panose="020B0503020204020204" charset="-122"/>
              <a:ea typeface="微软雅黑" panose="020B0503020204020204" charset="-122"/>
            </a:endParaRPr>
          </a:p>
        </p:txBody>
      </p:sp>
      <p:sp>
        <p:nvSpPr>
          <p:cNvPr id="21" name="文本框 20"/>
          <p:cNvSpPr txBox="1"/>
          <p:nvPr/>
        </p:nvSpPr>
        <p:spPr>
          <a:xfrm>
            <a:off x="2495551" y="4836747"/>
            <a:ext cx="8105774" cy="1631950"/>
          </a:xfrm>
          <a:prstGeom prst="rect">
            <a:avLst/>
          </a:prstGeom>
          <a:noFill/>
        </p:spPr>
        <p:txBody>
          <a:bodyPr wrap="square">
            <a:spAutoFit/>
          </a:bodyPr>
          <a:lstStyle/>
          <a:p>
            <a:pPr>
              <a:lnSpc>
                <a:spcPct val="150000"/>
              </a:lnSpc>
            </a:pPr>
            <a:r>
              <a:rPr lang="zh-CN" altLang="en-US" sz="2000" b="1" dirty="0">
                <a:solidFill>
                  <a:srgbClr val="4472C4"/>
                </a:solidFill>
                <a:latin typeface="微软雅黑" panose="020B0503020204020204" charset="-122"/>
                <a:ea typeface="微软雅黑" panose="020B0503020204020204" charset="-122"/>
              </a:rPr>
              <a:t>融资支持 </a:t>
            </a:r>
            <a:endParaRPr lang="en-US" altLang="zh-CN" sz="2000" b="1" dirty="0">
              <a:solidFill>
                <a:srgbClr val="4472C4"/>
              </a:solidFill>
              <a:latin typeface="微软雅黑" panose="020B0503020204020204" charset="-122"/>
              <a:ea typeface="微软雅黑" panose="020B0503020204020204" charset="-122"/>
            </a:endParaRPr>
          </a:p>
          <a:p>
            <a:pPr algn="just">
              <a:lnSpc>
                <a:spcPct val="130000"/>
              </a:lnSpc>
            </a:pPr>
            <a:r>
              <a:rPr lang="zh-CN" altLang="en-US" dirty="0">
                <a:solidFill>
                  <a:schemeClr val="tx1">
                    <a:lumMod val="75000"/>
                    <a:lumOff val="25000"/>
                  </a:schemeClr>
                </a:solidFill>
                <a:latin typeface="微软雅黑" panose="020B0503020204020204" charset="-122"/>
                <a:ea typeface="微软雅黑" panose="020B0503020204020204" charset="-122"/>
              </a:rPr>
              <a:t>根据上海市中小微企业政策性融资担保基金管理中心与相关银行签订的合作协议，有融资需求的企业可自行向合作银行申请“批次担保”，实际材料以各银行规定为准。具体由区财政局负责。</a:t>
            </a:r>
            <a:endParaRPr lang="zh-CN" altLang="en-US" dirty="0">
              <a:solidFill>
                <a:schemeClr val="tx1">
                  <a:lumMod val="75000"/>
                  <a:lumOff val="25000"/>
                </a:schemeClr>
              </a:solidFill>
              <a:latin typeface="微软雅黑" panose="020B0503020204020204" charset="-122"/>
              <a:ea typeface="微软雅黑" panose="020B0503020204020204" charset="-122"/>
            </a:endParaRPr>
          </a:p>
        </p:txBody>
      </p:sp>
      <p:sp>
        <p:nvSpPr>
          <p:cNvPr id="14" name="文本框 13"/>
          <p:cNvSpPr txBox="1"/>
          <p:nvPr/>
        </p:nvSpPr>
        <p:spPr>
          <a:xfrm>
            <a:off x="1348341" y="1906530"/>
            <a:ext cx="813399" cy="646331"/>
          </a:xfrm>
          <a:prstGeom prst="rect">
            <a:avLst/>
          </a:prstGeom>
          <a:noFill/>
        </p:spPr>
        <p:txBody>
          <a:bodyPr wrap="square" rtlCol="0">
            <a:spAutoFit/>
          </a:bodyPr>
          <a:lstStyle/>
          <a:p>
            <a:r>
              <a:rPr lang="en-US" altLang="zh-CN" sz="3600" dirty="0">
                <a:solidFill>
                  <a:schemeClr val="bg1"/>
                </a:solidFill>
                <a:latin typeface="微软雅黑" panose="020B0503020204020204" charset="-122"/>
                <a:ea typeface="微软雅黑" panose="020B0503020204020204" charset="-122"/>
              </a:rPr>
              <a:t>13</a:t>
            </a:r>
            <a:endParaRPr lang="zh-CN" altLang="en-US" sz="3600" dirty="0">
              <a:solidFill>
                <a:schemeClr val="bg1"/>
              </a:solidFill>
              <a:latin typeface="微软雅黑" panose="020B0503020204020204" charset="-122"/>
              <a:ea typeface="微软雅黑" panose="020B0503020204020204" charset="-122"/>
            </a:endParaRPr>
          </a:p>
        </p:txBody>
      </p:sp>
      <p:sp>
        <p:nvSpPr>
          <p:cNvPr id="30" name="文本框 29"/>
          <p:cNvSpPr txBox="1"/>
          <p:nvPr/>
        </p:nvSpPr>
        <p:spPr>
          <a:xfrm>
            <a:off x="1346113" y="3674814"/>
            <a:ext cx="813399" cy="646331"/>
          </a:xfrm>
          <a:prstGeom prst="rect">
            <a:avLst/>
          </a:prstGeom>
          <a:noFill/>
        </p:spPr>
        <p:txBody>
          <a:bodyPr wrap="square" rtlCol="0">
            <a:spAutoFit/>
          </a:bodyPr>
          <a:lstStyle/>
          <a:p>
            <a:r>
              <a:rPr lang="en-US" altLang="zh-CN" sz="3600" dirty="0">
                <a:solidFill>
                  <a:schemeClr val="bg1"/>
                </a:solidFill>
                <a:latin typeface="微软雅黑" panose="020B0503020204020204" charset="-122"/>
                <a:ea typeface="微软雅黑" panose="020B0503020204020204" charset="-122"/>
              </a:rPr>
              <a:t>14</a:t>
            </a:r>
            <a:endParaRPr lang="zh-CN" altLang="en-US" sz="3600" dirty="0">
              <a:solidFill>
                <a:schemeClr val="bg1"/>
              </a:solidFill>
              <a:latin typeface="微软雅黑" panose="020B0503020204020204" charset="-122"/>
              <a:ea typeface="微软雅黑" panose="020B0503020204020204" charset="-122"/>
            </a:endParaRPr>
          </a:p>
        </p:txBody>
      </p:sp>
      <p:sp>
        <p:nvSpPr>
          <p:cNvPr id="31" name="文本框 30"/>
          <p:cNvSpPr txBox="1"/>
          <p:nvPr/>
        </p:nvSpPr>
        <p:spPr>
          <a:xfrm>
            <a:off x="1346113" y="5427613"/>
            <a:ext cx="813399" cy="646331"/>
          </a:xfrm>
          <a:prstGeom prst="rect">
            <a:avLst/>
          </a:prstGeom>
          <a:noFill/>
        </p:spPr>
        <p:txBody>
          <a:bodyPr wrap="square" rtlCol="0">
            <a:spAutoFit/>
          </a:bodyPr>
          <a:lstStyle/>
          <a:p>
            <a:r>
              <a:rPr lang="en-US" altLang="zh-CN" sz="3600" dirty="0">
                <a:solidFill>
                  <a:schemeClr val="bg1"/>
                </a:solidFill>
                <a:latin typeface="微软雅黑" panose="020B0503020204020204" charset="-122"/>
                <a:ea typeface="微软雅黑" panose="020B0503020204020204" charset="-122"/>
              </a:rPr>
              <a:t>15</a:t>
            </a:r>
            <a:endParaRPr lang="zh-CN" altLang="en-US" sz="3600" dirty="0">
              <a:solidFill>
                <a:schemeClr val="bg1"/>
              </a:solidFill>
              <a:latin typeface="微软雅黑" panose="020B0503020204020204" charset="-122"/>
              <a:ea typeface="微软雅黑" panose="020B0503020204020204"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sers\Administrator\Desktop\线稿 拷贝3封面尺寸_副本.jpg线稿 拷贝3封面尺寸_副本"/>
          <p:cNvPicPr>
            <a:picLocks noChangeAspect="1"/>
          </p:cNvPicPr>
          <p:nvPr/>
        </p:nvPicPr>
        <p:blipFill>
          <a:blip r:embed="rId1">
            <a:grayscl/>
          </a:blip>
          <a:srcRect/>
          <a:stretch>
            <a:fillRect/>
          </a:stretch>
        </p:blipFill>
        <p:spPr>
          <a:xfrm>
            <a:off x="-12095" y="-6233"/>
            <a:ext cx="12203953" cy="6864350"/>
          </a:xfrm>
          <a:prstGeom prst="rect">
            <a:avLst/>
          </a:prstGeom>
        </p:spPr>
      </p:pic>
      <p:sp>
        <p:nvSpPr>
          <p:cNvPr id="3" name="矩形 2"/>
          <p:cNvSpPr/>
          <p:nvPr/>
        </p:nvSpPr>
        <p:spPr>
          <a:xfrm>
            <a:off x="-11430" y="-7620"/>
            <a:ext cx="12203430" cy="6865620"/>
          </a:xfrm>
          <a:prstGeom prst="rect">
            <a:avLst/>
          </a:prstGeom>
          <a:solidFill>
            <a:srgbClr val="2E74B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257300" y="1286342"/>
            <a:ext cx="10058400" cy="3574778"/>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p>
            <a:pPr algn="ctr">
              <a:spcBef>
                <a:spcPct val="0"/>
              </a:spcBef>
            </a:pPr>
            <a:r>
              <a:rPr lang="zh-CN" altLang="en-US" sz="11800" b="1" dirty="0">
                <a:solidFill>
                  <a:srgbClr val="FFFFFF"/>
                </a:solidFill>
                <a:effectLst>
                  <a:outerShdw blurRad="254000" dist="165100" dir="5400000" algn="ctr" rotWithShape="0">
                    <a:schemeClr val="accent2">
                      <a:lumMod val="75000"/>
                      <a:alpha val="20000"/>
                    </a:schemeClr>
                  </a:outerShdw>
                  <a:reflection blurRad="76200" stA="55000" endA="300" endPos="34000" dir="5400000" sy="-100000" algn="bl" rotWithShape="0"/>
                </a:effectLst>
                <a:latin typeface="+mj-lt"/>
                <a:ea typeface="+mj-ea"/>
                <a:cs typeface="+mj-cs"/>
              </a:rPr>
              <a:t>感 谢 观 看</a:t>
            </a:r>
            <a:r>
              <a:rPr lang="en-US" altLang="zh-CN" sz="11800" b="1" dirty="0">
                <a:solidFill>
                  <a:srgbClr val="FFFFFF"/>
                </a:solidFill>
                <a:effectLst>
                  <a:outerShdw blurRad="254000" dist="165100" dir="5400000" algn="ctr" rotWithShape="0">
                    <a:schemeClr val="accent2">
                      <a:lumMod val="75000"/>
                      <a:alpha val="20000"/>
                    </a:schemeClr>
                  </a:outerShdw>
                  <a:reflection blurRad="76200" stA="55000" endA="300" endPos="34000" dir="5400000" sy="-100000" algn="bl" rotWithShape="0"/>
                </a:effectLst>
                <a:latin typeface="+mj-lt"/>
                <a:ea typeface="+mj-ea"/>
                <a:cs typeface="+mj-cs"/>
              </a:rPr>
              <a:t>!</a:t>
            </a:r>
            <a:endParaRPr lang="en-US" altLang="zh-CN" sz="11800" b="1" dirty="0">
              <a:solidFill>
                <a:srgbClr val="FFFFFF"/>
              </a:solidFill>
              <a:effectLst>
                <a:outerShdw blurRad="254000" dist="165100" dir="5400000" algn="ctr" rotWithShape="0">
                  <a:schemeClr val="accent2">
                    <a:lumMod val="75000"/>
                    <a:alpha val="20000"/>
                  </a:schemeClr>
                </a:outerShdw>
                <a:reflection blurRad="76200" stA="55000" endA="300" endPos="34000" dir="5400000" sy="-100000" algn="bl" rotWithShape="0"/>
              </a:effectLst>
              <a:latin typeface="+mj-lt"/>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685800" y="-38735"/>
            <a:ext cx="2311400" cy="654050"/>
            <a:chOff x="8100" y="-255"/>
            <a:chExt cx="4470" cy="1030"/>
          </a:xfrm>
        </p:grpSpPr>
        <p:sp>
          <p:nvSpPr>
            <p:cNvPr id="5" name="矩形 4"/>
            <p:cNvSpPr/>
            <p:nvPr/>
          </p:nvSpPr>
          <p:spPr>
            <a:xfrm>
              <a:off x="8100" y="-255"/>
              <a:ext cx="4470" cy="68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100" y="605"/>
              <a:ext cx="4470" cy="17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12"/>
          <p:cNvSpPr txBox="1"/>
          <p:nvPr/>
        </p:nvSpPr>
        <p:spPr>
          <a:xfrm>
            <a:off x="685165" y="763270"/>
            <a:ext cx="2311400" cy="521970"/>
          </a:xfrm>
          <a:prstGeom prst="rect">
            <a:avLst/>
          </a:prstGeom>
          <a:noFill/>
        </p:spPr>
        <p:txBody>
          <a:bodyPr wrap="square" rtlCol="0">
            <a:spAutoFit/>
          </a:bodyPr>
          <a:lstStyle/>
          <a:p>
            <a:pPr algn="dist"/>
            <a:r>
              <a:rPr lang="zh-CN" altLang="en-US" sz="2800" b="1" dirty="0">
                <a:solidFill>
                  <a:srgbClr val="2E74B6"/>
                </a:solidFill>
                <a:latin typeface="方正书宋简体" panose="02000000000000000000" charset="-122"/>
                <a:ea typeface="方正书宋简体" panose="02000000000000000000" charset="-122"/>
                <a:sym typeface="+mn-ea"/>
              </a:rPr>
              <a:t>制定背景</a:t>
            </a:r>
            <a:endParaRPr lang="zh-CN" altLang="en-US" sz="2800" b="1" dirty="0">
              <a:solidFill>
                <a:srgbClr val="2E74B6"/>
              </a:solidFill>
              <a:latin typeface="方正书宋简体" panose="02000000000000000000" charset="-122"/>
              <a:ea typeface="方正书宋简体" panose="02000000000000000000" charset="-122"/>
              <a:sym typeface="+mn-ea"/>
            </a:endParaRPr>
          </a:p>
        </p:txBody>
      </p:sp>
      <p:sp>
        <p:nvSpPr>
          <p:cNvPr id="23" name="矩形 22"/>
          <p:cNvSpPr/>
          <p:nvPr/>
        </p:nvSpPr>
        <p:spPr>
          <a:xfrm>
            <a:off x="9320530" y="2228850"/>
            <a:ext cx="2533650" cy="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9388475" y="4699635"/>
            <a:ext cx="2533650" cy="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矩形 226"/>
          <p:cNvSpPr/>
          <p:nvPr>
            <p:custDataLst>
              <p:tags r:id="rId1"/>
            </p:custDataLst>
          </p:nvPr>
        </p:nvSpPr>
        <p:spPr>
          <a:xfrm>
            <a:off x="4603893" y="1956568"/>
            <a:ext cx="441146" cy="369332"/>
          </a:xfrm>
          <a:prstGeom prst="rect">
            <a:avLst/>
          </a:prstGeom>
        </p:spPr>
        <p:txBody>
          <a:bodyPr wrap="none">
            <a:normAutofit/>
          </a:bodyPr>
          <a:lstStyle/>
          <a:p>
            <a:pPr algn="ctr"/>
            <a:r>
              <a:rPr lang="en-US" altLang="zh-CN" b="1" dirty="0">
                <a:solidFill>
                  <a:sysClr val="window" lastClr="FFFFFF"/>
                </a:solidFill>
                <a:sym typeface="Arial" panose="020B0604020202020204" pitchFamily="34" charset="0"/>
              </a:rPr>
              <a:t>01</a:t>
            </a:r>
            <a:endParaRPr lang="zh-CN" altLang="en-US" b="1" dirty="0" err="1">
              <a:solidFill>
                <a:sysClr val="window" lastClr="FFFFFF"/>
              </a:solidFill>
              <a:sym typeface="Arial" panose="020B0604020202020204" pitchFamily="34" charset="0"/>
            </a:endParaRPr>
          </a:p>
        </p:txBody>
      </p:sp>
      <p:sp>
        <p:nvSpPr>
          <p:cNvPr id="228" name="矩形 227"/>
          <p:cNvSpPr/>
          <p:nvPr>
            <p:custDataLst>
              <p:tags r:id="rId2"/>
            </p:custDataLst>
          </p:nvPr>
        </p:nvSpPr>
        <p:spPr>
          <a:xfrm>
            <a:off x="8297618" y="2450610"/>
            <a:ext cx="441147" cy="369332"/>
          </a:xfrm>
          <a:prstGeom prst="rect">
            <a:avLst/>
          </a:prstGeom>
        </p:spPr>
        <p:txBody>
          <a:bodyPr wrap="none">
            <a:normAutofit/>
          </a:bodyPr>
          <a:lstStyle/>
          <a:p>
            <a:pPr algn="ctr"/>
            <a:r>
              <a:rPr lang="en-US" altLang="zh-CN" b="1" dirty="0">
                <a:solidFill>
                  <a:sysClr val="window" lastClr="FFFFFF"/>
                </a:solidFill>
                <a:sym typeface="Arial" panose="020B0604020202020204" pitchFamily="34" charset="0"/>
              </a:rPr>
              <a:t>02</a:t>
            </a:r>
            <a:endParaRPr lang="zh-CN" altLang="en-US" b="1" dirty="0" err="1">
              <a:solidFill>
                <a:sysClr val="window" lastClr="FFFFFF"/>
              </a:solidFill>
              <a:sym typeface="Arial" panose="020B0604020202020204" pitchFamily="34" charset="0"/>
            </a:endParaRPr>
          </a:p>
        </p:txBody>
      </p:sp>
      <p:sp>
        <p:nvSpPr>
          <p:cNvPr id="229" name="矩形 228"/>
          <p:cNvSpPr/>
          <p:nvPr>
            <p:custDataLst>
              <p:tags r:id="rId3"/>
            </p:custDataLst>
          </p:nvPr>
        </p:nvSpPr>
        <p:spPr>
          <a:xfrm>
            <a:off x="5200793" y="3484337"/>
            <a:ext cx="441147" cy="369332"/>
          </a:xfrm>
          <a:prstGeom prst="rect">
            <a:avLst/>
          </a:prstGeom>
        </p:spPr>
        <p:txBody>
          <a:bodyPr wrap="none">
            <a:normAutofit/>
          </a:bodyPr>
          <a:lstStyle/>
          <a:p>
            <a:pPr algn="ctr"/>
            <a:r>
              <a:rPr lang="en-US" altLang="zh-CN" b="1" dirty="0">
                <a:solidFill>
                  <a:sysClr val="window" lastClr="FFFFFF"/>
                </a:solidFill>
                <a:sym typeface="Arial" panose="020B0604020202020204" pitchFamily="34" charset="0"/>
              </a:rPr>
              <a:t>03</a:t>
            </a:r>
            <a:endParaRPr lang="zh-CN" altLang="en-US" b="1" dirty="0" err="1">
              <a:solidFill>
                <a:sysClr val="window" lastClr="FFFFFF"/>
              </a:solidFill>
              <a:sym typeface="Arial" panose="020B0604020202020204" pitchFamily="34" charset="0"/>
            </a:endParaRPr>
          </a:p>
        </p:txBody>
      </p:sp>
      <p:sp>
        <p:nvSpPr>
          <p:cNvPr id="230" name="矩形 229"/>
          <p:cNvSpPr/>
          <p:nvPr>
            <p:custDataLst>
              <p:tags r:id="rId4"/>
            </p:custDataLst>
          </p:nvPr>
        </p:nvSpPr>
        <p:spPr>
          <a:xfrm>
            <a:off x="8894518" y="3985950"/>
            <a:ext cx="441147" cy="369332"/>
          </a:xfrm>
          <a:prstGeom prst="rect">
            <a:avLst/>
          </a:prstGeom>
        </p:spPr>
        <p:txBody>
          <a:bodyPr wrap="none">
            <a:normAutofit/>
          </a:bodyPr>
          <a:lstStyle/>
          <a:p>
            <a:pPr algn="ctr"/>
            <a:r>
              <a:rPr lang="en-US" altLang="zh-CN" b="1" dirty="0">
                <a:solidFill>
                  <a:sysClr val="window" lastClr="FFFFFF"/>
                </a:solidFill>
                <a:sym typeface="Arial" panose="020B0604020202020204" pitchFamily="34" charset="0"/>
              </a:rPr>
              <a:t>04</a:t>
            </a:r>
            <a:endParaRPr lang="zh-CN" altLang="en-US" b="1" dirty="0" err="1">
              <a:solidFill>
                <a:sysClr val="window" lastClr="FFFFFF"/>
              </a:solidFill>
              <a:sym typeface="Arial" panose="020B0604020202020204" pitchFamily="34" charset="0"/>
            </a:endParaRPr>
          </a:p>
        </p:txBody>
      </p:sp>
      <p:sp>
        <p:nvSpPr>
          <p:cNvPr id="231" name="矩形 230"/>
          <p:cNvSpPr/>
          <p:nvPr>
            <p:custDataLst>
              <p:tags r:id="rId5"/>
            </p:custDataLst>
          </p:nvPr>
        </p:nvSpPr>
        <p:spPr>
          <a:xfrm>
            <a:off x="5797693" y="5012107"/>
            <a:ext cx="441147" cy="369332"/>
          </a:xfrm>
          <a:prstGeom prst="rect">
            <a:avLst/>
          </a:prstGeom>
        </p:spPr>
        <p:txBody>
          <a:bodyPr wrap="none">
            <a:normAutofit/>
          </a:bodyPr>
          <a:lstStyle/>
          <a:p>
            <a:pPr algn="ctr"/>
            <a:r>
              <a:rPr lang="en-US" altLang="zh-CN" b="1" dirty="0">
                <a:solidFill>
                  <a:sysClr val="window" lastClr="FFFFFF"/>
                </a:solidFill>
                <a:sym typeface="Arial" panose="020B0604020202020204" pitchFamily="34" charset="0"/>
              </a:rPr>
              <a:t>05</a:t>
            </a:r>
            <a:endParaRPr lang="zh-CN" altLang="en-US" b="1" dirty="0" err="1">
              <a:solidFill>
                <a:sysClr val="window" lastClr="FFFFFF"/>
              </a:solidFill>
              <a:sym typeface="Arial" panose="020B0604020202020204" pitchFamily="34" charset="0"/>
            </a:endParaRPr>
          </a:p>
        </p:txBody>
      </p:sp>
      <p:sp>
        <p:nvSpPr>
          <p:cNvPr id="232" name="文本框 231"/>
          <p:cNvSpPr txBox="1"/>
          <p:nvPr>
            <p:custDataLst>
              <p:tags r:id="rId6"/>
            </p:custDataLst>
          </p:nvPr>
        </p:nvSpPr>
        <p:spPr>
          <a:xfrm>
            <a:off x="9502914" y="4108822"/>
            <a:ext cx="2044208" cy="492919"/>
          </a:xfrm>
          <a:prstGeom prst="rect">
            <a:avLst/>
          </a:prstGeom>
          <a:noFill/>
        </p:spPr>
        <p:txBody>
          <a:bodyPr wrap="square" rtlCol="0" anchor="ctr">
            <a:noAutofit/>
          </a:bodyPr>
          <a:lstStyle/>
          <a:p>
            <a:pPr>
              <a:lnSpc>
                <a:spcPct val="120000"/>
              </a:lnSpc>
            </a:pPr>
            <a:r>
              <a:rPr lang="zh-CN" altLang="en-US" sz="2400" b="1" spc="150">
                <a:solidFill>
                  <a:sysClr val="window" lastClr="FFFFFF"/>
                </a:solidFill>
                <a:latin typeface="微软雅黑" panose="020B0503020204020204" charset="-122"/>
                <a:ea typeface="微软雅黑" panose="020B0503020204020204" charset="-122"/>
              </a:rPr>
              <a:t>监督管理</a:t>
            </a:r>
            <a:endParaRPr lang="zh-CN" altLang="en-US" sz="2400" b="1" spc="150">
              <a:solidFill>
                <a:sysClr val="window" lastClr="FFFFFF"/>
              </a:solidFill>
              <a:latin typeface="微软雅黑" panose="020B0503020204020204" charset="-122"/>
              <a:ea typeface="微软雅黑" panose="020B0503020204020204" charset="-122"/>
            </a:endParaRPr>
          </a:p>
        </p:txBody>
      </p:sp>
      <p:sp>
        <p:nvSpPr>
          <p:cNvPr id="235" name="文本框 234"/>
          <p:cNvSpPr txBox="1"/>
          <p:nvPr>
            <p:custDataLst>
              <p:tags r:id="rId7"/>
            </p:custDataLst>
          </p:nvPr>
        </p:nvSpPr>
        <p:spPr>
          <a:xfrm>
            <a:off x="5212289" y="2071036"/>
            <a:ext cx="2044208" cy="492919"/>
          </a:xfrm>
          <a:prstGeom prst="rect">
            <a:avLst/>
          </a:prstGeom>
          <a:noFill/>
        </p:spPr>
        <p:txBody>
          <a:bodyPr wrap="square" rtlCol="0" anchor="ctr">
            <a:noAutofit/>
          </a:bodyPr>
          <a:lstStyle/>
          <a:p>
            <a:pPr>
              <a:lnSpc>
                <a:spcPct val="120000"/>
              </a:lnSpc>
            </a:pPr>
            <a:r>
              <a:rPr lang="zh-CN" altLang="en-US" sz="2400" b="1" spc="150">
                <a:solidFill>
                  <a:sysClr val="window" lastClr="FFFFFF"/>
                </a:solidFill>
                <a:latin typeface="微软雅黑" panose="020B0503020204020204" charset="-122"/>
                <a:ea typeface="微软雅黑" panose="020B0503020204020204" charset="-122"/>
              </a:rPr>
              <a:t>扶持对象</a:t>
            </a:r>
            <a:endParaRPr lang="zh-CN" altLang="en-US" sz="2400" b="1" spc="150">
              <a:solidFill>
                <a:sysClr val="window" lastClr="FFFFFF"/>
              </a:solidFill>
              <a:latin typeface="微软雅黑" panose="020B0503020204020204" charset="-122"/>
              <a:ea typeface="微软雅黑" panose="020B0503020204020204" charset="-122"/>
            </a:endParaRPr>
          </a:p>
        </p:txBody>
      </p:sp>
      <p:grpSp>
        <p:nvGrpSpPr>
          <p:cNvPr id="39" name="组合 38"/>
          <p:cNvGrpSpPr/>
          <p:nvPr/>
        </p:nvGrpSpPr>
        <p:grpSpPr>
          <a:xfrm>
            <a:off x="0" y="6097383"/>
            <a:ext cx="12192000" cy="760618"/>
            <a:chOff x="0" y="6097383"/>
            <a:chExt cx="12192000" cy="760618"/>
          </a:xfrm>
        </p:grpSpPr>
        <p:sp>
          <p:nvSpPr>
            <p:cNvPr id="40" name="任意多边形: 形状 39"/>
            <p:cNvSpPr/>
            <p:nvPr/>
          </p:nvSpPr>
          <p:spPr>
            <a:xfrm>
              <a:off x="0" y="6097383"/>
              <a:ext cx="12192000" cy="760618"/>
            </a:xfrm>
            <a:custGeom>
              <a:avLst/>
              <a:gdLst>
                <a:gd name="connsiteX0" fmla="*/ 12192000 w 12192000"/>
                <a:gd name="connsiteY0" fmla="*/ 0 h 580183"/>
                <a:gd name="connsiteX1" fmla="*/ 12192000 w 12192000"/>
                <a:gd name="connsiteY1" fmla="*/ 580183 h 580183"/>
                <a:gd name="connsiteX2" fmla="*/ 9325530 w 12192000"/>
                <a:gd name="connsiteY2" fmla="*/ 580183 h 580183"/>
                <a:gd name="connsiteX3" fmla="*/ 9488423 w 12192000"/>
                <a:gd name="connsiteY3" fmla="*/ 563179 h 580183"/>
                <a:gd name="connsiteX4" fmla="*/ 11997595 w 12192000"/>
                <a:gd name="connsiteY4" fmla="*/ 69345 h 580183"/>
                <a:gd name="connsiteX5" fmla="*/ 0 w 12192000"/>
                <a:gd name="connsiteY5" fmla="*/ 0 h 580183"/>
                <a:gd name="connsiteX6" fmla="*/ 194406 w 12192000"/>
                <a:gd name="connsiteY6" fmla="*/ 69345 h 580183"/>
                <a:gd name="connsiteX7" fmla="*/ 2703577 w 12192000"/>
                <a:gd name="connsiteY7" fmla="*/ 563179 h 580183"/>
                <a:gd name="connsiteX8" fmla="*/ 2866470 w 12192000"/>
                <a:gd name="connsiteY8" fmla="*/ 580183 h 580183"/>
                <a:gd name="connsiteX9" fmla="*/ 0 w 12192000"/>
                <a:gd name="connsiteY9" fmla="*/ 580183 h 58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580183">
                  <a:moveTo>
                    <a:pt x="12192000" y="0"/>
                  </a:moveTo>
                  <a:lnTo>
                    <a:pt x="12192000" y="580183"/>
                  </a:lnTo>
                  <a:lnTo>
                    <a:pt x="9325530" y="580183"/>
                  </a:lnTo>
                  <a:lnTo>
                    <a:pt x="9488423" y="563179"/>
                  </a:lnTo>
                  <a:cubicBezTo>
                    <a:pt x="10496865" y="444465"/>
                    <a:pt x="11358099" y="274470"/>
                    <a:pt x="11997595" y="69345"/>
                  </a:cubicBezTo>
                  <a:close/>
                  <a:moveTo>
                    <a:pt x="0" y="0"/>
                  </a:moveTo>
                  <a:lnTo>
                    <a:pt x="194406" y="69345"/>
                  </a:lnTo>
                  <a:cubicBezTo>
                    <a:pt x="833901" y="274470"/>
                    <a:pt x="1695135" y="444465"/>
                    <a:pt x="2703577" y="563179"/>
                  </a:cubicBezTo>
                  <a:lnTo>
                    <a:pt x="2866470" y="580183"/>
                  </a:lnTo>
                  <a:lnTo>
                    <a:pt x="0" y="580183"/>
                  </a:lnTo>
                  <a:close/>
                </a:path>
              </a:pathLst>
            </a:custGeom>
            <a:solidFill>
              <a:schemeClr val="accent1">
                <a:lumMod val="20000"/>
                <a:lumOff val="80000"/>
              </a:schemeClr>
            </a:solidFill>
            <a:ln>
              <a:noFill/>
            </a:ln>
            <a:effectLst>
              <a:outerShdw blurRad="190500" dist="38100" algn="tl" rotWithShape="0">
                <a:schemeClr val="accent1">
                  <a:lumMod val="40000"/>
                  <a:lumOff val="60000"/>
                  <a:alpha val="40000"/>
                </a:scheme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sz="2000" dirty="0"/>
            </a:p>
          </p:txBody>
        </p:sp>
        <p:sp>
          <p:nvSpPr>
            <p:cNvPr id="41" name="任意多边形: 形状 40"/>
            <p:cNvSpPr/>
            <p:nvPr/>
          </p:nvSpPr>
          <p:spPr>
            <a:xfrm>
              <a:off x="0" y="6376172"/>
              <a:ext cx="12192000" cy="481828"/>
            </a:xfrm>
            <a:custGeom>
              <a:avLst/>
              <a:gdLst>
                <a:gd name="connsiteX0" fmla="*/ 12192000 w 12192000"/>
                <a:gd name="connsiteY0" fmla="*/ 0 h 580183"/>
                <a:gd name="connsiteX1" fmla="*/ 12192000 w 12192000"/>
                <a:gd name="connsiteY1" fmla="*/ 580183 h 580183"/>
                <a:gd name="connsiteX2" fmla="*/ 9325530 w 12192000"/>
                <a:gd name="connsiteY2" fmla="*/ 580183 h 580183"/>
                <a:gd name="connsiteX3" fmla="*/ 9488423 w 12192000"/>
                <a:gd name="connsiteY3" fmla="*/ 563179 h 580183"/>
                <a:gd name="connsiteX4" fmla="*/ 11997595 w 12192000"/>
                <a:gd name="connsiteY4" fmla="*/ 69345 h 580183"/>
                <a:gd name="connsiteX5" fmla="*/ 0 w 12192000"/>
                <a:gd name="connsiteY5" fmla="*/ 0 h 580183"/>
                <a:gd name="connsiteX6" fmla="*/ 194406 w 12192000"/>
                <a:gd name="connsiteY6" fmla="*/ 69345 h 580183"/>
                <a:gd name="connsiteX7" fmla="*/ 2703577 w 12192000"/>
                <a:gd name="connsiteY7" fmla="*/ 563179 h 580183"/>
                <a:gd name="connsiteX8" fmla="*/ 2866470 w 12192000"/>
                <a:gd name="connsiteY8" fmla="*/ 580183 h 580183"/>
                <a:gd name="connsiteX9" fmla="*/ 0 w 12192000"/>
                <a:gd name="connsiteY9" fmla="*/ 580183 h 58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580183">
                  <a:moveTo>
                    <a:pt x="12192000" y="0"/>
                  </a:moveTo>
                  <a:lnTo>
                    <a:pt x="12192000" y="580183"/>
                  </a:lnTo>
                  <a:lnTo>
                    <a:pt x="9325530" y="580183"/>
                  </a:lnTo>
                  <a:lnTo>
                    <a:pt x="9488423" y="563179"/>
                  </a:lnTo>
                  <a:cubicBezTo>
                    <a:pt x="10496865" y="444465"/>
                    <a:pt x="11358099" y="274470"/>
                    <a:pt x="11997595" y="69345"/>
                  </a:cubicBezTo>
                  <a:close/>
                  <a:moveTo>
                    <a:pt x="0" y="0"/>
                  </a:moveTo>
                  <a:lnTo>
                    <a:pt x="194406" y="69345"/>
                  </a:lnTo>
                  <a:cubicBezTo>
                    <a:pt x="833901" y="274470"/>
                    <a:pt x="1695135" y="444465"/>
                    <a:pt x="2703577" y="563179"/>
                  </a:cubicBezTo>
                  <a:lnTo>
                    <a:pt x="2866470" y="580183"/>
                  </a:lnTo>
                  <a:lnTo>
                    <a:pt x="0" y="580183"/>
                  </a:lnTo>
                  <a:close/>
                </a:path>
              </a:pathLst>
            </a:custGeom>
            <a:gradFill flip="none" rotWithShape="1">
              <a:gsLst>
                <a:gs pos="4000">
                  <a:schemeClr val="accent1">
                    <a:lumMod val="80000"/>
                    <a:lumOff val="20000"/>
                  </a:schemeClr>
                </a:gs>
                <a:gs pos="50000">
                  <a:schemeClr val="accent1"/>
                </a:gs>
                <a:gs pos="99000">
                  <a:schemeClr val="accent1">
                    <a:lumMod val="80000"/>
                    <a:lumOff val="20000"/>
                  </a:schemeClr>
                </a:gs>
              </a:gsLst>
              <a:lin ang="2700000" scaled="1"/>
              <a:tileRect/>
            </a:gradFill>
            <a:ln w="6350">
              <a:solidFill>
                <a:schemeClr val="accent1">
                  <a:lumMod val="20000"/>
                  <a:lumOff val="80000"/>
                </a:schemeClr>
              </a:solidFill>
            </a:ln>
            <a:effectLst>
              <a:outerShdw blurRad="254000" algn="ctr" rotWithShape="0">
                <a:schemeClr val="accent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2400" b="1" dirty="0">
                <a:solidFill>
                  <a:schemeClr val="bg1"/>
                </a:solidFill>
                <a:latin typeface="+mn-ea"/>
              </a:endParaRPr>
            </a:p>
          </p:txBody>
        </p:sp>
      </p:grpSp>
      <p:sp>
        <p:nvSpPr>
          <p:cNvPr id="42" name="文本框 41"/>
          <p:cNvSpPr txBox="1"/>
          <p:nvPr/>
        </p:nvSpPr>
        <p:spPr>
          <a:xfrm>
            <a:off x="4166870" y="1285240"/>
            <a:ext cx="4135120" cy="521970"/>
          </a:xfrm>
          <a:prstGeom prst="rect">
            <a:avLst/>
          </a:prstGeom>
          <a:noFill/>
        </p:spPr>
        <p:txBody>
          <a:bodyPr wrap="square" rtlCol="0">
            <a:spAutoFit/>
            <a:scene3d>
              <a:camera prst="orthographicFront"/>
              <a:lightRig rig="threePt" dir="t"/>
            </a:scene3d>
          </a:bodyPr>
          <a:lstStyle/>
          <a:p>
            <a:r>
              <a:rPr lang="zh-CN" altLang="en-US" sz="2800" b="1" spc="100" dirty="0">
                <a:solidFill>
                  <a:srgbClr val="2E74B6"/>
                </a:solidFill>
                <a:latin typeface="微软雅黑" panose="020B0503020204020204" charset="-122"/>
                <a:ea typeface="微软雅黑" panose="020B0503020204020204" charset="-122"/>
              </a:rPr>
              <a:t>文创产业动态发展历程</a:t>
            </a:r>
            <a:endParaRPr lang="zh-CN" altLang="en-US" sz="2800" b="1" spc="100" dirty="0">
              <a:solidFill>
                <a:srgbClr val="2E74B6"/>
              </a:solidFill>
              <a:latin typeface="微软雅黑" panose="020B0503020204020204" charset="-122"/>
              <a:ea typeface="微软雅黑" panose="020B0503020204020204" charset="-122"/>
            </a:endParaRPr>
          </a:p>
        </p:txBody>
      </p:sp>
      <p:graphicFrame>
        <p:nvGraphicFramePr>
          <p:cNvPr id="44" name="表格 43"/>
          <p:cNvGraphicFramePr/>
          <p:nvPr>
            <p:custDataLst>
              <p:tags r:id="rId8"/>
            </p:custDataLst>
          </p:nvPr>
        </p:nvGraphicFramePr>
        <p:xfrm>
          <a:off x="1472936" y="2038036"/>
          <a:ext cx="9090660" cy="3519805"/>
        </p:xfrm>
        <a:graphic>
          <a:graphicData uri="http://schemas.openxmlformats.org/drawingml/2006/table">
            <a:tbl>
              <a:tblPr firstRow="1" bandRow="1">
                <a:tableStyleId>{5C22544A-7EE6-4342-B048-85BDC9FD1C3A}</a:tableStyleId>
              </a:tblPr>
              <a:tblGrid>
                <a:gridCol w="1476375"/>
                <a:gridCol w="2385060"/>
                <a:gridCol w="2530475"/>
                <a:gridCol w="2698750"/>
              </a:tblGrid>
              <a:tr h="575945">
                <a:tc>
                  <a:txBody>
                    <a:bodyPr/>
                    <a:lstStyle/>
                    <a:p>
                      <a:pPr algn="ctr">
                        <a:buNone/>
                      </a:pPr>
                      <a:endParaRPr lang="zh-CN" altLang="en-US" dirty="0">
                        <a:latin typeface="微软雅黑" panose="020B0503020204020204" charset="-122"/>
                        <a:ea typeface="微软雅黑" panose="020B0503020204020204" charset="-122"/>
                      </a:endParaRPr>
                    </a:p>
                  </a:txBody>
                  <a:tcPr anchor="ctr">
                    <a:solidFill>
                      <a:srgbClr val="4F80BD"/>
                    </a:solidFill>
                  </a:tcPr>
                </a:tc>
                <a:tc>
                  <a:txBody>
                    <a:bodyPr/>
                    <a:lstStyle/>
                    <a:p>
                      <a:pPr algn="ctr">
                        <a:buNone/>
                      </a:pPr>
                      <a:r>
                        <a:rPr lang="en-US" altLang="zh-CN" dirty="0">
                          <a:latin typeface="微软雅黑" panose="020B0503020204020204" charset="-122"/>
                          <a:ea typeface="微软雅黑" panose="020B0503020204020204" charset="-122"/>
                        </a:rPr>
                        <a:t>1.0</a:t>
                      </a:r>
                      <a:endParaRPr lang="en-US" altLang="zh-CN" dirty="0">
                        <a:latin typeface="微软雅黑" panose="020B0503020204020204" charset="-122"/>
                        <a:ea typeface="微软雅黑" panose="020B0503020204020204" charset="-122"/>
                      </a:endParaRPr>
                    </a:p>
                  </a:txBody>
                  <a:tcPr anchor="ctr">
                    <a:solidFill>
                      <a:srgbClr val="4F80BD"/>
                    </a:solidFill>
                  </a:tcPr>
                </a:tc>
                <a:tc>
                  <a:txBody>
                    <a:bodyPr/>
                    <a:lstStyle/>
                    <a:p>
                      <a:pPr algn="ctr">
                        <a:buNone/>
                      </a:pPr>
                      <a:r>
                        <a:rPr lang="en-US" altLang="zh-CN" dirty="0">
                          <a:latin typeface="微软雅黑" panose="020B0503020204020204" charset="-122"/>
                          <a:ea typeface="微软雅黑" panose="020B0503020204020204" charset="-122"/>
                        </a:rPr>
                        <a:t>2.0</a:t>
                      </a:r>
                      <a:endParaRPr lang="en-US" altLang="zh-CN" dirty="0">
                        <a:latin typeface="微软雅黑" panose="020B0503020204020204" charset="-122"/>
                        <a:ea typeface="微软雅黑" panose="020B0503020204020204" charset="-122"/>
                      </a:endParaRPr>
                    </a:p>
                  </a:txBody>
                  <a:tcPr anchor="ctr">
                    <a:solidFill>
                      <a:srgbClr val="4F80BD"/>
                    </a:solidFill>
                  </a:tcPr>
                </a:tc>
                <a:tc>
                  <a:txBody>
                    <a:bodyPr/>
                    <a:lstStyle/>
                    <a:p>
                      <a:pPr algn="ctr">
                        <a:buNone/>
                      </a:pPr>
                      <a:r>
                        <a:rPr lang="en-US" altLang="zh-CN" dirty="0">
                          <a:latin typeface="微软雅黑" panose="020B0503020204020204" charset="-122"/>
                          <a:ea typeface="微软雅黑" panose="020B0503020204020204" charset="-122"/>
                        </a:rPr>
                        <a:t>3.0</a:t>
                      </a:r>
                      <a:endParaRPr lang="en-US" altLang="zh-CN" dirty="0">
                        <a:latin typeface="微软雅黑" panose="020B0503020204020204" charset="-122"/>
                        <a:ea typeface="微软雅黑" panose="020B0503020204020204" charset="-122"/>
                      </a:endParaRPr>
                    </a:p>
                  </a:txBody>
                  <a:tcPr anchor="ctr">
                    <a:solidFill>
                      <a:srgbClr val="4F80BD"/>
                    </a:solidFill>
                  </a:tcPr>
                </a:tc>
              </a:tr>
              <a:tr h="575945">
                <a:tc>
                  <a:txBody>
                    <a:bodyPr/>
                    <a:lstStyle/>
                    <a:p>
                      <a:pPr algn="ctr">
                        <a:buNone/>
                      </a:pPr>
                      <a:r>
                        <a:rPr lang="zh-CN" altLang="en-US" b="1" dirty="0">
                          <a:solidFill>
                            <a:schemeClr val="bg1"/>
                          </a:solidFill>
                          <a:latin typeface="微软雅黑" panose="020B0503020204020204" charset="-122"/>
                          <a:ea typeface="微软雅黑" panose="020B0503020204020204" charset="-122"/>
                        </a:rPr>
                        <a:t>特</a:t>
                      </a:r>
                      <a:r>
                        <a:rPr lang="en-US" altLang="zh-CN" b="1" dirty="0">
                          <a:solidFill>
                            <a:schemeClr val="bg1"/>
                          </a:solidFill>
                          <a:latin typeface="微软雅黑" panose="020B0503020204020204" charset="-122"/>
                          <a:ea typeface="微软雅黑" panose="020B0503020204020204" charset="-122"/>
                        </a:rPr>
                        <a:t>    </a:t>
                      </a:r>
                      <a:r>
                        <a:rPr lang="zh-CN" altLang="en-US" b="1" dirty="0">
                          <a:solidFill>
                            <a:schemeClr val="bg1"/>
                          </a:solidFill>
                          <a:latin typeface="微软雅黑" panose="020B0503020204020204" charset="-122"/>
                          <a:ea typeface="微软雅黑" panose="020B0503020204020204" charset="-122"/>
                        </a:rPr>
                        <a:t>征</a:t>
                      </a:r>
                      <a:endParaRPr lang="zh-CN" altLang="en-US" b="1" dirty="0">
                        <a:solidFill>
                          <a:schemeClr val="bg1"/>
                        </a:solidFill>
                        <a:latin typeface="微软雅黑" panose="020B0503020204020204" charset="-122"/>
                        <a:ea typeface="微软雅黑" panose="020B0503020204020204" charset="-122"/>
                      </a:endParaRPr>
                    </a:p>
                  </a:txBody>
                  <a:tcPr anchor="ctr">
                    <a:solidFill>
                      <a:srgbClr val="4F80BD"/>
                    </a:solidFill>
                  </a:tcPr>
                </a:tc>
                <a:tc>
                  <a:txBody>
                    <a:bodyPr/>
                    <a:lstStyle/>
                    <a:p>
                      <a:pPr algn="ctr">
                        <a:buNone/>
                      </a:pPr>
                      <a:r>
                        <a:rPr lang="zh-CN" altLang="en-US" b="0" dirty="0">
                          <a:solidFill>
                            <a:srgbClr val="404040"/>
                          </a:solidFill>
                          <a:latin typeface="微软雅黑" panose="020B0503020204020204" charset="-122"/>
                          <a:ea typeface="微软雅黑" panose="020B0503020204020204" charset="-122"/>
                        </a:rPr>
                        <a:t>创意产出</a:t>
                      </a:r>
                      <a:endParaRPr lang="zh-CN" altLang="en-US" b="0" dirty="0">
                        <a:solidFill>
                          <a:srgbClr val="404040"/>
                        </a:solidFill>
                        <a:latin typeface="微软雅黑" panose="020B0503020204020204" charset="-122"/>
                        <a:ea typeface="微软雅黑" panose="020B0503020204020204" charset="-122"/>
                      </a:endParaRPr>
                    </a:p>
                  </a:txBody>
                  <a:tcPr anchor="ctr"/>
                </a:tc>
                <a:tc>
                  <a:txBody>
                    <a:bodyPr/>
                    <a:lstStyle/>
                    <a:p>
                      <a:pPr algn="ctr">
                        <a:buNone/>
                      </a:pPr>
                      <a:r>
                        <a:rPr lang="zh-CN" altLang="en-US" b="0" dirty="0">
                          <a:solidFill>
                            <a:srgbClr val="404040"/>
                          </a:solidFill>
                          <a:latin typeface="微软雅黑" panose="020B0503020204020204" charset="-122"/>
                          <a:ea typeface="微软雅黑" panose="020B0503020204020204" charset="-122"/>
                        </a:rPr>
                        <a:t>创意投入</a:t>
                      </a:r>
                      <a:endParaRPr lang="zh-CN" altLang="en-US" b="0" dirty="0">
                        <a:solidFill>
                          <a:srgbClr val="404040"/>
                        </a:solidFill>
                        <a:latin typeface="微软雅黑" panose="020B0503020204020204" charset="-122"/>
                        <a:ea typeface="微软雅黑" panose="020B0503020204020204" charset="-122"/>
                      </a:endParaRPr>
                    </a:p>
                  </a:txBody>
                  <a:tcPr anchor="ctr"/>
                </a:tc>
                <a:tc>
                  <a:txBody>
                    <a:bodyPr/>
                    <a:lstStyle/>
                    <a:p>
                      <a:pPr algn="ctr">
                        <a:buNone/>
                      </a:pPr>
                      <a:r>
                        <a:rPr lang="zh-CN" altLang="en-US" b="0" dirty="0">
                          <a:solidFill>
                            <a:srgbClr val="404040"/>
                          </a:solidFill>
                          <a:latin typeface="微软雅黑" panose="020B0503020204020204" charset="-122"/>
                          <a:ea typeface="微软雅黑" panose="020B0503020204020204" charset="-122"/>
                        </a:rPr>
                        <a:t>创意溢出</a:t>
                      </a:r>
                      <a:endParaRPr lang="zh-CN" altLang="en-US" b="0" dirty="0">
                        <a:solidFill>
                          <a:srgbClr val="404040"/>
                        </a:solidFill>
                        <a:latin typeface="微软雅黑" panose="020B0503020204020204" charset="-122"/>
                        <a:ea typeface="微软雅黑" panose="020B0503020204020204" charset="-122"/>
                      </a:endParaRPr>
                    </a:p>
                  </a:txBody>
                  <a:tcPr anchor="ctr"/>
                </a:tc>
              </a:tr>
              <a:tr h="575945">
                <a:tc>
                  <a:txBody>
                    <a:bodyPr/>
                    <a:lstStyle/>
                    <a:p>
                      <a:pPr algn="ctr">
                        <a:buNone/>
                      </a:pPr>
                      <a:r>
                        <a:rPr lang="zh-CN" altLang="en-US" b="1" dirty="0">
                          <a:solidFill>
                            <a:schemeClr val="bg1"/>
                          </a:solidFill>
                          <a:latin typeface="微软雅黑" panose="020B0503020204020204" charset="-122"/>
                          <a:ea typeface="微软雅黑" panose="020B0503020204020204" charset="-122"/>
                        </a:rPr>
                        <a:t>形</a:t>
                      </a:r>
                      <a:r>
                        <a:rPr lang="en-US" altLang="zh-CN" b="1" dirty="0">
                          <a:solidFill>
                            <a:schemeClr val="bg1"/>
                          </a:solidFill>
                          <a:latin typeface="微软雅黑" panose="020B0503020204020204" charset="-122"/>
                          <a:ea typeface="微软雅黑" panose="020B0503020204020204" charset="-122"/>
                        </a:rPr>
                        <a:t>    </a:t>
                      </a:r>
                      <a:r>
                        <a:rPr lang="zh-CN" altLang="en-US" b="1" dirty="0">
                          <a:solidFill>
                            <a:schemeClr val="bg1"/>
                          </a:solidFill>
                          <a:latin typeface="微软雅黑" panose="020B0503020204020204" charset="-122"/>
                          <a:ea typeface="微软雅黑" panose="020B0503020204020204" charset="-122"/>
                        </a:rPr>
                        <a:t>态</a:t>
                      </a:r>
                      <a:endParaRPr lang="zh-CN" altLang="en-US" b="1" dirty="0">
                        <a:solidFill>
                          <a:schemeClr val="bg1"/>
                        </a:solidFill>
                        <a:latin typeface="微软雅黑" panose="020B0503020204020204" charset="-122"/>
                        <a:ea typeface="微软雅黑" panose="020B0503020204020204" charset="-122"/>
                      </a:endParaRPr>
                    </a:p>
                  </a:txBody>
                  <a:tcPr anchor="ctr">
                    <a:solidFill>
                      <a:srgbClr val="4F80BD"/>
                    </a:solidFill>
                  </a:tcPr>
                </a:tc>
                <a:tc>
                  <a:txBody>
                    <a:bodyPr/>
                    <a:lstStyle/>
                    <a:p>
                      <a:pPr algn="ctr">
                        <a:buNone/>
                      </a:pPr>
                      <a:r>
                        <a:rPr lang="zh-CN" altLang="en-US" b="0" dirty="0">
                          <a:solidFill>
                            <a:srgbClr val="404040"/>
                          </a:solidFill>
                          <a:latin typeface="微软雅黑" panose="020B0503020204020204" charset="-122"/>
                          <a:ea typeface="微软雅黑" panose="020B0503020204020204" charset="-122"/>
                        </a:rPr>
                        <a:t>创意产业</a:t>
                      </a:r>
                      <a:endParaRPr lang="zh-CN" altLang="en-US" b="0" dirty="0">
                        <a:solidFill>
                          <a:srgbClr val="404040"/>
                        </a:solidFill>
                        <a:latin typeface="微软雅黑" panose="020B0503020204020204" charset="-122"/>
                        <a:ea typeface="微软雅黑" panose="020B0503020204020204" charset="-122"/>
                      </a:endParaRPr>
                    </a:p>
                  </a:txBody>
                  <a:tcPr anchor="ctr"/>
                </a:tc>
                <a:tc>
                  <a:txBody>
                    <a:bodyPr/>
                    <a:lstStyle/>
                    <a:p>
                      <a:pPr algn="ctr">
                        <a:buNone/>
                      </a:pPr>
                      <a:r>
                        <a:rPr lang="zh-CN" altLang="en-US" b="0" dirty="0">
                          <a:solidFill>
                            <a:srgbClr val="404040"/>
                          </a:solidFill>
                          <a:latin typeface="微软雅黑" panose="020B0503020204020204" charset="-122"/>
                          <a:ea typeface="微软雅黑" panose="020B0503020204020204" charset="-122"/>
                        </a:rPr>
                        <a:t>创意经济</a:t>
                      </a:r>
                      <a:endParaRPr lang="zh-CN" altLang="en-US" b="0" dirty="0">
                        <a:solidFill>
                          <a:srgbClr val="404040"/>
                        </a:solidFill>
                        <a:latin typeface="微软雅黑" panose="020B0503020204020204" charset="-122"/>
                        <a:ea typeface="微软雅黑" panose="020B0503020204020204" charset="-122"/>
                      </a:endParaRPr>
                    </a:p>
                  </a:txBody>
                  <a:tcPr anchor="ctr"/>
                </a:tc>
                <a:tc>
                  <a:txBody>
                    <a:bodyPr/>
                    <a:lstStyle/>
                    <a:p>
                      <a:pPr algn="ctr">
                        <a:buNone/>
                      </a:pPr>
                      <a:r>
                        <a:rPr lang="zh-CN" altLang="en-US" b="0" dirty="0">
                          <a:solidFill>
                            <a:srgbClr val="404040"/>
                          </a:solidFill>
                          <a:latin typeface="微软雅黑" panose="020B0503020204020204" charset="-122"/>
                          <a:ea typeface="微软雅黑" panose="020B0503020204020204" charset="-122"/>
                        </a:rPr>
                        <a:t>创意社会</a:t>
                      </a:r>
                      <a:endParaRPr lang="zh-CN" altLang="en-US" b="0" dirty="0">
                        <a:solidFill>
                          <a:srgbClr val="404040"/>
                        </a:solidFill>
                        <a:latin typeface="微软雅黑" panose="020B0503020204020204" charset="-122"/>
                        <a:ea typeface="微软雅黑" panose="020B0503020204020204" charset="-122"/>
                      </a:endParaRPr>
                    </a:p>
                  </a:txBody>
                  <a:tcPr anchor="ctr"/>
                </a:tc>
              </a:tr>
              <a:tr h="575945">
                <a:tc>
                  <a:txBody>
                    <a:bodyPr/>
                    <a:lstStyle/>
                    <a:p>
                      <a:pPr algn="ctr">
                        <a:buNone/>
                      </a:pPr>
                      <a:r>
                        <a:rPr lang="zh-CN" altLang="en-US" b="1" dirty="0">
                          <a:solidFill>
                            <a:schemeClr val="bg1"/>
                          </a:solidFill>
                          <a:latin typeface="微软雅黑" panose="020B0503020204020204" charset="-122"/>
                          <a:ea typeface="微软雅黑" panose="020B0503020204020204" charset="-122"/>
                        </a:rPr>
                        <a:t>产</a:t>
                      </a:r>
                      <a:r>
                        <a:rPr lang="en-US" altLang="zh-CN" b="1" dirty="0">
                          <a:solidFill>
                            <a:schemeClr val="bg1"/>
                          </a:solidFill>
                          <a:latin typeface="微软雅黑" panose="020B0503020204020204" charset="-122"/>
                          <a:ea typeface="微软雅黑" panose="020B0503020204020204" charset="-122"/>
                        </a:rPr>
                        <a:t>    </a:t>
                      </a:r>
                      <a:r>
                        <a:rPr lang="zh-CN" altLang="en-US" b="1" dirty="0">
                          <a:solidFill>
                            <a:schemeClr val="bg1"/>
                          </a:solidFill>
                          <a:latin typeface="微软雅黑" panose="020B0503020204020204" charset="-122"/>
                          <a:ea typeface="微软雅黑" panose="020B0503020204020204" charset="-122"/>
                        </a:rPr>
                        <a:t>业</a:t>
                      </a:r>
                      <a:endParaRPr lang="zh-CN" altLang="en-US" b="1" dirty="0">
                        <a:solidFill>
                          <a:schemeClr val="bg1"/>
                        </a:solidFill>
                        <a:latin typeface="微软雅黑" panose="020B0503020204020204" charset="-122"/>
                        <a:ea typeface="微软雅黑" panose="020B0503020204020204" charset="-122"/>
                      </a:endParaRPr>
                    </a:p>
                  </a:txBody>
                  <a:tcPr anchor="ctr">
                    <a:solidFill>
                      <a:srgbClr val="4F80BD"/>
                    </a:solidFill>
                  </a:tcPr>
                </a:tc>
                <a:tc>
                  <a:txBody>
                    <a:bodyPr/>
                    <a:lstStyle/>
                    <a:p>
                      <a:pPr algn="ctr">
                        <a:buNone/>
                      </a:pPr>
                      <a:r>
                        <a:rPr lang="zh-CN" altLang="en-US" b="0" dirty="0">
                          <a:solidFill>
                            <a:srgbClr val="404040"/>
                          </a:solidFill>
                          <a:latin typeface="微软雅黑" panose="020B0503020204020204" charset="-122"/>
                          <a:ea typeface="微软雅黑" panose="020B0503020204020204" charset="-122"/>
                        </a:rPr>
                        <a:t>重点产业</a:t>
                      </a:r>
                      <a:endParaRPr lang="zh-CN" altLang="en-US" b="0" dirty="0">
                        <a:solidFill>
                          <a:srgbClr val="404040"/>
                        </a:solidFill>
                        <a:latin typeface="微软雅黑" panose="020B0503020204020204" charset="-122"/>
                        <a:ea typeface="微软雅黑" panose="020B0503020204020204" charset="-122"/>
                      </a:endParaRPr>
                    </a:p>
                  </a:txBody>
                  <a:tcPr anchor="ctr"/>
                </a:tc>
                <a:tc>
                  <a:txBody>
                    <a:bodyPr/>
                    <a:lstStyle/>
                    <a:p>
                      <a:pPr algn="ctr">
                        <a:buNone/>
                      </a:pPr>
                      <a:r>
                        <a:rPr lang="zh-CN" altLang="en-US" b="0" dirty="0">
                          <a:solidFill>
                            <a:srgbClr val="404040"/>
                          </a:solidFill>
                          <a:latin typeface="微软雅黑" panose="020B0503020204020204" charset="-122"/>
                          <a:ea typeface="微软雅黑" panose="020B0503020204020204" charset="-122"/>
                        </a:rPr>
                        <a:t>融合型产业</a:t>
                      </a:r>
                      <a:endParaRPr lang="zh-CN" altLang="en-US" b="0" dirty="0">
                        <a:solidFill>
                          <a:srgbClr val="404040"/>
                        </a:solidFill>
                        <a:latin typeface="微软雅黑" panose="020B0503020204020204" charset="-122"/>
                        <a:ea typeface="微软雅黑" panose="020B0503020204020204" charset="-122"/>
                      </a:endParaRPr>
                    </a:p>
                  </a:txBody>
                  <a:tcPr anchor="ctr"/>
                </a:tc>
                <a:tc>
                  <a:txBody>
                    <a:bodyPr/>
                    <a:lstStyle/>
                    <a:p>
                      <a:pPr algn="ctr">
                        <a:buNone/>
                      </a:pPr>
                      <a:r>
                        <a:rPr lang="zh-CN" altLang="en-US" b="0" dirty="0">
                          <a:solidFill>
                            <a:srgbClr val="404040"/>
                          </a:solidFill>
                          <a:latin typeface="微软雅黑" panose="020B0503020204020204" charset="-122"/>
                          <a:ea typeface="微软雅黑" panose="020B0503020204020204" charset="-122"/>
                        </a:rPr>
                        <a:t>产业品牌符号</a:t>
                      </a:r>
                      <a:endParaRPr lang="zh-CN" altLang="en-US" b="0" dirty="0">
                        <a:solidFill>
                          <a:srgbClr val="404040"/>
                        </a:solidFill>
                        <a:latin typeface="微软雅黑" panose="020B0503020204020204" charset="-122"/>
                        <a:ea typeface="微软雅黑" panose="020B0503020204020204" charset="-122"/>
                      </a:endParaRPr>
                    </a:p>
                  </a:txBody>
                  <a:tcPr anchor="ctr"/>
                </a:tc>
              </a:tr>
              <a:tr h="575945">
                <a:tc>
                  <a:txBody>
                    <a:bodyPr/>
                    <a:lstStyle/>
                    <a:p>
                      <a:pPr algn="ctr">
                        <a:buNone/>
                      </a:pPr>
                      <a:r>
                        <a:rPr lang="zh-CN" altLang="en-US" b="1" dirty="0">
                          <a:solidFill>
                            <a:schemeClr val="bg1"/>
                          </a:solidFill>
                          <a:latin typeface="微软雅黑" panose="020B0503020204020204" charset="-122"/>
                          <a:ea typeface="微软雅黑" panose="020B0503020204020204" charset="-122"/>
                        </a:rPr>
                        <a:t>政策目标</a:t>
                      </a:r>
                      <a:endParaRPr lang="zh-CN" altLang="en-US" b="1" dirty="0">
                        <a:solidFill>
                          <a:schemeClr val="bg1"/>
                        </a:solidFill>
                        <a:latin typeface="微软雅黑" panose="020B0503020204020204" charset="-122"/>
                        <a:ea typeface="微软雅黑" panose="020B0503020204020204" charset="-122"/>
                      </a:endParaRPr>
                    </a:p>
                  </a:txBody>
                  <a:tcPr anchor="ctr">
                    <a:solidFill>
                      <a:srgbClr val="4F80BD"/>
                    </a:solidFill>
                  </a:tcPr>
                </a:tc>
                <a:tc>
                  <a:txBody>
                    <a:bodyPr/>
                    <a:lstStyle/>
                    <a:p>
                      <a:pPr algn="ctr">
                        <a:buNone/>
                      </a:pPr>
                      <a:r>
                        <a:rPr lang="zh-CN" altLang="en-US" b="0" dirty="0">
                          <a:solidFill>
                            <a:srgbClr val="404040"/>
                          </a:solidFill>
                          <a:latin typeface="微软雅黑" panose="020B0503020204020204" charset="-122"/>
                          <a:ea typeface="微软雅黑" panose="020B0503020204020204" charset="-122"/>
                        </a:rPr>
                        <a:t>促进创意产出</a:t>
                      </a:r>
                      <a:endParaRPr lang="zh-CN" altLang="en-US" b="0" dirty="0">
                        <a:solidFill>
                          <a:srgbClr val="404040"/>
                        </a:solidFill>
                        <a:latin typeface="微软雅黑" panose="020B0503020204020204" charset="-122"/>
                        <a:ea typeface="微软雅黑" panose="020B0503020204020204" charset="-122"/>
                      </a:endParaRPr>
                    </a:p>
                  </a:txBody>
                  <a:tcPr anchor="ctr"/>
                </a:tc>
                <a:tc>
                  <a:txBody>
                    <a:bodyPr/>
                    <a:lstStyle/>
                    <a:p>
                      <a:pPr algn="ctr">
                        <a:buNone/>
                      </a:pPr>
                      <a:r>
                        <a:rPr lang="zh-CN" altLang="en-US" b="0">
                          <a:solidFill>
                            <a:srgbClr val="404040"/>
                          </a:solidFill>
                          <a:latin typeface="微软雅黑" panose="020B0503020204020204" charset="-122"/>
                          <a:ea typeface="微软雅黑" panose="020B0503020204020204" charset="-122"/>
                        </a:rPr>
                        <a:t>促进更广泛领域的创新</a:t>
                      </a:r>
                      <a:endParaRPr lang="zh-CN" altLang="en-US" b="0">
                        <a:solidFill>
                          <a:srgbClr val="404040"/>
                        </a:solidFill>
                        <a:latin typeface="微软雅黑" panose="020B0503020204020204" charset="-122"/>
                        <a:ea typeface="微软雅黑" panose="020B0503020204020204" charset="-122"/>
                      </a:endParaRPr>
                    </a:p>
                  </a:txBody>
                  <a:tcPr anchor="ctr"/>
                </a:tc>
                <a:tc>
                  <a:txBody>
                    <a:bodyPr/>
                    <a:lstStyle/>
                    <a:p>
                      <a:pPr algn="ctr">
                        <a:buNone/>
                      </a:pPr>
                      <a:r>
                        <a:rPr lang="zh-CN" altLang="en-US" b="0" dirty="0">
                          <a:solidFill>
                            <a:srgbClr val="404040"/>
                          </a:solidFill>
                          <a:latin typeface="微软雅黑" panose="020B0503020204020204" charset="-122"/>
                          <a:ea typeface="微软雅黑" panose="020B0503020204020204" charset="-122"/>
                        </a:rPr>
                        <a:t>促进各类创意社群的建设</a:t>
                      </a:r>
                      <a:endParaRPr lang="zh-CN" altLang="en-US" b="0" dirty="0">
                        <a:solidFill>
                          <a:srgbClr val="404040"/>
                        </a:solidFill>
                        <a:latin typeface="微软雅黑" panose="020B0503020204020204" charset="-122"/>
                        <a:ea typeface="微软雅黑" panose="020B0503020204020204" charset="-122"/>
                      </a:endParaRPr>
                    </a:p>
                  </a:txBody>
                  <a:tcPr anchor="ctr"/>
                </a:tc>
              </a:tr>
              <a:tr h="575945">
                <a:tc>
                  <a:txBody>
                    <a:bodyPr/>
                    <a:lstStyle/>
                    <a:p>
                      <a:pPr algn="ctr">
                        <a:buNone/>
                      </a:pPr>
                      <a:r>
                        <a:rPr lang="zh-CN" altLang="en-US" b="1" dirty="0">
                          <a:solidFill>
                            <a:schemeClr val="bg1"/>
                          </a:solidFill>
                          <a:latin typeface="微软雅黑" panose="020B0503020204020204" charset="-122"/>
                          <a:ea typeface="微软雅黑" panose="020B0503020204020204" charset="-122"/>
                        </a:rPr>
                        <a:t>政策重点</a:t>
                      </a:r>
                      <a:endParaRPr lang="zh-CN" altLang="en-US" b="1" dirty="0">
                        <a:solidFill>
                          <a:schemeClr val="bg1"/>
                        </a:solidFill>
                        <a:latin typeface="微软雅黑" panose="020B0503020204020204" charset="-122"/>
                        <a:ea typeface="微软雅黑" panose="020B0503020204020204" charset="-122"/>
                      </a:endParaRPr>
                    </a:p>
                  </a:txBody>
                  <a:tcPr anchor="ctr">
                    <a:solidFill>
                      <a:srgbClr val="4F80BD"/>
                    </a:solidFill>
                  </a:tcPr>
                </a:tc>
                <a:tc>
                  <a:txBody>
                    <a:bodyPr/>
                    <a:lstStyle/>
                    <a:p>
                      <a:pPr algn="ctr">
                        <a:buNone/>
                      </a:pPr>
                      <a:r>
                        <a:rPr lang="zh-CN" altLang="en-US" b="0" dirty="0">
                          <a:solidFill>
                            <a:srgbClr val="404040"/>
                          </a:solidFill>
                          <a:latin typeface="微软雅黑" panose="020B0503020204020204" charset="-122"/>
                          <a:ea typeface="微软雅黑" panose="020B0503020204020204" charset="-122"/>
                        </a:rPr>
                        <a:t>培育创意源头</a:t>
                      </a:r>
                      <a:endParaRPr lang="zh-CN" altLang="en-US" b="0" dirty="0">
                        <a:solidFill>
                          <a:srgbClr val="404040"/>
                        </a:solidFill>
                        <a:latin typeface="微软雅黑" panose="020B0503020204020204" charset="-122"/>
                        <a:ea typeface="微软雅黑" panose="020B0503020204020204" charset="-122"/>
                      </a:endParaRPr>
                    </a:p>
                  </a:txBody>
                  <a:tcPr anchor="ctr"/>
                </a:tc>
                <a:tc>
                  <a:txBody>
                    <a:bodyPr/>
                    <a:lstStyle/>
                    <a:p>
                      <a:pPr algn="ctr">
                        <a:buNone/>
                      </a:pPr>
                      <a:r>
                        <a:rPr lang="zh-CN" altLang="en-US" b="0" dirty="0">
                          <a:solidFill>
                            <a:srgbClr val="404040"/>
                          </a:solidFill>
                          <a:latin typeface="微软雅黑" panose="020B0503020204020204" charset="-122"/>
                          <a:ea typeface="微软雅黑" panose="020B0503020204020204" charset="-122"/>
                        </a:rPr>
                        <a:t>营造创意转化和投入的软环境</a:t>
                      </a:r>
                      <a:endParaRPr lang="zh-CN" altLang="en-US" b="0" dirty="0">
                        <a:solidFill>
                          <a:srgbClr val="404040"/>
                        </a:solidFill>
                        <a:latin typeface="微软雅黑" panose="020B0503020204020204" charset="-122"/>
                        <a:ea typeface="微软雅黑" panose="020B0503020204020204" charset="-122"/>
                      </a:endParaRPr>
                    </a:p>
                  </a:txBody>
                  <a:tcPr anchor="ctr"/>
                </a:tc>
                <a:tc>
                  <a:txBody>
                    <a:bodyPr/>
                    <a:lstStyle/>
                    <a:p>
                      <a:pPr algn="ctr">
                        <a:buNone/>
                      </a:pPr>
                      <a:r>
                        <a:rPr lang="zh-CN" altLang="en-US" b="0" dirty="0">
                          <a:solidFill>
                            <a:srgbClr val="404040"/>
                          </a:solidFill>
                          <a:latin typeface="微软雅黑" panose="020B0503020204020204" charset="-122"/>
                          <a:ea typeface="微软雅黑" panose="020B0503020204020204" charset="-122"/>
                        </a:rPr>
                        <a:t>重构消费、教育、体制等系统</a:t>
                      </a:r>
                      <a:endParaRPr lang="zh-CN" altLang="en-US" b="0" dirty="0">
                        <a:solidFill>
                          <a:srgbClr val="404040"/>
                        </a:solidFill>
                        <a:latin typeface="微软雅黑" panose="020B0503020204020204" charset="-122"/>
                        <a:ea typeface="微软雅黑" panose="020B0503020204020204" charset="-122"/>
                      </a:endParaRPr>
                    </a:p>
                  </a:txBody>
                  <a:tcPr anchor="ct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6045600" y="4840762"/>
            <a:ext cx="45720" cy="2057061"/>
            <a:chOff x="8240904" y="4058129"/>
            <a:chExt cx="50400" cy="3004151"/>
          </a:xfrm>
        </p:grpSpPr>
        <p:cxnSp>
          <p:nvCxnSpPr>
            <p:cNvPr id="93" name="直接连接符 92"/>
            <p:cNvCxnSpPr/>
            <p:nvPr/>
          </p:nvCxnSpPr>
          <p:spPr>
            <a:xfrm flipV="1">
              <a:off x="8266056" y="4058129"/>
              <a:ext cx="0" cy="18689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4" name="矩形 93"/>
            <p:cNvSpPr/>
            <p:nvPr/>
          </p:nvSpPr>
          <p:spPr>
            <a:xfrm rot="16200000" flipV="1">
              <a:off x="7305288" y="6076264"/>
              <a:ext cx="1921632" cy="5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5" name="组合 94"/>
          <p:cNvGrpSpPr/>
          <p:nvPr/>
        </p:nvGrpSpPr>
        <p:grpSpPr>
          <a:xfrm flipH="1">
            <a:off x="9583430" y="4206081"/>
            <a:ext cx="59049" cy="2674953"/>
            <a:chOff x="10385771" y="2906821"/>
            <a:chExt cx="50303" cy="4155458"/>
          </a:xfrm>
        </p:grpSpPr>
        <p:cxnSp>
          <p:nvCxnSpPr>
            <p:cNvPr id="96" name="直接连接符 95"/>
            <p:cNvCxnSpPr/>
            <p:nvPr/>
          </p:nvCxnSpPr>
          <p:spPr>
            <a:xfrm flipV="1">
              <a:off x="10410923" y="2906821"/>
              <a:ext cx="0" cy="241788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7" name="矩形 96"/>
            <p:cNvSpPr/>
            <p:nvPr/>
          </p:nvSpPr>
          <p:spPr>
            <a:xfrm rot="16200000" flipV="1">
              <a:off x="8982018" y="5608223"/>
              <a:ext cx="2857809" cy="503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9" name="组合 88"/>
          <p:cNvGrpSpPr/>
          <p:nvPr/>
        </p:nvGrpSpPr>
        <p:grpSpPr>
          <a:xfrm>
            <a:off x="2690252" y="5204174"/>
            <a:ext cx="45719" cy="1702145"/>
            <a:chOff x="5997307" y="5075074"/>
            <a:chExt cx="50296" cy="1991776"/>
          </a:xfrm>
        </p:grpSpPr>
        <p:cxnSp>
          <p:nvCxnSpPr>
            <p:cNvPr id="90" name="直接连接符 89"/>
            <p:cNvCxnSpPr/>
            <p:nvPr/>
          </p:nvCxnSpPr>
          <p:spPr>
            <a:xfrm flipV="1">
              <a:off x="6022455" y="5075074"/>
              <a:ext cx="0" cy="179005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1" name="矩形 90"/>
            <p:cNvSpPr/>
            <p:nvPr/>
          </p:nvSpPr>
          <p:spPr>
            <a:xfrm rot="16200000" flipV="1">
              <a:off x="5344438" y="6363685"/>
              <a:ext cx="1356034" cy="502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矩形: 圆角 36"/>
          <p:cNvSpPr/>
          <p:nvPr/>
        </p:nvSpPr>
        <p:spPr>
          <a:xfrm>
            <a:off x="8070464" y="1925781"/>
            <a:ext cx="3117305" cy="2531024"/>
          </a:xfrm>
          <a:prstGeom prst="roundRect">
            <a:avLst>
              <a:gd name="adj" fmla="val 4528"/>
            </a:avLst>
          </a:prstGeom>
          <a:solidFill>
            <a:schemeClr val="bg1"/>
          </a:solidFill>
          <a:ln>
            <a:solidFill>
              <a:schemeClr val="accent1"/>
            </a:solidFill>
          </a:ln>
          <a:effectLst>
            <a:outerShdw blurRad="254000" dist="127000" dir="5400000" algn="t"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zh-CN" altLang="en-US" sz="1600">
              <a:solidFill>
                <a:schemeClr val="bg1"/>
              </a:solidFill>
              <a:latin typeface="+mj-ea"/>
              <a:ea typeface="+mj-ea"/>
            </a:endParaRPr>
          </a:p>
        </p:txBody>
      </p:sp>
      <p:sp>
        <p:nvSpPr>
          <p:cNvPr id="36" name="矩形: 圆角 35"/>
          <p:cNvSpPr/>
          <p:nvPr/>
        </p:nvSpPr>
        <p:spPr>
          <a:xfrm>
            <a:off x="4616387" y="2325900"/>
            <a:ext cx="3117305" cy="2531024"/>
          </a:xfrm>
          <a:prstGeom prst="roundRect">
            <a:avLst>
              <a:gd name="adj" fmla="val 4528"/>
            </a:avLst>
          </a:prstGeom>
          <a:solidFill>
            <a:schemeClr val="bg1"/>
          </a:solidFill>
          <a:ln>
            <a:solidFill>
              <a:schemeClr val="accent1"/>
            </a:solidFill>
          </a:ln>
          <a:effectLst>
            <a:outerShdw blurRad="254000" dist="127000" dir="5400000" algn="t"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zh-CN" altLang="en-US" sz="1600">
              <a:solidFill>
                <a:schemeClr val="bg1"/>
              </a:solidFill>
              <a:latin typeface="+mj-ea"/>
              <a:ea typeface="+mj-ea"/>
            </a:endParaRPr>
          </a:p>
        </p:txBody>
      </p:sp>
      <p:sp>
        <p:nvSpPr>
          <p:cNvPr id="35" name="矩形: 圆角 34"/>
          <p:cNvSpPr/>
          <p:nvPr/>
        </p:nvSpPr>
        <p:spPr>
          <a:xfrm>
            <a:off x="1244881" y="2845732"/>
            <a:ext cx="3117305" cy="2531024"/>
          </a:xfrm>
          <a:prstGeom prst="roundRect">
            <a:avLst>
              <a:gd name="adj" fmla="val 4528"/>
            </a:avLst>
          </a:prstGeom>
          <a:solidFill>
            <a:schemeClr val="bg1"/>
          </a:solidFill>
          <a:ln>
            <a:solidFill>
              <a:schemeClr val="accent1"/>
            </a:solidFill>
          </a:ln>
          <a:effectLst>
            <a:outerShdw blurRad="254000" dist="127000" dir="5400000" algn="t"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zh-CN" altLang="en-US" sz="1600">
              <a:solidFill>
                <a:schemeClr val="bg1"/>
              </a:solidFill>
              <a:latin typeface="+mj-ea"/>
              <a:ea typeface="+mj-ea"/>
            </a:endParaRPr>
          </a:p>
        </p:txBody>
      </p:sp>
      <p:grpSp>
        <p:nvGrpSpPr>
          <p:cNvPr id="7" name="组合 6"/>
          <p:cNvGrpSpPr/>
          <p:nvPr/>
        </p:nvGrpSpPr>
        <p:grpSpPr>
          <a:xfrm>
            <a:off x="685800" y="-38735"/>
            <a:ext cx="2311400" cy="654050"/>
            <a:chOff x="8100" y="-255"/>
            <a:chExt cx="4470" cy="1030"/>
          </a:xfrm>
        </p:grpSpPr>
        <p:sp>
          <p:nvSpPr>
            <p:cNvPr id="5" name="矩形 4"/>
            <p:cNvSpPr/>
            <p:nvPr/>
          </p:nvSpPr>
          <p:spPr>
            <a:xfrm>
              <a:off x="8100" y="-255"/>
              <a:ext cx="4470" cy="68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100" y="605"/>
              <a:ext cx="4470" cy="17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12"/>
          <p:cNvSpPr txBox="1"/>
          <p:nvPr/>
        </p:nvSpPr>
        <p:spPr>
          <a:xfrm>
            <a:off x="685165" y="763270"/>
            <a:ext cx="2311400" cy="521970"/>
          </a:xfrm>
          <a:prstGeom prst="rect">
            <a:avLst/>
          </a:prstGeom>
          <a:noFill/>
        </p:spPr>
        <p:txBody>
          <a:bodyPr wrap="square" rtlCol="0">
            <a:spAutoFit/>
          </a:bodyPr>
          <a:lstStyle/>
          <a:p>
            <a:pPr algn="dist"/>
            <a:r>
              <a:rPr lang="zh-CN" altLang="en-US" sz="2800" b="1" dirty="0">
                <a:solidFill>
                  <a:srgbClr val="2E74B6"/>
                </a:solidFill>
                <a:latin typeface="方正书宋简体" panose="02000000000000000000" charset="-122"/>
                <a:ea typeface="方正书宋简体" panose="02000000000000000000" charset="-122"/>
                <a:sym typeface="+mn-ea"/>
              </a:rPr>
              <a:t>制定背景</a:t>
            </a:r>
            <a:endParaRPr lang="zh-CN" altLang="en-US" sz="2800" b="1" dirty="0">
              <a:solidFill>
                <a:srgbClr val="2E74B6"/>
              </a:solidFill>
              <a:latin typeface="方正书宋简体" panose="02000000000000000000" charset="-122"/>
              <a:ea typeface="方正书宋简体" panose="02000000000000000000" charset="-122"/>
              <a:sym typeface="+mn-ea"/>
            </a:endParaRPr>
          </a:p>
        </p:txBody>
      </p:sp>
      <p:sp>
        <p:nvSpPr>
          <p:cNvPr id="227" name="矩形 226"/>
          <p:cNvSpPr/>
          <p:nvPr>
            <p:custDataLst>
              <p:tags r:id="rId1"/>
            </p:custDataLst>
          </p:nvPr>
        </p:nvSpPr>
        <p:spPr>
          <a:xfrm>
            <a:off x="4603893" y="1956568"/>
            <a:ext cx="441146" cy="369332"/>
          </a:xfrm>
          <a:prstGeom prst="rect">
            <a:avLst/>
          </a:prstGeom>
        </p:spPr>
        <p:txBody>
          <a:bodyPr wrap="none">
            <a:normAutofit/>
          </a:bodyPr>
          <a:lstStyle/>
          <a:p>
            <a:pPr algn="ctr"/>
            <a:r>
              <a:rPr lang="en-US" altLang="zh-CN" b="1" dirty="0">
                <a:solidFill>
                  <a:sysClr val="window" lastClr="FFFFFF"/>
                </a:solidFill>
                <a:sym typeface="Arial" panose="020B0604020202020204" pitchFamily="34" charset="0"/>
              </a:rPr>
              <a:t>01</a:t>
            </a:r>
            <a:endParaRPr lang="zh-CN" altLang="en-US" b="1" dirty="0" err="1">
              <a:solidFill>
                <a:sysClr val="window" lastClr="FFFFFF"/>
              </a:solidFill>
              <a:sym typeface="Arial" panose="020B0604020202020204" pitchFamily="34" charset="0"/>
            </a:endParaRPr>
          </a:p>
        </p:txBody>
      </p:sp>
      <p:sp>
        <p:nvSpPr>
          <p:cNvPr id="228" name="矩形 227"/>
          <p:cNvSpPr/>
          <p:nvPr>
            <p:custDataLst>
              <p:tags r:id="rId2"/>
            </p:custDataLst>
          </p:nvPr>
        </p:nvSpPr>
        <p:spPr>
          <a:xfrm>
            <a:off x="8297618" y="2450610"/>
            <a:ext cx="441147" cy="369332"/>
          </a:xfrm>
          <a:prstGeom prst="rect">
            <a:avLst/>
          </a:prstGeom>
        </p:spPr>
        <p:txBody>
          <a:bodyPr wrap="none">
            <a:normAutofit/>
          </a:bodyPr>
          <a:lstStyle/>
          <a:p>
            <a:pPr algn="ctr"/>
            <a:r>
              <a:rPr lang="en-US" altLang="zh-CN" b="1" dirty="0">
                <a:solidFill>
                  <a:sysClr val="window" lastClr="FFFFFF"/>
                </a:solidFill>
                <a:sym typeface="Arial" panose="020B0604020202020204" pitchFamily="34" charset="0"/>
              </a:rPr>
              <a:t>02</a:t>
            </a:r>
            <a:endParaRPr lang="zh-CN" altLang="en-US" b="1" dirty="0" err="1">
              <a:solidFill>
                <a:sysClr val="window" lastClr="FFFFFF"/>
              </a:solidFill>
              <a:sym typeface="Arial" panose="020B0604020202020204" pitchFamily="34" charset="0"/>
            </a:endParaRPr>
          </a:p>
        </p:txBody>
      </p:sp>
      <p:sp>
        <p:nvSpPr>
          <p:cNvPr id="229" name="矩形 228"/>
          <p:cNvSpPr/>
          <p:nvPr>
            <p:custDataLst>
              <p:tags r:id="rId3"/>
            </p:custDataLst>
          </p:nvPr>
        </p:nvSpPr>
        <p:spPr>
          <a:xfrm>
            <a:off x="5200793" y="3484337"/>
            <a:ext cx="441147" cy="369332"/>
          </a:xfrm>
          <a:prstGeom prst="rect">
            <a:avLst/>
          </a:prstGeom>
        </p:spPr>
        <p:txBody>
          <a:bodyPr wrap="none">
            <a:normAutofit/>
          </a:bodyPr>
          <a:lstStyle/>
          <a:p>
            <a:pPr algn="ctr"/>
            <a:r>
              <a:rPr lang="en-US" altLang="zh-CN" b="1" dirty="0">
                <a:solidFill>
                  <a:sysClr val="window" lastClr="FFFFFF"/>
                </a:solidFill>
                <a:sym typeface="Arial" panose="020B0604020202020204" pitchFamily="34" charset="0"/>
              </a:rPr>
              <a:t>03</a:t>
            </a:r>
            <a:endParaRPr lang="zh-CN" altLang="en-US" b="1" dirty="0" err="1">
              <a:solidFill>
                <a:sysClr val="window" lastClr="FFFFFF"/>
              </a:solidFill>
              <a:sym typeface="Arial" panose="020B0604020202020204" pitchFamily="34" charset="0"/>
            </a:endParaRPr>
          </a:p>
        </p:txBody>
      </p:sp>
      <p:sp>
        <p:nvSpPr>
          <p:cNvPr id="20" name="文本框 19"/>
          <p:cNvSpPr txBox="1"/>
          <p:nvPr/>
        </p:nvSpPr>
        <p:spPr>
          <a:xfrm>
            <a:off x="2903220" y="1271905"/>
            <a:ext cx="5991225" cy="521970"/>
          </a:xfrm>
          <a:prstGeom prst="rect">
            <a:avLst/>
          </a:prstGeom>
          <a:noFill/>
          <a:ln w="9525">
            <a:noFill/>
          </a:ln>
        </p:spPr>
        <p:txBody>
          <a:bodyPr wrap="square">
            <a:spAutoFit/>
          </a:bodyPr>
          <a:lstStyle/>
          <a:p>
            <a:pPr indent="0"/>
            <a:r>
              <a:rPr lang="zh-CN" altLang="en-US" sz="2800" b="1" dirty="0">
                <a:solidFill>
                  <a:srgbClr val="4F80BD"/>
                </a:solidFill>
                <a:latin typeface="微软雅黑" panose="020B0503020204020204" charset="-122"/>
                <a:ea typeface="微软雅黑" panose="020B0503020204020204" charset="-122"/>
              </a:rPr>
              <a:t>上海文化创意产业现状、趋势和机遇</a:t>
            </a:r>
            <a:endParaRPr lang="zh-CN" altLang="en-US" sz="2800" b="1" dirty="0">
              <a:solidFill>
                <a:srgbClr val="4F80BD"/>
              </a:solidFill>
              <a:latin typeface="微软雅黑" panose="020B0503020204020204" charset="-122"/>
              <a:ea typeface="微软雅黑" panose="020B0503020204020204" charset="-122"/>
            </a:endParaRPr>
          </a:p>
        </p:txBody>
      </p:sp>
      <p:sp>
        <p:nvSpPr>
          <p:cNvPr id="78" name="任意多边形: 形状 77"/>
          <p:cNvSpPr/>
          <p:nvPr/>
        </p:nvSpPr>
        <p:spPr>
          <a:xfrm>
            <a:off x="-393699" y="4456805"/>
            <a:ext cx="12585700" cy="2449515"/>
          </a:xfrm>
          <a:custGeom>
            <a:avLst/>
            <a:gdLst>
              <a:gd name="connsiteX0" fmla="*/ 0 w 2550526"/>
              <a:gd name="connsiteY0" fmla="*/ 795958 h 795957"/>
              <a:gd name="connsiteX1" fmla="*/ 2550526 w 2550526"/>
              <a:gd name="connsiteY1" fmla="*/ 0 h 795957"/>
              <a:gd name="connsiteX2" fmla="*/ 2550526 w 2550526"/>
              <a:gd name="connsiteY2" fmla="*/ 795958 h 795957"/>
              <a:gd name="connsiteX3" fmla="*/ 0 w 2550526"/>
              <a:gd name="connsiteY3" fmla="*/ 795958 h 795957"/>
            </a:gdLst>
            <a:ahLst/>
            <a:cxnLst>
              <a:cxn ang="0">
                <a:pos x="connsiteX0" y="connsiteY0"/>
              </a:cxn>
              <a:cxn ang="0">
                <a:pos x="connsiteX1" y="connsiteY1"/>
              </a:cxn>
              <a:cxn ang="0">
                <a:pos x="connsiteX2" y="connsiteY2"/>
              </a:cxn>
              <a:cxn ang="0">
                <a:pos x="connsiteX3" y="connsiteY3"/>
              </a:cxn>
            </a:cxnLst>
            <a:rect l="l" t="t" r="r" b="b"/>
            <a:pathLst>
              <a:path w="2550526" h="795957">
                <a:moveTo>
                  <a:pt x="0" y="795958"/>
                </a:moveTo>
                <a:cubicBezTo>
                  <a:pt x="0" y="795958"/>
                  <a:pt x="1550388" y="657531"/>
                  <a:pt x="2550526" y="0"/>
                </a:cubicBezTo>
                <a:lnTo>
                  <a:pt x="2550526" y="795958"/>
                </a:lnTo>
                <a:lnTo>
                  <a:pt x="0" y="795958"/>
                </a:lnTo>
                <a:close/>
              </a:path>
            </a:pathLst>
          </a:custGeom>
          <a:solidFill>
            <a:srgbClr val="2E74B6"/>
          </a:solidFill>
          <a:ln>
            <a:noFill/>
          </a:ln>
          <a:effectLst>
            <a:outerShdw blurRad="190500" dist="50800" dir="5400000" algn="ctr" rotWithShape="0">
              <a:srgbClr val="3AB7ED">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1" name="文本框 100"/>
          <p:cNvSpPr txBox="1"/>
          <p:nvPr/>
        </p:nvSpPr>
        <p:spPr>
          <a:xfrm>
            <a:off x="1641964" y="3058609"/>
            <a:ext cx="2385183" cy="768350"/>
          </a:xfrm>
          <a:prstGeom prst="rect">
            <a:avLst/>
          </a:prstGeom>
          <a:noFill/>
        </p:spPr>
        <p:txBody>
          <a:bodyPr wrap="square">
            <a:spAutoFit/>
          </a:bodyPr>
          <a:lstStyle/>
          <a:p>
            <a:pPr algn="ctr">
              <a:lnSpc>
                <a:spcPct val="110000"/>
              </a:lnSpc>
            </a:pPr>
            <a:r>
              <a:rPr lang="en-US" altLang="zh-CN" sz="2000" b="1" dirty="0">
                <a:solidFill>
                  <a:srgbClr val="404040"/>
                </a:solidFill>
                <a:latin typeface="微软雅黑" panose="020B0503020204020204" charset="-122"/>
                <a:ea typeface="微软雅黑" panose="020B0503020204020204" charset="-122"/>
                <a:cs typeface="+mn-ea"/>
              </a:rPr>
              <a:t>1.0：城市转型产物   </a:t>
            </a:r>
            <a:endParaRPr lang="en-US" altLang="zh-CN" sz="2000" b="1" dirty="0">
              <a:solidFill>
                <a:srgbClr val="404040"/>
              </a:solidFill>
              <a:latin typeface="微软雅黑" panose="020B0503020204020204" charset="-122"/>
              <a:ea typeface="微软雅黑" panose="020B0503020204020204" charset="-122"/>
              <a:cs typeface="+mn-ea"/>
            </a:endParaRPr>
          </a:p>
          <a:p>
            <a:pPr algn="ctr">
              <a:lnSpc>
                <a:spcPct val="110000"/>
              </a:lnSpc>
            </a:pPr>
            <a:r>
              <a:rPr lang="en-US" altLang="zh-CN" sz="2000" b="1" dirty="0">
                <a:solidFill>
                  <a:srgbClr val="404040"/>
                </a:solidFill>
                <a:latin typeface="微软雅黑" panose="020B0503020204020204" charset="-122"/>
                <a:ea typeface="微软雅黑" panose="020B0503020204020204" charset="-122"/>
                <a:cs typeface="+mn-ea"/>
              </a:rPr>
              <a:t>     萌芽到11.5期间</a:t>
            </a:r>
            <a:endParaRPr lang="en-US" altLang="zh-CN" sz="2000" b="1" dirty="0">
              <a:solidFill>
                <a:srgbClr val="404040"/>
              </a:solidFill>
              <a:latin typeface="微软雅黑" panose="020B0503020204020204" charset="-122"/>
              <a:ea typeface="微软雅黑" panose="020B0503020204020204" charset="-122"/>
              <a:cs typeface="+mn-ea"/>
            </a:endParaRPr>
          </a:p>
        </p:txBody>
      </p:sp>
      <p:sp>
        <p:nvSpPr>
          <p:cNvPr id="102" name="文本框 101"/>
          <p:cNvSpPr txBox="1"/>
          <p:nvPr/>
        </p:nvSpPr>
        <p:spPr>
          <a:xfrm>
            <a:off x="1589060" y="3945245"/>
            <a:ext cx="2696727" cy="1289905"/>
          </a:xfrm>
          <a:prstGeom prst="rect">
            <a:avLst/>
          </a:prstGeom>
          <a:noFill/>
        </p:spPr>
        <p:txBody>
          <a:bodyPr wrap="square">
            <a:spAutoFit/>
          </a:bodyPr>
          <a:lstStyle/>
          <a:p>
            <a:pPr>
              <a:lnSpc>
                <a:spcPct val="150000"/>
              </a:lnSpc>
            </a:pPr>
            <a:r>
              <a:rPr lang="zh-CN" altLang="en-US" sz="1800" dirty="0">
                <a:solidFill>
                  <a:srgbClr val="404040"/>
                </a:solidFill>
                <a:latin typeface="微软雅黑" panose="020B0503020204020204" charset="-122"/>
                <a:ea typeface="微软雅黑" panose="020B0503020204020204" charset="-122"/>
              </a:rPr>
              <a:t>文化创意产业要素集聚，物理空间形态，如上海形成</a:t>
            </a:r>
            <a:r>
              <a:rPr lang="en-US" altLang="zh-CN" sz="1800" dirty="0">
                <a:solidFill>
                  <a:srgbClr val="404040"/>
                </a:solidFill>
                <a:latin typeface="微软雅黑" panose="020B0503020204020204" charset="-122"/>
                <a:ea typeface="微软雅黑" panose="020B0503020204020204" charset="-122"/>
              </a:rPr>
              <a:t>100</a:t>
            </a:r>
            <a:r>
              <a:rPr lang="zh-CN" altLang="en-US" sz="1800" dirty="0">
                <a:solidFill>
                  <a:srgbClr val="404040"/>
                </a:solidFill>
                <a:latin typeface="微软雅黑" panose="020B0503020204020204" charset="-122"/>
                <a:ea typeface="微软雅黑" panose="020B0503020204020204" charset="-122"/>
              </a:rPr>
              <a:t>多家园区。</a:t>
            </a:r>
            <a:endParaRPr lang="zh-CN" altLang="en-US" sz="1800" dirty="0">
              <a:solidFill>
                <a:srgbClr val="404040"/>
              </a:solidFill>
              <a:latin typeface="微软雅黑" panose="020B0503020204020204" charset="-122"/>
              <a:ea typeface="微软雅黑" panose="020B0503020204020204" charset="-122"/>
            </a:endParaRPr>
          </a:p>
        </p:txBody>
      </p:sp>
      <p:sp>
        <p:nvSpPr>
          <p:cNvPr id="103" name="椭圆 102"/>
          <p:cNvSpPr/>
          <p:nvPr/>
        </p:nvSpPr>
        <p:spPr>
          <a:xfrm>
            <a:off x="1469610" y="3202365"/>
            <a:ext cx="173032" cy="173032"/>
          </a:xfrm>
          <a:prstGeom prst="ellipse">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a:p>
        </p:txBody>
      </p:sp>
      <p:sp>
        <p:nvSpPr>
          <p:cNvPr id="104" name="矩形 103"/>
          <p:cNvSpPr/>
          <p:nvPr/>
        </p:nvSpPr>
        <p:spPr>
          <a:xfrm>
            <a:off x="1605522" y="3915609"/>
            <a:ext cx="2509735" cy="57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文本框 104"/>
          <p:cNvSpPr txBox="1"/>
          <p:nvPr/>
        </p:nvSpPr>
        <p:spPr>
          <a:xfrm>
            <a:off x="5045044" y="2382662"/>
            <a:ext cx="2378703" cy="707886"/>
          </a:xfrm>
          <a:prstGeom prst="rect">
            <a:avLst/>
          </a:prstGeom>
          <a:noFill/>
        </p:spPr>
        <p:txBody>
          <a:bodyPr wrap="square">
            <a:spAutoFit/>
          </a:bodyPr>
          <a:lstStyle/>
          <a:p>
            <a:pPr>
              <a:lnSpc>
                <a:spcPct val="100000"/>
              </a:lnSpc>
            </a:pPr>
            <a:r>
              <a:rPr lang="en-US" altLang="zh-CN" sz="2000" b="1" dirty="0">
                <a:solidFill>
                  <a:srgbClr val="404040"/>
                </a:solidFill>
                <a:latin typeface="微软雅黑" panose="020B0503020204020204" charset="-122"/>
                <a:ea typeface="微软雅黑" panose="020B0503020204020204" charset="-122"/>
                <a:cs typeface="+mn-ea"/>
              </a:rPr>
              <a:t>2.0</a:t>
            </a:r>
            <a:r>
              <a:rPr lang="zh-CN" altLang="en-US" sz="2000" b="1" dirty="0">
                <a:solidFill>
                  <a:srgbClr val="404040"/>
                </a:solidFill>
                <a:latin typeface="微软雅黑" panose="020B0503020204020204" charset="-122"/>
                <a:ea typeface="微软雅黑" panose="020B0503020204020204" charset="-122"/>
                <a:cs typeface="+mn-ea"/>
              </a:rPr>
              <a:t>：驱动城市转型</a:t>
            </a:r>
            <a:endParaRPr lang="zh-CN" altLang="en-US" sz="2000" b="1" dirty="0">
              <a:solidFill>
                <a:srgbClr val="404040"/>
              </a:solidFill>
              <a:latin typeface="微软雅黑" panose="020B0503020204020204" charset="-122"/>
              <a:ea typeface="微软雅黑" panose="020B0503020204020204" charset="-122"/>
              <a:cs typeface="+mn-ea"/>
            </a:endParaRPr>
          </a:p>
          <a:p>
            <a:pPr algn="ctr">
              <a:lnSpc>
                <a:spcPct val="100000"/>
              </a:lnSpc>
            </a:pPr>
            <a:r>
              <a:rPr lang="en-US" altLang="zh-CN" sz="2000" b="1" dirty="0">
                <a:solidFill>
                  <a:srgbClr val="404040"/>
                </a:solidFill>
                <a:latin typeface="微软雅黑" panose="020B0503020204020204" charset="-122"/>
                <a:ea typeface="微软雅黑" panose="020B0503020204020204" charset="-122"/>
                <a:cs typeface="+mn-ea"/>
              </a:rPr>
              <a:t>12.5</a:t>
            </a:r>
            <a:r>
              <a:rPr lang="zh-CN" altLang="en-US" sz="2000" b="1" dirty="0">
                <a:solidFill>
                  <a:srgbClr val="404040"/>
                </a:solidFill>
                <a:latin typeface="微软雅黑" panose="020B0503020204020204" charset="-122"/>
                <a:ea typeface="微软雅黑" panose="020B0503020204020204" charset="-122"/>
                <a:cs typeface="+mn-ea"/>
              </a:rPr>
              <a:t>至今</a:t>
            </a:r>
            <a:endParaRPr lang="zh-CN" altLang="en-US" sz="2000" b="1" dirty="0">
              <a:solidFill>
                <a:srgbClr val="404040"/>
              </a:solidFill>
              <a:latin typeface="微软雅黑" panose="020B0503020204020204" charset="-122"/>
              <a:ea typeface="微软雅黑" panose="020B0503020204020204" charset="-122"/>
              <a:cs typeface="+mn-ea"/>
            </a:endParaRPr>
          </a:p>
        </p:txBody>
      </p:sp>
      <p:sp>
        <p:nvSpPr>
          <p:cNvPr id="106" name="文本框 105"/>
          <p:cNvSpPr txBox="1"/>
          <p:nvPr/>
        </p:nvSpPr>
        <p:spPr>
          <a:xfrm>
            <a:off x="8464950" y="2041292"/>
            <a:ext cx="2385595" cy="707886"/>
          </a:xfrm>
          <a:prstGeom prst="rect">
            <a:avLst/>
          </a:prstGeom>
          <a:noFill/>
        </p:spPr>
        <p:txBody>
          <a:bodyPr wrap="square">
            <a:spAutoFit/>
          </a:bodyPr>
          <a:lstStyle/>
          <a:p>
            <a:r>
              <a:rPr lang="en-US" altLang="zh-CN" sz="2000" b="1" dirty="0">
                <a:solidFill>
                  <a:srgbClr val="404040"/>
                </a:solidFill>
                <a:latin typeface="微软雅黑" panose="020B0503020204020204" charset="-122"/>
                <a:ea typeface="微软雅黑" panose="020B0503020204020204" charset="-122"/>
                <a:cs typeface="+mn-ea"/>
              </a:rPr>
              <a:t>3.0</a:t>
            </a:r>
            <a:r>
              <a:rPr lang="zh-CN" altLang="en-US" sz="2000" b="1" dirty="0">
                <a:solidFill>
                  <a:srgbClr val="404040"/>
                </a:solidFill>
                <a:latin typeface="微软雅黑" panose="020B0503020204020204" charset="-122"/>
                <a:ea typeface="微软雅黑" panose="020B0503020204020204" charset="-122"/>
                <a:cs typeface="+mn-ea"/>
              </a:rPr>
              <a:t>：引领城市发展</a:t>
            </a:r>
            <a:endParaRPr lang="zh-CN" altLang="en-US" sz="2000" b="1" dirty="0">
              <a:solidFill>
                <a:srgbClr val="404040"/>
              </a:solidFill>
              <a:latin typeface="微软雅黑" panose="020B0503020204020204" charset="-122"/>
              <a:ea typeface="微软雅黑" panose="020B0503020204020204" charset="-122"/>
              <a:cs typeface="+mn-ea"/>
            </a:endParaRPr>
          </a:p>
          <a:p>
            <a:pPr algn="ctr"/>
            <a:r>
              <a:rPr lang="en-US" altLang="zh-CN" sz="2000" b="1" dirty="0">
                <a:solidFill>
                  <a:srgbClr val="404040"/>
                </a:solidFill>
                <a:latin typeface="微软雅黑" panose="020B0503020204020204" charset="-122"/>
                <a:ea typeface="微软雅黑" panose="020B0503020204020204" charset="-122"/>
                <a:cs typeface="+mn-ea"/>
              </a:rPr>
              <a:t>13.5---</a:t>
            </a:r>
            <a:endParaRPr lang="en-US" altLang="zh-CN" sz="2000" b="1" dirty="0">
              <a:solidFill>
                <a:srgbClr val="404040"/>
              </a:solidFill>
              <a:latin typeface="微软雅黑" panose="020B0503020204020204" charset="-122"/>
              <a:ea typeface="微软雅黑" panose="020B0503020204020204" charset="-122"/>
              <a:cs typeface="+mn-ea"/>
            </a:endParaRPr>
          </a:p>
        </p:txBody>
      </p:sp>
      <p:sp>
        <p:nvSpPr>
          <p:cNvPr id="107" name="文本框 106"/>
          <p:cNvSpPr txBox="1"/>
          <p:nvPr/>
        </p:nvSpPr>
        <p:spPr>
          <a:xfrm>
            <a:off x="4953159" y="3119717"/>
            <a:ext cx="2470053" cy="1705403"/>
          </a:xfrm>
          <a:prstGeom prst="rect">
            <a:avLst/>
          </a:prstGeom>
          <a:noFill/>
        </p:spPr>
        <p:txBody>
          <a:bodyPr wrap="square">
            <a:spAutoFit/>
          </a:bodyPr>
          <a:lstStyle/>
          <a:p>
            <a:pPr algn="just">
              <a:lnSpc>
                <a:spcPct val="150000"/>
              </a:lnSpc>
            </a:pPr>
            <a:r>
              <a:rPr lang="zh-CN" altLang="en-US" dirty="0">
                <a:solidFill>
                  <a:srgbClr val="404040"/>
                </a:solidFill>
                <a:latin typeface="微软雅黑" panose="020B0503020204020204" charset="-122"/>
                <a:ea typeface="微软雅黑" panose="020B0503020204020204" charset="-122"/>
              </a:rPr>
              <a:t>文化创意产业要素融合渗透，创意经济形态，如创意设计等上海产业发展的新增长点。</a:t>
            </a:r>
            <a:endParaRPr lang="zh-CN" altLang="en-US" dirty="0">
              <a:solidFill>
                <a:srgbClr val="404040"/>
              </a:solidFill>
              <a:latin typeface="微软雅黑" panose="020B0503020204020204" charset="-122"/>
              <a:ea typeface="微软雅黑" panose="020B0503020204020204" charset="-122"/>
            </a:endParaRPr>
          </a:p>
        </p:txBody>
      </p:sp>
      <p:sp>
        <p:nvSpPr>
          <p:cNvPr id="108" name="矩形 107"/>
          <p:cNvSpPr/>
          <p:nvPr/>
        </p:nvSpPr>
        <p:spPr>
          <a:xfrm>
            <a:off x="4933317" y="3115384"/>
            <a:ext cx="2509735" cy="57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p:nvPr/>
        </p:nvSpPr>
        <p:spPr>
          <a:xfrm>
            <a:off x="4824466" y="2495749"/>
            <a:ext cx="173032" cy="173032"/>
          </a:xfrm>
          <a:prstGeom prst="ellipse">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a:p>
        </p:txBody>
      </p:sp>
      <p:sp>
        <p:nvSpPr>
          <p:cNvPr id="110" name="文本框 109"/>
          <p:cNvSpPr txBox="1"/>
          <p:nvPr/>
        </p:nvSpPr>
        <p:spPr>
          <a:xfrm>
            <a:off x="8360652" y="2899309"/>
            <a:ext cx="2470053" cy="1289905"/>
          </a:xfrm>
          <a:prstGeom prst="rect">
            <a:avLst/>
          </a:prstGeom>
          <a:noFill/>
        </p:spPr>
        <p:txBody>
          <a:bodyPr wrap="square">
            <a:spAutoFit/>
          </a:bodyPr>
          <a:lstStyle/>
          <a:p>
            <a:pPr algn="just">
              <a:lnSpc>
                <a:spcPct val="150000"/>
              </a:lnSpc>
            </a:pPr>
            <a:r>
              <a:rPr lang="zh-CN" altLang="en-US" sz="1800" dirty="0">
                <a:solidFill>
                  <a:srgbClr val="404040"/>
                </a:solidFill>
                <a:latin typeface="微软雅黑" panose="020B0503020204020204" charset="-122"/>
                <a:ea typeface="微软雅黑" panose="020B0503020204020204" charset="-122"/>
              </a:rPr>
              <a:t>文化创意产业要素的辐射联动，创意社区形态。各类处社区，创意资本。</a:t>
            </a:r>
            <a:endParaRPr lang="zh-CN" altLang="en-US" sz="1800" dirty="0">
              <a:solidFill>
                <a:srgbClr val="404040"/>
              </a:solidFill>
              <a:latin typeface="微软雅黑" panose="020B0503020204020204" charset="-122"/>
              <a:ea typeface="微软雅黑" panose="020B0503020204020204" charset="-122"/>
            </a:endParaRPr>
          </a:p>
        </p:txBody>
      </p:sp>
      <p:sp>
        <p:nvSpPr>
          <p:cNvPr id="111" name="矩形 110"/>
          <p:cNvSpPr/>
          <p:nvPr/>
        </p:nvSpPr>
        <p:spPr>
          <a:xfrm>
            <a:off x="8340810" y="2809455"/>
            <a:ext cx="2509735" cy="57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椭圆 111"/>
          <p:cNvSpPr/>
          <p:nvPr/>
        </p:nvSpPr>
        <p:spPr>
          <a:xfrm>
            <a:off x="8254294" y="2152868"/>
            <a:ext cx="173032" cy="173032"/>
          </a:xfrm>
          <a:prstGeom prst="ellipse">
            <a:avLst/>
          </a:prstGeom>
          <a:solidFill>
            <a:srgbClr val="7F8FA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685800" y="-38735"/>
            <a:ext cx="2311400" cy="654050"/>
            <a:chOff x="8100" y="-255"/>
            <a:chExt cx="4470" cy="1030"/>
          </a:xfrm>
        </p:grpSpPr>
        <p:sp>
          <p:nvSpPr>
            <p:cNvPr id="5" name="矩形 4"/>
            <p:cNvSpPr/>
            <p:nvPr/>
          </p:nvSpPr>
          <p:spPr>
            <a:xfrm>
              <a:off x="8100" y="-255"/>
              <a:ext cx="4470" cy="68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100" y="605"/>
              <a:ext cx="4470" cy="17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12"/>
          <p:cNvSpPr txBox="1"/>
          <p:nvPr/>
        </p:nvSpPr>
        <p:spPr>
          <a:xfrm>
            <a:off x="685165" y="763270"/>
            <a:ext cx="2311400" cy="521970"/>
          </a:xfrm>
          <a:prstGeom prst="rect">
            <a:avLst/>
          </a:prstGeom>
          <a:noFill/>
        </p:spPr>
        <p:txBody>
          <a:bodyPr wrap="square" rtlCol="0">
            <a:spAutoFit/>
          </a:bodyPr>
          <a:lstStyle/>
          <a:p>
            <a:pPr algn="dist"/>
            <a:r>
              <a:rPr lang="zh-CN" altLang="en-US" sz="2800" b="1" dirty="0">
                <a:solidFill>
                  <a:srgbClr val="2E74B6"/>
                </a:solidFill>
                <a:latin typeface="方正书宋简体" panose="02000000000000000000" charset="-122"/>
                <a:ea typeface="方正书宋简体" panose="02000000000000000000" charset="-122"/>
                <a:sym typeface="+mn-ea"/>
              </a:rPr>
              <a:t>制定背景</a:t>
            </a:r>
            <a:endParaRPr lang="zh-CN" altLang="en-US" sz="2800" b="1" dirty="0">
              <a:solidFill>
                <a:srgbClr val="2E74B6"/>
              </a:solidFill>
              <a:latin typeface="方正书宋简体" panose="02000000000000000000" charset="-122"/>
              <a:ea typeface="方正书宋简体" panose="02000000000000000000" charset="-122"/>
              <a:sym typeface="+mn-ea"/>
            </a:endParaRPr>
          </a:p>
        </p:txBody>
      </p:sp>
      <p:sp>
        <p:nvSpPr>
          <p:cNvPr id="23" name="矩形 22"/>
          <p:cNvSpPr/>
          <p:nvPr/>
        </p:nvSpPr>
        <p:spPr>
          <a:xfrm>
            <a:off x="9320530" y="2228850"/>
            <a:ext cx="2533650" cy="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矩形 226"/>
          <p:cNvSpPr/>
          <p:nvPr>
            <p:custDataLst>
              <p:tags r:id="rId1"/>
            </p:custDataLst>
          </p:nvPr>
        </p:nvSpPr>
        <p:spPr>
          <a:xfrm>
            <a:off x="4603893" y="1956568"/>
            <a:ext cx="441146" cy="369332"/>
          </a:xfrm>
          <a:prstGeom prst="rect">
            <a:avLst/>
          </a:prstGeom>
        </p:spPr>
        <p:txBody>
          <a:bodyPr wrap="none">
            <a:normAutofit/>
          </a:bodyPr>
          <a:lstStyle/>
          <a:p>
            <a:pPr algn="ctr"/>
            <a:r>
              <a:rPr lang="en-US" altLang="zh-CN" b="1" dirty="0">
                <a:solidFill>
                  <a:sysClr val="window" lastClr="FFFFFF"/>
                </a:solidFill>
                <a:sym typeface="Arial" panose="020B0604020202020204" pitchFamily="34" charset="0"/>
              </a:rPr>
              <a:t>01</a:t>
            </a:r>
            <a:endParaRPr lang="zh-CN" altLang="en-US" b="1" dirty="0" err="1">
              <a:solidFill>
                <a:sysClr val="window" lastClr="FFFFFF"/>
              </a:solidFill>
              <a:sym typeface="Arial" panose="020B0604020202020204" pitchFamily="34" charset="0"/>
            </a:endParaRPr>
          </a:p>
        </p:txBody>
      </p:sp>
      <p:sp>
        <p:nvSpPr>
          <p:cNvPr id="228" name="矩形 227"/>
          <p:cNvSpPr/>
          <p:nvPr>
            <p:custDataLst>
              <p:tags r:id="rId2"/>
            </p:custDataLst>
          </p:nvPr>
        </p:nvSpPr>
        <p:spPr>
          <a:xfrm>
            <a:off x="8297618" y="2450610"/>
            <a:ext cx="441147" cy="369332"/>
          </a:xfrm>
          <a:prstGeom prst="rect">
            <a:avLst/>
          </a:prstGeom>
        </p:spPr>
        <p:txBody>
          <a:bodyPr wrap="none">
            <a:normAutofit/>
          </a:bodyPr>
          <a:lstStyle/>
          <a:p>
            <a:pPr algn="ctr"/>
            <a:r>
              <a:rPr lang="en-US" altLang="zh-CN" b="1" dirty="0">
                <a:solidFill>
                  <a:sysClr val="window" lastClr="FFFFFF"/>
                </a:solidFill>
                <a:sym typeface="Arial" panose="020B0604020202020204" pitchFamily="34" charset="0"/>
              </a:rPr>
              <a:t>02</a:t>
            </a:r>
            <a:endParaRPr lang="zh-CN" altLang="en-US" b="1" dirty="0" err="1">
              <a:solidFill>
                <a:sysClr val="window" lastClr="FFFFFF"/>
              </a:solidFill>
              <a:sym typeface="Arial" panose="020B0604020202020204" pitchFamily="34" charset="0"/>
            </a:endParaRPr>
          </a:p>
        </p:txBody>
      </p:sp>
      <p:sp>
        <p:nvSpPr>
          <p:cNvPr id="229" name="矩形 228"/>
          <p:cNvSpPr/>
          <p:nvPr>
            <p:custDataLst>
              <p:tags r:id="rId3"/>
            </p:custDataLst>
          </p:nvPr>
        </p:nvSpPr>
        <p:spPr>
          <a:xfrm>
            <a:off x="5200793" y="3484337"/>
            <a:ext cx="441147" cy="369332"/>
          </a:xfrm>
          <a:prstGeom prst="rect">
            <a:avLst/>
          </a:prstGeom>
        </p:spPr>
        <p:txBody>
          <a:bodyPr wrap="none">
            <a:normAutofit/>
          </a:bodyPr>
          <a:lstStyle/>
          <a:p>
            <a:pPr algn="ctr"/>
            <a:r>
              <a:rPr lang="en-US" altLang="zh-CN" b="1" dirty="0">
                <a:solidFill>
                  <a:sysClr val="window" lastClr="FFFFFF"/>
                </a:solidFill>
                <a:sym typeface="Arial" panose="020B0604020202020204" pitchFamily="34" charset="0"/>
              </a:rPr>
              <a:t>03</a:t>
            </a:r>
            <a:endParaRPr lang="zh-CN" altLang="en-US" b="1" dirty="0" err="1">
              <a:solidFill>
                <a:sysClr val="window" lastClr="FFFFFF"/>
              </a:solidFill>
              <a:sym typeface="Arial" panose="020B0604020202020204" pitchFamily="34" charset="0"/>
            </a:endParaRPr>
          </a:p>
        </p:txBody>
      </p:sp>
      <p:sp>
        <p:nvSpPr>
          <p:cNvPr id="230" name="矩形 229"/>
          <p:cNvSpPr/>
          <p:nvPr>
            <p:custDataLst>
              <p:tags r:id="rId4"/>
            </p:custDataLst>
          </p:nvPr>
        </p:nvSpPr>
        <p:spPr>
          <a:xfrm>
            <a:off x="8894518" y="3985950"/>
            <a:ext cx="441147" cy="369332"/>
          </a:xfrm>
          <a:prstGeom prst="rect">
            <a:avLst/>
          </a:prstGeom>
        </p:spPr>
        <p:txBody>
          <a:bodyPr wrap="none">
            <a:normAutofit/>
          </a:bodyPr>
          <a:lstStyle/>
          <a:p>
            <a:pPr algn="ctr"/>
            <a:r>
              <a:rPr lang="en-US" altLang="zh-CN" b="1" dirty="0">
                <a:solidFill>
                  <a:sysClr val="window" lastClr="FFFFFF"/>
                </a:solidFill>
                <a:sym typeface="Arial" panose="020B0604020202020204" pitchFamily="34" charset="0"/>
              </a:rPr>
              <a:t>04</a:t>
            </a:r>
            <a:endParaRPr lang="zh-CN" altLang="en-US" b="1" dirty="0" err="1">
              <a:solidFill>
                <a:sysClr val="window" lastClr="FFFFFF"/>
              </a:solidFill>
              <a:sym typeface="Arial" panose="020B0604020202020204" pitchFamily="34" charset="0"/>
            </a:endParaRPr>
          </a:p>
        </p:txBody>
      </p:sp>
      <p:sp>
        <p:nvSpPr>
          <p:cNvPr id="231" name="矩形 230"/>
          <p:cNvSpPr/>
          <p:nvPr>
            <p:custDataLst>
              <p:tags r:id="rId5"/>
            </p:custDataLst>
          </p:nvPr>
        </p:nvSpPr>
        <p:spPr>
          <a:xfrm>
            <a:off x="5797693" y="5012107"/>
            <a:ext cx="441147" cy="369332"/>
          </a:xfrm>
          <a:prstGeom prst="rect">
            <a:avLst/>
          </a:prstGeom>
        </p:spPr>
        <p:txBody>
          <a:bodyPr wrap="none">
            <a:normAutofit/>
          </a:bodyPr>
          <a:lstStyle/>
          <a:p>
            <a:pPr algn="ctr"/>
            <a:r>
              <a:rPr lang="en-US" altLang="zh-CN" b="1" dirty="0">
                <a:solidFill>
                  <a:sysClr val="window" lastClr="FFFFFF"/>
                </a:solidFill>
                <a:sym typeface="Arial" panose="020B0604020202020204" pitchFamily="34" charset="0"/>
              </a:rPr>
              <a:t>05</a:t>
            </a:r>
            <a:endParaRPr lang="zh-CN" altLang="en-US" b="1" dirty="0" err="1">
              <a:solidFill>
                <a:sysClr val="window" lastClr="FFFFFF"/>
              </a:solidFill>
              <a:sym typeface="Arial" panose="020B0604020202020204" pitchFamily="34" charset="0"/>
            </a:endParaRPr>
          </a:p>
        </p:txBody>
      </p:sp>
      <p:sp>
        <p:nvSpPr>
          <p:cNvPr id="232" name="文本框 231"/>
          <p:cNvSpPr txBox="1"/>
          <p:nvPr>
            <p:custDataLst>
              <p:tags r:id="rId6"/>
            </p:custDataLst>
          </p:nvPr>
        </p:nvSpPr>
        <p:spPr>
          <a:xfrm>
            <a:off x="9502914" y="4108822"/>
            <a:ext cx="2044208" cy="492919"/>
          </a:xfrm>
          <a:prstGeom prst="rect">
            <a:avLst/>
          </a:prstGeom>
          <a:noFill/>
        </p:spPr>
        <p:txBody>
          <a:bodyPr wrap="square" rtlCol="0" anchor="ctr">
            <a:noAutofit/>
          </a:bodyPr>
          <a:lstStyle/>
          <a:p>
            <a:pPr>
              <a:lnSpc>
                <a:spcPct val="120000"/>
              </a:lnSpc>
            </a:pPr>
            <a:r>
              <a:rPr lang="zh-CN" altLang="en-US" sz="2400" b="1" spc="150" dirty="0">
                <a:solidFill>
                  <a:sysClr val="window" lastClr="FFFFFF"/>
                </a:solidFill>
                <a:latin typeface="微软雅黑" panose="020B0503020204020204" charset="-122"/>
                <a:ea typeface="微软雅黑" panose="020B0503020204020204" charset="-122"/>
              </a:rPr>
              <a:t>监督管理</a:t>
            </a:r>
            <a:endParaRPr lang="zh-CN" altLang="en-US" sz="2400" b="1" spc="150" dirty="0">
              <a:solidFill>
                <a:sysClr val="window" lastClr="FFFFFF"/>
              </a:solidFill>
              <a:latin typeface="微软雅黑" panose="020B0503020204020204" charset="-122"/>
              <a:ea typeface="微软雅黑" panose="020B0503020204020204" charset="-122"/>
            </a:endParaRPr>
          </a:p>
        </p:txBody>
      </p:sp>
      <p:sp>
        <p:nvSpPr>
          <p:cNvPr id="235" name="文本框 234"/>
          <p:cNvSpPr txBox="1"/>
          <p:nvPr>
            <p:custDataLst>
              <p:tags r:id="rId7"/>
            </p:custDataLst>
          </p:nvPr>
        </p:nvSpPr>
        <p:spPr>
          <a:xfrm>
            <a:off x="5212289" y="2071036"/>
            <a:ext cx="2044208" cy="492919"/>
          </a:xfrm>
          <a:prstGeom prst="rect">
            <a:avLst/>
          </a:prstGeom>
          <a:noFill/>
        </p:spPr>
        <p:txBody>
          <a:bodyPr wrap="square" rtlCol="0" anchor="ctr">
            <a:noAutofit/>
          </a:bodyPr>
          <a:lstStyle/>
          <a:p>
            <a:pPr>
              <a:lnSpc>
                <a:spcPct val="120000"/>
              </a:lnSpc>
            </a:pPr>
            <a:r>
              <a:rPr lang="zh-CN" altLang="en-US" sz="2400" b="1" spc="150">
                <a:solidFill>
                  <a:sysClr val="window" lastClr="FFFFFF"/>
                </a:solidFill>
                <a:latin typeface="微软雅黑" panose="020B0503020204020204" charset="-122"/>
                <a:ea typeface="微软雅黑" panose="020B0503020204020204" charset="-122"/>
              </a:rPr>
              <a:t>扶持对象</a:t>
            </a:r>
            <a:endParaRPr lang="zh-CN" altLang="en-US" sz="2400" b="1" spc="150">
              <a:solidFill>
                <a:sysClr val="window" lastClr="FFFFFF"/>
              </a:solidFill>
              <a:latin typeface="微软雅黑" panose="020B0503020204020204" charset="-122"/>
              <a:ea typeface="微软雅黑" panose="020B0503020204020204" charset="-122"/>
            </a:endParaRPr>
          </a:p>
        </p:txBody>
      </p:sp>
      <p:sp>
        <p:nvSpPr>
          <p:cNvPr id="20" name="文本框 19"/>
          <p:cNvSpPr txBox="1"/>
          <p:nvPr/>
        </p:nvSpPr>
        <p:spPr>
          <a:xfrm>
            <a:off x="3894594" y="1007445"/>
            <a:ext cx="5699125" cy="521970"/>
          </a:xfrm>
          <a:prstGeom prst="rect">
            <a:avLst/>
          </a:prstGeom>
          <a:noFill/>
          <a:ln w="9525">
            <a:noFill/>
          </a:ln>
        </p:spPr>
        <p:txBody>
          <a:bodyPr wrap="square">
            <a:spAutoFit/>
          </a:bodyPr>
          <a:lstStyle/>
          <a:p>
            <a:pPr indent="0"/>
            <a:r>
              <a:rPr lang="zh-CN" altLang="en-US" sz="2800" b="1" dirty="0">
                <a:solidFill>
                  <a:srgbClr val="2E73B6"/>
                </a:solidFill>
                <a:latin typeface="微软雅黑" panose="020B0503020204020204" charset="-122"/>
                <a:ea typeface="微软雅黑" panose="020B0503020204020204" charset="-122"/>
              </a:rPr>
              <a:t>上海文化创意产业的发展思路</a:t>
            </a:r>
            <a:endParaRPr lang="zh-CN" altLang="en-US" sz="2800" b="1" dirty="0">
              <a:solidFill>
                <a:srgbClr val="2E73B6"/>
              </a:solidFill>
              <a:latin typeface="微软雅黑" panose="020B0503020204020204" charset="-122"/>
              <a:ea typeface="微软雅黑" panose="020B0503020204020204" charset="-122"/>
            </a:endParaRPr>
          </a:p>
        </p:txBody>
      </p:sp>
      <p:sp>
        <p:nvSpPr>
          <p:cNvPr id="21" name="矩形: 圆角 20"/>
          <p:cNvSpPr/>
          <p:nvPr>
            <p:custDataLst>
              <p:tags r:id="rId8"/>
            </p:custDataLst>
          </p:nvPr>
        </p:nvSpPr>
        <p:spPr>
          <a:xfrm>
            <a:off x="1114424" y="1896447"/>
            <a:ext cx="9934576" cy="1268763"/>
          </a:xfrm>
          <a:prstGeom prst="roundRect">
            <a:avLst>
              <a:gd name="adj" fmla="val 5303"/>
            </a:avLst>
          </a:prstGeom>
          <a:gradFill>
            <a:gsLst>
              <a:gs pos="0">
                <a:schemeClr val="bg1"/>
              </a:gs>
              <a:gs pos="100000">
                <a:schemeClr val="bg1">
                  <a:lumMod val="95000"/>
                </a:schemeClr>
              </a:gs>
            </a:gsLst>
            <a:lin ang="2700000" scaled="0"/>
          </a:gradFill>
          <a:ln w="1143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l"/>
            <a:endParaRPr lang="zh-CN" altLang="en-US" sz="1440" dirty="0">
              <a:solidFill>
                <a:schemeClr val="bg1"/>
              </a:solidFill>
              <a:latin typeface="+mj-ea"/>
              <a:ea typeface="+mj-ea"/>
            </a:endParaRPr>
          </a:p>
        </p:txBody>
      </p:sp>
      <p:sp>
        <p:nvSpPr>
          <p:cNvPr id="22" name="矩形: 圆角 21"/>
          <p:cNvSpPr/>
          <p:nvPr>
            <p:custDataLst>
              <p:tags r:id="rId9"/>
            </p:custDataLst>
          </p:nvPr>
        </p:nvSpPr>
        <p:spPr>
          <a:xfrm>
            <a:off x="1112871" y="3555053"/>
            <a:ext cx="9934576" cy="1267200"/>
          </a:xfrm>
          <a:prstGeom prst="roundRect">
            <a:avLst>
              <a:gd name="adj" fmla="val 5303"/>
            </a:avLst>
          </a:prstGeom>
          <a:gradFill>
            <a:gsLst>
              <a:gs pos="0">
                <a:schemeClr val="bg1"/>
              </a:gs>
              <a:gs pos="100000">
                <a:schemeClr val="bg1">
                  <a:lumMod val="95000"/>
                </a:schemeClr>
              </a:gs>
            </a:gsLst>
            <a:lin ang="2700000" scaled="0"/>
          </a:gradFill>
          <a:ln w="1143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l"/>
            <a:endParaRPr lang="zh-CN" altLang="en-US" sz="1440" dirty="0">
              <a:solidFill>
                <a:schemeClr val="bg1"/>
              </a:solidFill>
              <a:latin typeface="+mj-ea"/>
              <a:ea typeface="+mj-ea"/>
            </a:endParaRPr>
          </a:p>
        </p:txBody>
      </p:sp>
      <p:sp>
        <p:nvSpPr>
          <p:cNvPr id="25" name="矩形: 圆角 24"/>
          <p:cNvSpPr/>
          <p:nvPr>
            <p:custDataLst>
              <p:tags r:id="rId10"/>
            </p:custDataLst>
          </p:nvPr>
        </p:nvSpPr>
        <p:spPr>
          <a:xfrm>
            <a:off x="1112871" y="5179879"/>
            <a:ext cx="9934576" cy="1345539"/>
          </a:xfrm>
          <a:prstGeom prst="roundRect">
            <a:avLst>
              <a:gd name="adj" fmla="val 5303"/>
            </a:avLst>
          </a:prstGeom>
          <a:gradFill>
            <a:gsLst>
              <a:gs pos="0">
                <a:schemeClr val="bg1"/>
              </a:gs>
              <a:gs pos="100000">
                <a:schemeClr val="bg1">
                  <a:lumMod val="95000"/>
                </a:schemeClr>
              </a:gs>
            </a:gsLst>
            <a:lin ang="2700000" scaled="0"/>
          </a:gradFill>
          <a:ln w="1143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l"/>
            <a:endParaRPr lang="zh-CN" altLang="en-US" sz="1440" dirty="0">
              <a:solidFill>
                <a:schemeClr val="bg1"/>
              </a:solidFill>
              <a:latin typeface="+mj-ea"/>
              <a:ea typeface="+mj-ea"/>
            </a:endParaRPr>
          </a:p>
        </p:txBody>
      </p:sp>
      <p:sp>
        <p:nvSpPr>
          <p:cNvPr id="2" name="文本框 1"/>
          <p:cNvSpPr txBox="1"/>
          <p:nvPr/>
        </p:nvSpPr>
        <p:spPr>
          <a:xfrm>
            <a:off x="3474755" y="2033725"/>
            <a:ext cx="7572691" cy="1292662"/>
          </a:xfrm>
          <a:prstGeom prst="rect">
            <a:avLst/>
          </a:prstGeom>
          <a:noFill/>
        </p:spPr>
        <p:txBody>
          <a:bodyPr wrap="square" rtlCol="0">
            <a:spAutoFit/>
          </a:bodyPr>
          <a:lstStyle/>
          <a:p>
            <a:pPr>
              <a:lnSpc>
                <a:spcPct val="150000"/>
              </a:lnSpc>
            </a:pPr>
            <a:r>
              <a:rPr lang="zh-CN" altLang="en-US" sz="2000" dirty="0">
                <a:solidFill>
                  <a:srgbClr val="404040"/>
                </a:solidFill>
                <a:latin typeface="微软雅黑" panose="020B0503020204020204" charset="-122"/>
                <a:ea typeface="微软雅黑" panose="020B0503020204020204" charset="-122"/>
              </a:rPr>
              <a:t>发挥文化创意产业为上海城市集聚资源要素的功能、为上海传统产业提升附加值的功能，以及为上海“四新”产业创造亮点的功能。</a:t>
            </a:r>
            <a:endParaRPr lang="zh-CN" altLang="en-US" sz="2000" dirty="0">
              <a:solidFill>
                <a:srgbClr val="404040"/>
              </a:solidFill>
              <a:latin typeface="微软雅黑" panose="020B0503020204020204" charset="-122"/>
              <a:ea typeface="微软雅黑" panose="020B0503020204020204" charset="-122"/>
            </a:endParaRPr>
          </a:p>
          <a:p>
            <a:endParaRPr lang="zh-CN" altLang="en-US" dirty="0"/>
          </a:p>
        </p:txBody>
      </p:sp>
      <p:sp>
        <p:nvSpPr>
          <p:cNvPr id="33" name="TextBox 23"/>
          <p:cNvSpPr txBox="1">
            <a:spLocks noChangeArrowheads="1"/>
          </p:cNvSpPr>
          <p:nvPr/>
        </p:nvSpPr>
        <p:spPr bwMode="auto">
          <a:xfrm>
            <a:off x="1309478" y="2148868"/>
            <a:ext cx="6048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en-US" altLang="zh-CN" sz="4000" dirty="0">
                <a:solidFill>
                  <a:srgbClr val="404040"/>
                </a:solidFill>
                <a:latin typeface="微软雅黑" panose="020B0503020204020204" charset="-122"/>
              </a:rPr>
              <a:t>1</a:t>
            </a:r>
            <a:endParaRPr lang="en-US" altLang="zh-CN" sz="4000" dirty="0">
              <a:solidFill>
                <a:srgbClr val="404040"/>
              </a:solidFill>
              <a:latin typeface="微软雅黑" panose="020B0503020204020204" charset="-122"/>
            </a:endParaRPr>
          </a:p>
        </p:txBody>
      </p:sp>
      <p:sp>
        <p:nvSpPr>
          <p:cNvPr id="32" name="Freeform 10"/>
          <p:cNvSpPr>
            <a:spLocks noEditPoints="1"/>
          </p:cNvSpPr>
          <p:nvPr/>
        </p:nvSpPr>
        <p:spPr bwMode="auto">
          <a:xfrm>
            <a:off x="2047981" y="1802960"/>
            <a:ext cx="1322136" cy="1496948"/>
          </a:xfrm>
          <a:custGeom>
            <a:avLst/>
            <a:gdLst>
              <a:gd name="T0" fmla="*/ 1868487 w 2333"/>
              <a:gd name="T1" fmla="*/ 0 h 1818"/>
              <a:gd name="T2" fmla="*/ 1868487 w 2333"/>
              <a:gd name="T3" fmla="*/ 1092203 h 1818"/>
              <a:gd name="T4" fmla="*/ 933843 w 2333"/>
              <a:gd name="T5" fmla="*/ 1455737 h 1818"/>
              <a:gd name="T6" fmla="*/ 0 w 2333"/>
              <a:gd name="T7" fmla="*/ 1092203 h 1818"/>
              <a:gd name="T8" fmla="*/ 0 w 2333"/>
              <a:gd name="T9" fmla="*/ 0 h 1818"/>
              <a:gd name="T10" fmla="*/ 1868487 w 2333"/>
              <a:gd name="T11" fmla="*/ 0 h 1818"/>
              <a:gd name="T12" fmla="*/ 933843 w 2333"/>
              <a:gd name="T13" fmla="*/ 0 h 18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33" h="1818">
                <a:moveTo>
                  <a:pt x="2333" y="0"/>
                </a:moveTo>
                <a:lnTo>
                  <a:pt x="2333" y="1364"/>
                </a:lnTo>
                <a:lnTo>
                  <a:pt x="1166" y="1818"/>
                </a:lnTo>
                <a:lnTo>
                  <a:pt x="0" y="1364"/>
                </a:lnTo>
                <a:lnTo>
                  <a:pt x="0" y="0"/>
                </a:lnTo>
                <a:lnTo>
                  <a:pt x="2333" y="0"/>
                </a:lnTo>
                <a:close/>
                <a:moveTo>
                  <a:pt x="1166" y="0"/>
                </a:moveTo>
              </a:path>
            </a:pathLst>
          </a:custGeom>
          <a:solidFill>
            <a:srgbClr val="5B9BD5"/>
          </a:solidFill>
          <a:ln>
            <a:noFill/>
          </a:ln>
        </p:spPr>
        <p:txBody>
          <a:bodyPr/>
          <a:lstStyle/>
          <a:p>
            <a:pPr eaLnBrk="0" fontAlgn="auto" hangingPunct="0">
              <a:spcBef>
                <a:spcPts val="0"/>
              </a:spcBef>
              <a:spcAft>
                <a:spcPts val="0"/>
              </a:spcAft>
              <a:defRPr/>
            </a:pPr>
            <a:endParaRPr lang="zh-CN" altLang="en-US" kern="0">
              <a:solidFill>
                <a:srgbClr val="294A5A"/>
              </a:solidFill>
            </a:endParaRPr>
          </a:p>
        </p:txBody>
      </p:sp>
      <p:sp>
        <p:nvSpPr>
          <p:cNvPr id="36" name="TextBox 24"/>
          <p:cNvSpPr txBox="1">
            <a:spLocks noChangeArrowheads="1"/>
          </p:cNvSpPr>
          <p:nvPr/>
        </p:nvSpPr>
        <p:spPr bwMode="auto">
          <a:xfrm>
            <a:off x="1309478" y="3896339"/>
            <a:ext cx="6048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en-US" altLang="zh-CN" sz="4000" dirty="0">
                <a:solidFill>
                  <a:srgbClr val="404040"/>
                </a:solidFill>
                <a:latin typeface="微软雅黑" panose="020B0503020204020204" charset="-122"/>
              </a:rPr>
              <a:t>2</a:t>
            </a:r>
            <a:endParaRPr lang="en-US" altLang="zh-CN" sz="4000" dirty="0">
              <a:solidFill>
                <a:srgbClr val="404040"/>
              </a:solidFill>
              <a:latin typeface="微软雅黑" panose="020B0503020204020204" charset="-122"/>
            </a:endParaRPr>
          </a:p>
        </p:txBody>
      </p:sp>
      <p:sp>
        <p:nvSpPr>
          <p:cNvPr id="37" name="TextBox 25"/>
          <p:cNvSpPr txBox="1">
            <a:spLocks noChangeArrowheads="1"/>
          </p:cNvSpPr>
          <p:nvPr/>
        </p:nvSpPr>
        <p:spPr bwMode="auto">
          <a:xfrm>
            <a:off x="1309478" y="5599079"/>
            <a:ext cx="6048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en-US" altLang="zh-CN" sz="4000" dirty="0">
                <a:solidFill>
                  <a:srgbClr val="404040"/>
                </a:solidFill>
                <a:latin typeface="微软雅黑" panose="020B0503020204020204" charset="-122"/>
              </a:rPr>
              <a:t>3</a:t>
            </a:r>
            <a:endParaRPr lang="en-US" altLang="zh-CN" sz="4000" dirty="0">
              <a:solidFill>
                <a:srgbClr val="404040"/>
              </a:solidFill>
              <a:latin typeface="微软雅黑" panose="020B0503020204020204" charset="-122"/>
            </a:endParaRPr>
          </a:p>
        </p:txBody>
      </p:sp>
      <p:sp>
        <p:nvSpPr>
          <p:cNvPr id="38" name="TextBox 16"/>
          <p:cNvSpPr txBox="1">
            <a:spLocks noChangeArrowheads="1"/>
          </p:cNvSpPr>
          <p:nvPr/>
        </p:nvSpPr>
        <p:spPr bwMode="auto">
          <a:xfrm>
            <a:off x="1925617" y="2125966"/>
            <a:ext cx="15668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zh-CN" altLang="en-US" sz="2200" dirty="0">
                <a:solidFill>
                  <a:srgbClr val="FFFFFF"/>
                </a:solidFill>
                <a:latin typeface="微软雅黑" panose="020B0503020204020204" charset="-122"/>
              </a:rPr>
              <a:t>支柱产业地位</a:t>
            </a:r>
            <a:endParaRPr lang="en-US" altLang="zh-CN" sz="2200" dirty="0">
              <a:solidFill>
                <a:srgbClr val="FFFFFF"/>
              </a:solidFill>
              <a:latin typeface="微软雅黑" panose="020B0503020204020204" charset="-122"/>
            </a:endParaRPr>
          </a:p>
        </p:txBody>
      </p:sp>
      <p:sp>
        <p:nvSpPr>
          <p:cNvPr id="43" name="Freeform 11"/>
          <p:cNvSpPr>
            <a:spLocks noEditPoints="1"/>
          </p:cNvSpPr>
          <p:nvPr/>
        </p:nvSpPr>
        <p:spPr bwMode="auto">
          <a:xfrm>
            <a:off x="2036697" y="3532614"/>
            <a:ext cx="1322139" cy="1320666"/>
          </a:xfrm>
          <a:custGeom>
            <a:avLst/>
            <a:gdLst>
              <a:gd name="T0" fmla="*/ 1868487 w 2333"/>
              <a:gd name="T1" fmla="*/ 0 h 1775"/>
              <a:gd name="T2" fmla="*/ 1868487 w 2333"/>
              <a:gd name="T3" fmla="*/ 1065410 h 1775"/>
              <a:gd name="T4" fmla="*/ 933843 w 2333"/>
              <a:gd name="T5" fmla="*/ 1420813 h 1775"/>
              <a:gd name="T6" fmla="*/ 0 w 2333"/>
              <a:gd name="T7" fmla="*/ 1065410 h 1775"/>
              <a:gd name="T8" fmla="*/ 0 w 2333"/>
              <a:gd name="T9" fmla="*/ 0 h 1775"/>
              <a:gd name="T10" fmla="*/ 933843 w 2333"/>
              <a:gd name="T11" fmla="*/ 355403 h 1775"/>
              <a:gd name="T12" fmla="*/ 1868487 w 2333"/>
              <a:gd name="T13" fmla="*/ 0 h 1775"/>
              <a:gd name="T14" fmla="*/ 1401565 w 2333"/>
              <a:gd name="T15" fmla="*/ 177702 h 17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rgbClr val="00AAA2"/>
          </a:solidFill>
          <a:ln>
            <a:noFill/>
          </a:ln>
          <a:extLst>
            <a:ext uri="{91240B29-F687-4F45-9708-019B960494DF}">
              <a14:hiddenLine xmlns:a14="http://schemas.microsoft.com/office/drawing/2010/main" w="9525">
                <a:solidFill>
                  <a:srgbClr val="000000"/>
                </a:solidFill>
                <a:round/>
              </a14:hiddenLine>
            </a:ext>
          </a:extLst>
        </p:spPr>
        <p:txBody>
          <a:bodyPr/>
          <a:lstStyle/>
          <a:p>
            <a:pPr algn="ctr">
              <a:spcBef>
                <a:spcPct val="0"/>
              </a:spcBef>
              <a:buFontTx/>
              <a:buNone/>
            </a:pPr>
            <a:endParaRPr lang="zh-CN" altLang="en-US" dirty="0">
              <a:solidFill>
                <a:srgbClr val="FFFFFF"/>
              </a:solidFill>
              <a:latin typeface="微软雅黑" panose="020B0503020204020204" charset="-122"/>
            </a:endParaRPr>
          </a:p>
        </p:txBody>
      </p:sp>
      <p:sp>
        <p:nvSpPr>
          <p:cNvPr id="45" name="Freeform 12"/>
          <p:cNvSpPr>
            <a:spLocks noEditPoints="1"/>
          </p:cNvSpPr>
          <p:nvPr/>
        </p:nvSpPr>
        <p:spPr bwMode="auto">
          <a:xfrm>
            <a:off x="2049952" y="5198752"/>
            <a:ext cx="1318191" cy="1326665"/>
          </a:xfrm>
          <a:custGeom>
            <a:avLst/>
            <a:gdLst>
              <a:gd name="T0" fmla="*/ 1868487 w 2333"/>
              <a:gd name="T1" fmla="*/ 0 h 1775"/>
              <a:gd name="T2" fmla="*/ 1868487 w 2333"/>
              <a:gd name="T3" fmla="*/ 1065410 h 1775"/>
              <a:gd name="T4" fmla="*/ 933843 w 2333"/>
              <a:gd name="T5" fmla="*/ 1420813 h 1775"/>
              <a:gd name="T6" fmla="*/ 0 w 2333"/>
              <a:gd name="T7" fmla="*/ 1065410 h 1775"/>
              <a:gd name="T8" fmla="*/ 0 w 2333"/>
              <a:gd name="T9" fmla="*/ 0 h 1775"/>
              <a:gd name="T10" fmla="*/ 933843 w 2333"/>
              <a:gd name="T11" fmla="*/ 355403 h 1775"/>
              <a:gd name="T12" fmla="*/ 1868487 w 2333"/>
              <a:gd name="T13" fmla="*/ 0 h 1775"/>
              <a:gd name="T14" fmla="*/ 1401565 w 2333"/>
              <a:gd name="T15" fmla="*/ 177702 h 17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rgbClr val="99CC3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auto" hangingPunct="0">
              <a:spcBef>
                <a:spcPts val="0"/>
              </a:spcBef>
              <a:spcAft>
                <a:spcPts val="0"/>
              </a:spcAft>
              <a:defRPr/>
            </a:pPr>
            <a:endParaRPr lang="zh-CN" altLang="en-US" kern="0">
              <a:solidFill>
                <a:srgbClr val="294A5A"/>
              </a:solidFill>
            </a:endParaRPr>
          </a:p>
        </p:txBody>
      </p:sp>
      <p:sp>
        <p:nvSpPr>
          <p:cNvPr id="46" name="TextBox 17"/>
          <p:cNvSpPr txBox="1">
            <a:spLocks noChangeArrowheads="1"/>
          </p:cNvSpPr>
          <p:nvPr/>
        </p:nvSpPr>
        <p:spPr bwMode="auto">
          <a:xfrm>
            <a:off x="1914334" y="4035403"/>
            <a:ext cx="1566863" cy="42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zh-CN" altLang="en-US" sz="2200" dirty="0">
                <a:solidFill>
                  <a:srgbClr val="FFFFFF"/>
                </a:solidFill>
                <a:latin typeface="微软雅黑" panose="020B0503020204020204" charset="-122"/>
              </a:rPr>
              <a:t>主体地位</a:t>
            </a:r>
            <a:endParaRPr lang="zh-CN" altLang="en-US" sz="2200" dirty="0">
              <a:solidFill>
                <a:srgbClr val="FFFFFF"/>
              </a:solidFill>
              <a:latin typeface="微软雅黑" panose="020B0503020204020204" charset="-122"/>
            </a:endParaRPr>
          </a:p>
        </p:txBody>
      </p:sp>
      <p:sp>
        <p:nvSpPr>
          <p:cNvPr id="4" name="文本框 3"/>
          <p:cNvSpPr txBox="1"/>
          <p:nvPr/>
        </p:nvSpPr>
        <p:spPr>
          <a:xfrm>
            <a:off x="3492480" y="3658789"/>
            <a:ext cx="7554966" cy="1320666"/>
          </a:xfrm>
          <a:prstGeom prst="rect">
            <a:avLst/>
          </a:prstGeom>
          <a:noFill/>
        </p:spPr>
        <p:txBody>
          <a:bodyPr wrap="square" rtlCol="0">
            <a:spAutoFit/>
          </a:bodyPr>
          <a:lstStyle/>
          <a:p>
            <a:pPr>
              <a:lnSpc>
                <a:spcPct val="150000"/>
              </a:lnSpc>
            </a:pPr>
            <a:r>
              <a:rPr lang="zh-CN" altLang="en-US" sz="2000" dirty="0">
                <a:solidFill>
                  <a:srgbClr val="484849"/>
                </a:solidFill>
                <a:latin typeface="微软雅黑" panose="020B0503020204020204" charset="-122"/>
                <a:ea typeface="微软雅黑" panose="020B0503020204020204" charset="-122"/>
              </a:rPr>
              <a:t>发挥文化创意产业集聚国际战略软资源的平台功能，提升城市创新水平的服务功能，促进产业文化化、文化产业化的融合功能。</a:t>
            </a:r>
            <a:endParaRPr lang="zh-CN" altLang="en-US" sz="2000" dirty="0">
              <a:solidFill>
                <a:srgbClr val="484849"/>
              </a:solidFill>
              <a:latin typeface="微软雅黑" panose="020B0503020204020204" charset="-122"/>
              <a:ea typeface="微软雅黑" panose="020B0503020204020204" charset="-122"/>
            </a:endParaRPr>
          </a:p>
          <a:p>
            <a:endParaRPr lang="zh-CN" altLang="en-US" dirty="0"/>
          </a:p>
        </p:txBody>
      </p:sp>
      <p:sp>
        <p:nvSpPr>
          <p:cNvPr id="47" name="TextBox 18"/>
          <p:cNvSpPr txBox="1">
            <a:spLocks noChangeArrowheads="1"/>
          </p:cNvSpPr>
          <p:nvPr/>
        </p:nvSpPr>
        <p:spPr bwMode="auto">
          <a:xfrm>
            <a:off x="1925617" y="5596200"/>
            <a:ext cx="15668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zh-CN" altLang="en-US" sz="2200" dirty="0">
                <a:solidFill>
                  <a:srgbClr val="FFFFFF"/>
                </a:solidFill>
                <a:latin typeface="微软雅黑" panose="020B0503020204020204" charset="-122"/>
              </a:rPr>
              <a:t>重要抓手地位</a:t>
            </a:r>
            <a:endParaRPr lang="zh-CN" altLang="en-US" sz="2200" dirty="0">
              <a:solidFill>
                <a:srgbClr val="FFFFFF"/>
              </a:solidFill>
              <a:latin typeface="微软雅黑" panose="020B0503020204020204" charset="-122"/>
            </a:endParaRPr>
          </a:p>
        </p:txBody>
      </p:sp>
      <p:sp>
        <p:nvSpPr>
          <p:cNvPr id="8" name="文本框 7"/>
          <p:cNvSpPr txBox="1"/>
          <p:nvPr/>
        </p:nvSpPr>
        <p:spPr>
          <a:xfrm>
            <a:off x="3474755" y="5088034"/>
            <a:ext cx="7554966" cy="1422954"/>
          </a:xfrm>
          <a:prstGeom prst="rect">
            <a:avLst/>
          </a:prstGeom>
          <a:noFill/>
        </p:spPr>
        <p:txBody>
          <a:bodyPr wrap="square" rtlCol="0">
            <a:spAutoFit/>
          </a:bodyPr>
          <a:lstStyle/>
          <a:p>
            <a:pPr>
              <a:lnSpc>
                <a:spcPct val="150000"/>
              </a:lnSpc>
              <a:spcBef>
                <a:spcPct val="0"/>
              </a:spcBef>
              <a:buFontTx/>
              <a:buNone/>
            </a:pPr>
            <a:r>
              <a:rPr lang="zh-CN" altLang="en-US" sz="2000" dirty="0">
                <a:solidFill>
                  <a:srgbClr val="484849"/>
                </a:solidFill>
                <a:latin typeface="微软雅黑" panose="020B0503020204020204" charset="-122"/>
                <a:ea typeface="微软雅黑" panose="020B0503020204020204" charset="-122"/>
              </a:rPr>
              <a:t>发挥文化创意产业满足人民群众多样化、高层次的精神文化需求，使之成为提高人民群众的经济生活品质、文化生活品质、社会生活品质、环境生活品质的有效载体。</a:t>
            </a:r>
            <a:endParaRPr lang="zh-CN" altLang="en-US" sz="2000" dirty="0">
              <a:solidFill>
                <a:srgbClr val="484849"/>
              </a:solidFill>
              <a:latin typeface="微软雅黑" panose="020B0503020204020204" charset="-122"/>
              <a:ea typeface="微软雅黑" panose="020B050302020402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圆角 43"/>
          <p:cNvSpPr/>
          <p:nvPr/>
        </p:nvSpPr>
        <p:spPr>
          <a:xfrm flipH="1">
            <a:off x="7174442" y="3834389"/>
            <a:ext cx="3892338" cy="936145"/>
          </a:xfrm>
          <a:prstGeom prst="roundRect">
            <a:avLst/>
          </a:prstGeom>
          <a:solidFill>
            <a:srgbClr val="7F8FAF"/>
          </a:solidFill>
          <a:ln>
            <a:noFill/>
          </a:ln>
          <a:effectLst>
            <a:outerShdw blurRad="190500" dist="50800" dir="5400000" algn="ctr" rotWithShape="0">
              <a:srgbClr val="3AB7ED">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b="1">
              <a:solidFill>
                <a:srgbClr val="2E74B6"/>
              </a:solidFill>
            </a:endParaRPr>
          </a:p>
        </p:txBody>
      </p:sp>
      <p:sp>
        <p:nvSpPr>
          <p:cNvPr id="33" name="矩形: 圆角 32"/>
          <p:cNvSpPr/>
          <p:nvPr/>
        </p:nvSpPr>
        <p:spPr>
          <a:xfrm flipH="1">
            <a:off x="466482" y="2448157"/>
            <a:ext cx="4627173" cy="892306"/>
          </a:xfrm>
          <a:prstGeom prst="roundRect">
            <a:avLst/>
          </a:prstGeom>
          <a:solidFill>
            <a:schemeClr val="accent4">
              <a:lumMod val="75000"/>
            </a:schemeClr>
          </a:solidFill>
          <a:ln>
            <a:noFill/>
          </a:ln>
          <a:effectLst>
            <a:outerShdw blurRad="190500" dist="50800" dir="5400000" algn="ctr" rotWithShape="0">
              <a:srgbClr val="3AB7ED">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b="1">
              <a:solidFill>
                <a:srgbClr val="2E74B6"/>
              </a:solidFill>
            </a:endParaRPr>
          </a:p>
        </p:txBody>
      </p:sp>
      <p:sp>
        <p:nvSpPr>
          <p:cNvPr id="32" name="矩形: 圆角 31"/>
          <p:cNvSpPr/>
          <p:nvPr/>
        </p:nvSpPr>
        <p:spPr>
          <a:xfrm flipH="1">
            <a:off x="6213417" y="847478"/>
            <a:ext cx="5813425" cy="665393"/>
          </a:xfrm>
          <a:prstGeom prst="roundRect">
            <a:avLst/>
          </a:prstGeom>
          <a:solidFill>
            <a:srgbClr val="2E74B6"/>
          </a:solidFill>
          <a:ln>
            <a:noFill/>
          </a:ln>
          <a:effectLst>
            <a:outerShdw blurRad="190500" dist="50800" dir="5400000" algn="ctr" rotWithShape="0">
              <a:srgbClr val="3AB7ED">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b="1">
              <a:solidFill>
                <a:srgbClr val="2E74B6"/>
              </a:solidFill>
            </a:endParaRPr>
          </a:p>
        </p:txBody>
      </p:sp>
      <p:grpSp>
        <p:nvGrpSpPr>
          <p:cNvPr id="7" name="组合 6"/>
          <p:cNvGrpSpPr/>
          <p:nvPr/>
        </p:nvGrpSpPr>
        <p:grpSpPr>
          <a:xfrm>
            <a:off x="685800" y="-38735"/>
            <a:ext cx="2311400" cy="654050"/>
            <a:chOff x="8100" y="-255"/>
            <a:chExt cx="4470" cy="1030"/>
          </a:xfrm>
        </p:grpSpPr>
        <p:sp>
          <p:nvSpPr>
            <p:cNvPr id="5" name="矩形 4"/>
            <p:cNvSpPr/>
            <p:nvPr/>
          </p:nvSpPr>
          <p:spPr>
            <a:xfrm>
              <a:off x="8100" y="-255"/>
              <a:ext cx="4470" cy="68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100" y="605"/>
              <a:ext cx="4470" cy="17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12"/>
          <p:cNvSpPr txBox="1"/>
          <p:nvPr/>
        </p:nvSpPr>
        <p:spPr>
          <a:xfrm>
            <a:off x="685165" y="763270"/>
            <a:ext cx="2311400" cy="521970"/>
          </a:xfrm>
          <a:prstGeom prst="rect">
            <a:avLst/>
          </a:prstGeom>
          <a:noFill/>
        </p:spPr>
        <p:txBody>
          <a:bodyPr wrap="square" rtlCol="0">
            <a:spAutoFit/>
          </a:bodyPr>
          <a:lstStyle/>
          <a:p>
            <a:pPr algn="dist"/>
            <a:r>
              <a:rPr lang="zh-CN" altLang="en-US" sz="2800" b="1" dirty="0">
                <a:solidFill>
                  <a:srgbClr val="2E74B6"/>
                </a:solidFill>
                <a:latin typeface="方正书宋简体" panose="02000000000000000000" charset="-122"/>
                <a:ea typeface="方正书宋简体" panose="02000000000000000000" charset="-122"/>
                <a:sym typeface="+mn-ea"/>
              </a:rPr>
              <a:t>制定背景</a:t>
            </a:r>
            <a:endParaRPr lang="zh-CN" altLang="en-US" sz="2800" b="1" dirty="0">
              <a:solidFill>
                <a:srgbClr val="2E74B6"/>
              </a:solidFill>
              <a:latin typeface="方正书宋简体" panose="02000000000000000000" charset="-122"/>
              <a:ea typeface="方正书宋简体" panose="02000000000000000000" charset="-122"/>
              <a:sym typeface="+mn-ea"/>
            </a:endParaRPr>
          </a:p>
        </p:txBody>
      </p:sp>
      <p:sp>
        <p:nvSpPr>
          <p:cNvPr id="23" name="矩形 22"/>
          <p:cNvSpPr/>
          <p:nvPr/>
        </p:nvSpPr>
        <p:spPr>
          <a:xfrm>
            <a:off x="9320530" y="2228850"/>
            <a:ext cx="2533650" cy="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矩形 226"/>
          <p:cNvSpPr/>
          <p:nvPr>
            <p:custDataLst>
              <p:tags r:id="rId1"/>
            </p:custDataLst>
          </p:nvPr>
        </p:nvSpPr>
        <p:spPr>
          <a:xfrm>
            <a:off x="4603893" y="1956568"/>
            <a:ext cx="441146" cy="369332"/>
          </a:xfrm>
          <a:prstGeom prst="rect">
            <a:avLst/>
          </a:prstGeom>
        </p:spPr>
        <p:txBody>
          <a:bodyPr wrap="none">
            <a:normAutofit/>
          </a:bodyPr>
          <a:lstStyle/>
          <a:p>
            <a:pPr algn="ctr"/>
            <a:r>
              <a:rPr lang="en-US" altLang="zh-CN" b="1" dirty="0">
                <a:solidFill>
                  <a:sysClr val="window" lastClr="FFFFFF"/>
                </a:solidFill>
                <a:sym typeface="Arial" panose="020B0604020202020204" pitchFamily="34" charset="0"/>
              </a:rPr>
              <a:t>01</a:t>
            </a:r>
            <a:endParaRPr lang="zh-CN" altLang="en-US" b="1" dirty="0" err="1">
              <a:solidFill>
                <a:sysClr val="window" lastClr="FFFFFF"/>
              </a:solidFill>
              <a:sym typeface="Arial" panose="020B0604020202020204" pitchFamily="34" charset="0"/>
            </a:endParaRPr>
          </a:p>
        </p:txBody>
      </p:sp>
      <p:sp>
        <p:nvSpPr>
          <p:cNvPr id="229" name="矩形 228"/>
          <p:cNvSpPr/>
          <p:nvPr>
            <p:custDataLst>
              <p:tags r:id="rId2"/>
            </p:custDataLst>
          </p:nvPr>
        </p:nvSpPr>
        <p:spPr>
          <a:xfrm>
            <a:off x="5200793" y="3484337"/>
            <a:ext cx="441147" cy="369332"/>
          </a:xfrm>
          <a:prstGeom prst="rect">
            <a:avLst/>
          </a:prstGeom>
        </p:spPr>
        <p:txBody>
          <a:bodyPr wrap="none">
            <a:normAutofit/>
          </a:bodyPr>
          <a:lstStyle/>
          <a:p>
            <a:pPr algn="ctr"/>
            <a:r>
              <a:rPr lang="en-US" altLang="zh-CN" b="1" dirty="0">
                <a:solidFill>
                  <a:sysClr val="window" lastClr="FFFFFF"/>
                </a:solidFill>
                <a:sym typeface="Arial" panose="020B0604020202020204" pitchFamily="34" charset="0"/>
              </a:rPr>
              <a:t>03</a:t>
            </a:r>
            <a:endParaRPr lang="zh-CN" altLang="en-US" b="1" dirty="0" err="1">
              <a:solidFill>
                <a:sysClr val="window" lastClr="FFFFFF"/>
              </a:solidFill>
              <a:sym typeface="Arial" panose="020B0604020202020204" pitchFamily="34" charset="0"/>
            </a:endParaRPr>
          </a:p>
        </p:txBody>
      </p:sp>
      <p:sp>
        <p:nvSpPr>
          <p:cNvPr id="231" name="矩形 230"/>
          <p:cNvSpPr/>
          <p:nvPr>
            <p:custDataLst>
              <p:tags r:id="rId3"/>
            </p:custDataLst>
          </p:nvPr>
        </p:nvSpPr>
        <p:spPr>
          <a:xfrm>
            <a:off x="5797693" y="5012107"/>
            <a:ext cx="441147" cy="369332"/>
          </a:xfrm>
          <a:prstGeom prst="rect">
            <a:avLst/>
          </a:prstGeom>
        </p:spPr>
        <p:txBody>
          <a:bodyPr wrap="none">
            <a:normAutofit/>
          </a:bodyPr>
          <a:lstStyle/>
          <a:p>
            <a:pPr algn="ctr"/>
            <a:r>
              <a:rPr lang="en-US" altLang="zh-CN" b="1" dirty="0">
                <a:solidFill>
                  <a:sysClr val="window" lastClr="FFFFFF"/>
                </a:solidFill>
                <a:sym typeface="Arial" panose="020B0604020202020204" pitchFamily="34" charset="0"/>
              </a:rPr>
              <a:t>05</a:t>
            </a:r>
            <a:endParaRPr lang="zh-CN" altLang="en-US" b="1" dirty="0" err="1">
              <a:solidFill>
                <a:sysClr val="window" lastClr="FFFFFF"/>
              </a:solidFill>
              <a:sym typeface="Arial" panose="020B0604020202020204" pitchFamily="34" charset="0"/>
            </a:endParaRPr>
          </a:p>
        </p:txBody>
      </p:sp>
      <p:sp>
        <p:nvSpPr>
          <p:cNvPr id="235" name="文本框 234"/>
          <p:cNvSpPr txBox="1"/>
          <p:nvPr>
            <p:custDataLst>
              <p:tags r:id="rId4"/>
            </p:custDataLst>
          </p:nvPr>
        </p:nvSpPr>
        <p:spPr>
          <a:xfrm>
            <a:off x="5212289" y="2071036"/>
            <a:ext cx="2044208" cy="492919"/>
          </a:xfrm>
          <a:prstGeom prst="rect">
            <a:avLst/>
          </a:prstGeom>
          <a:noFill/>
        </p:spPr>
        <p:txBody>
          <a:bodyPr wrap="square" rtlCol="0" anchor="ctr">
            <a:noAutofit/>
          </a:bodyPr>
          <a:lstStyle/>
          <a:p>
            <a:pPr>
              <a:lnSpc>
                <a:spcPct val="120000"/>
              </a:lnSpc>
            </a:pPr>
            <a:r>
              <a:rPr lang="zh-CN" altLang="en-US" sz="2400" b="1" spc="150">
                <a:solidFill>
                  <a:sysClr val="window" lastClr="FFFFFF"/>
                </a:solidFill>
                <a:latin typeface="微软雅黑" panose="020B0503020204020204" charset="-122"/>
                <a:ea typeface="微软雅黑" panose="020B0503020204020204" charset="-122"/>
              </a:rPr>
              <a:t>扶持对象</a:t>
            </a:r>
            <a:endParaRPr lang="zh-CN" altLang="en-US" sz="2400" b="1" spc="150">
              <a:solidFill>
                <a:sysClr val="window" lastClr="FFFFFF"/>
              </a:solidFill>
              <a:latin typeface="微软雅黑" panose="020B0503020204020204" charset="-122"/>
              <a:ea typeface="微软雅黑" panose="020B0503020204020204" charset="-122"/>
            </a:endParaRPr>
          </a:p>
        </p:txBody>
      </p:sp>
      <p:grpSp>
        <p:nvGrpSpPr>
          <p:cNvPr id="39" name="组合 38"/>
          <p:cNvGrpSpPr/>
          <p:nvPr/>
        </p:nvGrpSpPr>
        <p:grpSpPr>
          <a:xfrm>
            <a:off x="0" y="6097383"/>
            <a:ext cx="12192000" cy="760618"/>
            <a:chOff x="0" y="6097383"/>
            <a:chExt cx="12192000" cy="760618"/>
          </a:xfrm>
        </p:grpSpPr>
        <p:sp>
          <p:nvSpPr>
            <p:cNvPr id="40" name="任意多边形: 形状 39"/>
            <p:cNvSpPr/>
            <p:nvPr/>
          </p:nvSpPr>
          <p:spPr>
            <a:xfrm>
              <a:off x="0" y="6097383"/>
              <a:ext cx="12192000" cy="760618"/>
            </a:xfrm>
            <a:custGeom>
              <a:avLst/>
              <a:gdLst>
                <a:gd name="connsiteX0" fmla="*/ 12192000 w 12192000"/>
                <a:gd name="connsiteY0" fmla="*/ 0 h 580183"/>
                <a:gd name="connsiteX1" fmla="*/ 12192000 w 12192000"/>
                <a:gd name="connsiteY1" fmla="*/ 580183 h 580183"/>
                <a:gd name="connsiteX2" fmla="*/ 9325530 w 12192000"/>
                <a:gd name="connsiteY2" fmla="*/ 580183 h 580183"/>
                <a:gd name="connsiteX3" fmla="*/ 9488423 w 12192000"/>
                <a:gd name="connsiteY3" fmla="*/ 563179 h 580183"/>
                <a:gd name="connsiteX4" fmla="*/ 11997595 w 12192000"/>
                <a:gd name="connsiteY4" fmla="*/ 69345 h 580183"/>
                <a:gd name="connsiteX5" fmla="*/ 0 w 12192000"/>
                <a:gd name="connsiteY5" fmla="*/ 0 h 580183"/>
                <a:gd name="connsiteX6" fmla="*/ 194406 w 12192000"/>
                <a:gd name="connsiteY6" fmla="*/ 69345 h 580183"/>
                <a:gd name="connsiteX7" fmla="*/ 2703577 w 12192000"/>
                <a:gd name="connsiteY7" fmla="*/ 563179 h 580183"/>
                <a:gd name="connsiteX8" fmla="*/ 2866470 w 12192000"/>
                <a:gd name="connsiteY8" fmla="*/ 580183 h 580183"/>
                <a:gd name="connsiteX9" fmla="*/ 0 w 12192000"/>
                <a:gd name="connsiteY9" fmla="*/ 580183 h 58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580183">
                  <a:moveTo>
                    <a:pt x="12192000" y="0"/>
                  </a:moveTo>
                  <a:lnTo>
                    <a:pt x="12192000" y="580183"/>
                  </a:lnTo>
                  <a:lnTo>
                    <a:pt x="9325530" y="580183"/>
                  </a:lnTo>
                  <a:lnTo>
                    <a:pt x="9488423" y="563179"/>
                  </a:lnTo>
                  <a:cubicBezTo>
                    <a:pt x="10496865" y="444465"/>
                    <a:pt x="11358099" y="274470"/>
                    <a:pt x="11997595" y="69345"/>
                  </a:cubicBezTo>
                  <a:close/>
                  <a:moveTo>
                    <a:pt x="0" y="0"/>
                  </a:moveTo>
                  <a:lnTo>
                    <a:pt x="194406" y="69345"/>
                  </a:lnTo>
                  <a:cubicBezTo>
                    <a:pt x="833901" y="274470"/>
                    <a:pt x="1695135" y="444465"/>
                    <a:pt x="2703577" y="563179"/>
                  </a:cubicBezTo>
                  <a:lnTo>
                    <a:pt x="2866470" y="580183"/>
                  </a:lnTo>
                  <a:lnTo>
                    <a:pt x="0" y="580183"/>
                  </a:lnTo>
                  <a:close/>
                </a:path>
              </a:pathLst>
            </a:custGeom>
            <a:solidFill>
              <a:schemeClr val="accent1">
                <a:lumMod val="20000"/>
                <a:lumOff val="80000"/>
              </a:schemeClr>
            </a:solidFill>
            <a:ln>
              <a:noFill/>
            </a:ln>
            <a:effectLst>
              <a:outerShdw blurRad="190500" dist="38100" algn="tl" rotWithShape="0">
                <a:schemeClr val="accent1">
                  <a:lumMod val="40000"/>
                  <a:lumOff val="60000"/>
                  <a:alpha val="40000"/>
                </a:scheme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sz="2000" dirty="0"/>
            </a:p>
          </p:txBody>
        </p:sp>
        <p:sp>
          <p:nvSpPr>
            <p:cNvPr id="41" name="任意多边形: 形状 40"/>
            <p:cNvSpPr/>
            <p:nvPr/>
          </p:nvSpPr>
          <p:spPr>
            <a:xfrm>
              <a:off x="0" y="6376172"/>
              <a:ext cx="12192000" cy="481828"/>
            </a:xfrm>
            <a:custGeom>
              <a:avLst/>
              <a:gdLst>
                <a:gd name="connsiteX0" fmla="*/ 12192000 w 12192000"/>
                <a:gd name="connsiteY0" fmla="*/ 0 h 580183"/>
                <a:gd name="connsiteX1" fmla="*/ 12192000 w 12192000"/>
                <a:gd name="connsiteY1" fmla="*/ 580183 h 580183"/>
                <a:gd name="connsiteX2" fmla="*/ 9325530 w 12192000"/>
                <a:gd name="connsiteY2" fmla="*/ 580183 h 580183"/>
                <a:gd name="connsiteX3" fmla="*/ 9488423 w 12192000"/>
                <a:gd name="connsiteY3" fmla="*/ 563179 h 580183"/>
                <a:gd name="connsiteX4" fmla="*/ 11997595 w 12192000"/>
                <a:gd name="connsiteY4" fmla="*/ 69345 h 580183"/>
                <a:gd name="connsiteX5" fmla="*/ 0 w 12192000"/>
                <a:gd name="connsiteY5" fmla="*/ 0 h 580183"/>
                <a:gd name="connsiteX6" fmla="*/ 194406 w 12192000"/>
                <a:gd name="connsiteY6" fmla="*/ 69345 h 580183"/>
                <a:gd name="connsiteX7" fmla="*/ 2703577 w 12192000"/>
                <a:gd name="connsiteY7" fmla="*/ 563179 h 580183"/>
                <a:gd name="connsiteX8" fmla="*/ 2866470 w 12192000"/>
                <a:gd name="connsiteY8" fmla="*/ 580183 h 580183"/>
                <a:gd name="connsiteX9" fmla="*/ 0 w 12192000"/>
                <a:gd name="connsiteY9" fmla="*/ 580183 h 58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580183">
                  <a:moveTo>
                    <a:pt x="12192000" y="0"/>
                  </a:moveTo>
                  <a:lnTo>
                    <a:pt x="12192000" y="580183"/>
                  </a:lnTo>
                  <a:lnTo>
                    <a:pt x="9325530" y="580183"/>
                  </a:lnTo>
                  <a:lnTo>
                    <a:pt x="9488423" y="563179"/>
                  </a:lnTo>
                  <a:cubicBezTo>
                    <a:pt x="10496865" y="444465"/>
                    <a:pt x="11358099" y="274470"/>
                    <a:pt x="11997595" y="69345"/>
                  </a:cubicBezTo>
                  <a:close/>
                  <a:moveTo>
                    <a:pt x="0" y="0"/>
                  </a:moveTo>
                  <a:lnTo>
                    <a:pt x="194406" y="69345"/>
                  </a:lnTo>
                  <a:cubicBezTo>
                    <a:pt x="833901" y="274470"/>
                    <a:pt x="1695135" y="444465"/>
                    <a:pt x="2703577" y="563179"/>
                  </a:cubicBezTo>
                  <a:lnTo>
                    <a:pt x="2866470" y="580183"/>
                  </a:lnTo>
                  <a:lnTo>
                    <a:pt x="0" y="580183"/>
                  </a:lnTo>
                  <a:close/>
                </a:path>
              </a:pathLst>
            </a:custGeom>
            <a:gradFill flip="none" rotWithShape="1">
              <a:gsLst>
                <a:gs pos="4000">
                  <a:schemeClr val="accent1">
                    <a:lumMod val="80000"/>
                    <a:lumOff val="20000"/>
                  </a:schemeClr>
                </a:gs>
                <a:gs pos="50000">
                  <a:schemeClr val="accent1"/>
                </a:gs>
                <a:gs pos="99000">
                  <a:schemeClr val="accent1">
                    <a:lumMod val="80000"/>
                    <a:lumOff val="20000"/>
                  </a:schemeClr>
                </a:gs>
              </a:gsLst>
              <a:lin ang="2700000" scaled="1"/>
              <a:tileRect/>
            </a:gradFill>
            <a:ln w="6350">
              <a:solidFill>
                <a:schemeClr val="accent1">
                  <a:lumMod val="20000"/>
                  <a:lumOff val="80000"/>
                </a:schemeClr>
              </a:solidFill>
            </a:ln>
            <a:effectLst>
              <a:outerShdw blurRad="254000" algn="ctr" rotWithShape="0">
                <a:schemeClr val="accent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2400" b="1" dirty="0">
                <a:solidFill>
                  <a:schemeClr val="bg1"/>
                </a:solidFill>
                <a:latin typeface="+mn-ea"/>
              </a:endParaRPr>
            </a:p>
          </p:txBody>
        </p:sp>
      </p:grpSp>
      <p:sp>
        <p:nvSpPr>
          <p:cNvPr id="2" name="椭圆 1"/>
          <p:cNvSpPr/>
          <p:nvPr>
            <p:custDataLst>
              <p:tags r:id="rId5"/>
            </p:custDataLst>
          </p:nvPr>
        </p:nvSpPr>
        <p:spPr bwMode="auto">
          <a:xfrm rot="19800000">
            <a:off x="5136545" y="3072375"/>
            <a:ext cx="998883" cy="998883"/>
          </a:xfrm>
          <a:prstGeom prst="ellipse">
            <a:avLst/>
          </a:prstGeom>
          <a:solidFill>
            <a:schemeClr val="accent4">
              <a:lumMod val="75000"/>
            </a:schemeClr>
          </a:solidFill>
          <a:ln w="57150">
            <a:solidFill>
              <a:srgbClr val="E7E6E6"/>
            </a:solidFill>
          </a:ln>
        </p:spPr>
        <p:style>
          <a:lnRef idx="2">
            <a:srgbClr val="F2655C">
              <a:shade val="50000"/>
            </a:srgbClr>
          </a:lnRef>
          <a:fillRef idx="1">
            <a:srgbClr val="F2655C"/>
          </a:fillRef>
          <a:effectRef idx="0">
            <a:srgbClr val="F2655C"/>
          </a:effectRef>
          <a:fontRef idx="minor">
            <a:sysClr val="window" lastClr="FFFFFF"/>
          </a:fontRef>
        </p:style>
        <p:txBody>
          <a:bodyPr anchor="ctr"/>
          <a:lstStyle/>
          <a:p>
            <a:pPr algn="ctr" eaLnBrk="1" fontAlgn="auto" hangingPunct="1">
              <a:spcBef>
                <a:spcPts val="0"/>
              </a:spcBef>
              <a:spcAft>
                <a:spcPts val="0"/>
              </a:spcAft>
              <a:defRPr/>
            </a:pPr>
            <a:endParaRPr lang="zh-CN" altLang="en-US"/>
          </a:p>
        </p:txBody>
      </p:sp>
      <p:sp>
        <p:nvSpPr>
          <p:cNvPr id="4" name="等腰三角形 3"/>
          <p:cNvSpPr/>
          <p:nvPr>
            <p:custDataLst>
              <p:tags r:id="rId6"/>
            </p:custDataLst>
          </p:nvPr>
        </p:nvSpPr>
        <p:spPr bwMode="auto">
          <a:xfrm rot="19800000" flipV="1">
            <a:off x="5785125" y="3970676"/>
            <a:ext cx="329493" cy="282671"/>
          </a:xfrm>
          <a:prstGeom prst="triangle">
            <a:avLst/>
          </a:prstGeom>
          <a:solidFill>
            <a:srgbClr val="E7E6E6"/>
          </a:solidFill>
          <a:ln>
            <a:noFill/>
          </a:ln>
        </p:spPr>
        <p:style>
          <a:lnRef idx="2">
            <a:srgbClr val="F2655C">
              <a:shade val="50000"/>
            </a:srgbClr>
          </a:lnRef>
          <a:fillRef idx="1">
            <a:srgbClr val="F2655C"/>
          </a:fillRef>
          <a:effectRef idx="0">
            <a:srgbClr val="F2655C"/>
          </a:effectRef>
          <a:fontRef idx="minor">
            <a:sysClr val="window" lastClr="FFFFFF"/>
          </a:fontRef>
        </p:style>
        <p:txBody>
          <a:bodyPr anchor="ctr"/>
          <a:lstStyle/>
          <a:p>
            <a:pPr algn="ctr" eaLnBrk="1" fontAlgn="auto" hangingPunct="1">
              <a:spcBef>
                <a:spcPts val="0"/>
              </a:spcBef>
              <a:spcAft>
                <a:spcPts val="0"/>
              </a:spcAft>
              <a:defRPr/>
            </a:pPr>
            <a:endParaRPr lang="zh-CN" altLang="en-US"/>
          </a:p>
        </p:txBody>
      </p:sp>
      <p:sp>
        <p:nvSpPr>
          <p:cNvPr id="34" name="椭圆 33"/>
          <p:cNvSpPr/>
          <p:nvPr>
            <p:custDataLst>
              <p:tags r:id="rId7"/>
            </p:custDataLst>
          </p:nvPr>
        </p:nvSpPr>
        <p:spPr bwMode="auto">
          <a:xfrm rot="1800000" flipH="1">
            <a:off x="5707088" y="1886201"/>
            <a:ext cx="998883" cy="998883"/>
          </a:xfrm>
          <a:prstGeom prst="ellipse">
            <a:avLst/>
          </a:prstGeom>
          <a:solidFill>
            <a:srgbClr val="2E74B6"/>
          </a:solidFill>
          <a:ln w="57150">
            <a:solidFill>
              <a:srgbClr val="E7E6E6"/>
            </a:solidFill>
          </a:ln>
        </p:spPr>
        <p:style>
          <a:lnRef idx="2">
            <a:srgbClr val="F2655C">
              <a:shade val="50000"/>
            </a:srgbClr>
          </a:lnRef>
          <a:fillRef idx="1">
            <a:srgbClr val="F2655C"/>
          </a:fillRef>
          <a:effectRef idx="0">
            <a:srgbClr val="F2655C"/>
          </a:effectRef>
          <a:fontRef idx="minor">
            <a:sysClr val="window" lastClr="FFFFFF"/>
          </a:fontRef>
        </p:style>
        <p:txBody>
          <a:bodyPr anchor="ctr"/>
          <a:lstStyle/>
          <a:p>
            <a:pPr algn="ctr" eaLnBrk="1" fontAlgn="auto" hangingPunct="1">
              <a:spcBef>
                <a:spcPts val="0"/>
              </a:spcBef>
              <a:spcAft>
                <a:spcPts val="0"/>
              </a:spcAft>
              <a:defRPr/>
            </a:pPr>
            <a:endParaRPr lang="zh-CN" altLang="en-US"/>
          </a:p>
        </p:txBody>
      </p:sp>
      <p:sp>
        <p:nvSpPr>
          <p:cNvPr id="35" name="等腰三角形 34"/>
          <p:cNvSpPr/>
          <p:nvPr>
            <p:custDataLst>
              <p:tags r:id="rId8"/>
            </p:custDataLst>
          </p:nvPr>
        </p:nvSpPr>
        <p:spPr bwMode="auto">
          <a:xfrm rot="1800000" flipH="1" flipV="1">
            <a:off x="5729632" y="2784502"/>
            <a:ext cx="329493" cy="282671"/>
          </a:xfrm>
          <a:prstGeom prst="triangle">
            <a:avLst/>
          </a:prstGeom>
          <a:solidFill>
            <a:srgbClr val="E7E6E6"/>
          </a:solidFill>
          <a:ln>
            <a:noFill/>
          </a:ln>
        </p:spPr>
        <p:style>
          <a:lnRef idx="2">
            <a:srgbClr val="F2655C">
              <a:shade val="50000"/>
            </a:srgbClr>
          </a:lnRef>
          <a:fillRef idx="1">
            <a:srgbClr val="F2655C"/>
          </a:fillRef>
          <a:effectRef idx="0">
            <a:srgbClr val="F2655C"/>
          </a:effectRef>
          <a:fontRef idx="minor">
            <a:sysClr val="window" lastClr="FFFFFF"/>
          </a:fontRef>
        </p:style>
        <p:txBody>
          <a:bodyPr anchor="ctr"/>
          <a:lstStyle/>
          <a:p>
            <a:pPr algn="ctr" eaLnBrk="1" fontAlgn="auto" hangingPunct="1">
              <a:spcBef>
                <a:spcPts val="0"/>
              </a:spcBef>
              <a:spcAft>
                <a:spcPts val="0"/>
              </a:spcAft>
              <a:defRPr/>
            </a:pPr>
            <a:endParaRPr lang="zh-CN" altLang="en-US"/>
          </a:p>
        </p:txBody>
      </p:sp>
      <p:sp>
        <p:nvSpPr>
          <p:cNvPr id="37" name="椭圆 36"/>
          <p:cNvSpPr/>
          <p:nvPr>
            <p:custDataLst>
              <p:tags r:id="rId9"/>
            </p:custDataLst>
          </p:nvPr>
        </p:nvSpPr>
        <p:spPr bwMode="auto">
          <a:xfrm rot="1800000" flipH="1">
            <a:off x="5953341" y="4045246"/>
            <a:ext cx="998883" cy="998883"/>
          </a:xfrm>
          <a:prstGeom prst="ellipse">
            <a:avLst/>
          </a:prstGeom>
          <a:solidFill>
            <a:srgbClr val="7F8FAF"/>
          </a:solidFill>
          <a:ln w="57150">
            <a:solidFill>
              <a:srgbClr val="E7E6E6"/>
            </a:solidFill>
          </a:ln>
        </p:spPr>
        <p:style>
          <a:lnRef idx="2">
            <a:srgbClr val="F2655C">
              <a:shade val="50000"/>
            </a:srgbClr>
          </a:lnRef>
          <a:fillRef idx="1">
            <a:srgbClr val="F2655C"/>
          </a:fillRef>
          <a:effectRef idx="0">
            <a:srgbClr val="F2655C"/>
          </a:effectRef>
          <a:fontRef idx="minor">
            <a:sysClr val="window" lastClr="FFFFFF"/>
          </a:fontRef>
        </p:style>
        <p:txBody>
          <a:bodyPr anchor="ctr"/>
          <a:lstStyle/>
          <a:p>
            <a:pPr algn="ctr" eaLnBrk="1" fontAlgn="auto" hangingPunct="1">
              <a:spcBef>
                <a:spcPts val="0"/>
              </a:spcBef>
              <a:spcAft>
                <a:spcPts val="0"/>
              </a:spcAft>
              <a:defRPr/>
            </a:pPr>
            <a:endParaRPr lang="zh-CN" altLang="en-US"/>
          </a:p>
        </p:txBody>
      </p:sp>
      <p:sp>
        <p:nvSpPr>
          <p:cNvPr id="38" name="等腰三角形 37"/>
          <p:cNvSpPr/>
          <p:nvPr>
            <p:custDataLst>
              <p:tags r:id="rId10"/>
            </p:custDataLst>
          </p:nvPr>
        </p:nvSpPr>
        <p:spPr bwMode="auto">
          <a:xfrm rot="1800000" flipH="1" flipV="1">
            <a:off x="5975884" y="4943547"/>
            <a:ext cx="329493" cy="282670"/>
          </a:xfrm>
          <a:prstGeom prst="triangle">
            <a:avLst/>
          </a:prstGeom>
          <a:solidFill>
            <a:srgbClr val="E7E6E6"/>
          </a:solidFill>
          <a:ln>
            <a:noFill/>
          </a:ln>
        </p:spPr>
        <p:style>
          <a:lnRef idx="2">
            <a:srgbClr val="F2655C">
              <a:shade val="50000"/>
            </a:srgbClr>
          </a:lnRef>
          <a:fillRef idx="1">
            <a:srgbClr val="F2655C"/>
          </a:fillRef>
          <a:effectRef idx="0">
            <a:srgbClr val="F2655C"/>
          </a:effectRef>
          <a:fontRef idx="minor">
            <a:sysClr val="window" lastClr="FFFFFF"/>
          </a:fontRef>
        </p:style>
        <p:txBody>
          <a:bodyPr anchor="ctr"/>
          <a:lstStyle/>
          <a:p>
            <a:pPr algn="ctr" eaLnBrk="1" fontAlgn="auto" hangingPunct="1">
              <a:spcBef>
                <a:spcPts val="0"/>
              </a:spcBef>
              <a:spcAft>
                <a:spcPts val="0"/>
              </a:spcAft>
              <a:defRPr/>
            </a:pPr>
            <a:endParaRPr lang="zh-CN" altLang="en-US"/>
          </a:p>
        </p:txBody>
      </p:sp>
      <p:sp>
        <p:nvSpPr>
          <p:cNvPr id="8" name="文本框 7"/>
          <p:cNvSpPr txBox="1"/>
          <p:nvPr>
            <p:custDataLst>
              <p:tags r:id="rId11"/>
            </p:custDataLst>
          </p:nvPr>
        </p:nvSpPr>
        <p:spPr>
          <a:xfrm>
            <a:off x="5958939" y="1926235"/>
            <a:ext cx="437011" cy="841074"/>
          </a:xfrm>
          <a:prstGeom prst="rect">
            <a:avLst/>
          </a:prstGeom>
          <a:noFill/>
        </p:spPr>
        <p:txBody>
          <a:bodyPr wrap="square">
            <a:normAutofit fontScale="97500"/>
          </a:bodyPr>
          <a:lstStyle/>
          <a:p>
            <a:pPr eaLnBrk="1" fontAlgn="auto" hangingPunct="1">
              <a:spcBef>
                <a:spcPts val="0"/>
              </a:spcBef>
              <a:spcAft>
                <a:spcPts val="0"/>
              </a:spcAft>
              <a:defRPr/>
            </a:pPr>
            <a:r>
              <a:rPr lang="en-US" altLang="zh-CN" sz="4400" b="1">
                <a:solidFill>
                  <a:sysClr val="window" lastClr="FFFFFF"/>
                </a:solidFill>
              </a:rPr>
              <a:t>1</a:t>
            </a:r>
            <a:endParaRPr lang="zh-CN" altLang="en-US" sz="4400" b="1" dirty="0">
              <a:solidFill>
                <a:sysClr val="window" lastClr="FFFFFF"/>
              </a:solidFill>
            </a:endParaRPr>
          </a:p>
        </p:txBody>
      </p:sp>
      <p:sp>
        <p:nvSpPr>
          <p:cNvPr id="53" name="文本框 52"/>
          <p:cNvSpPr txBox="1"/>
          <p:nvPr>
            <p:custDataLst>
              <p:tags r:id="rId12"/>
            </p:custDataLst>
          </p:nvPr>
        </p:nvSpPr>
        <p:spPr>
          <a:xfrm>
            <a:off x="5381966" y="3176012"/>
            <a:ext cx="544530" cy="841074"/>
          </a:xfrm>
          <a:prstGeom prst="rect">
            <a:avLst/>
          </a:prstGeom>
          <a:noFill/>
        </p:spPr>
        <p:txBody>
          <a:bodyPr wrap="square">
            <a:normAutofit/>
          </a:bodyPr>
          <a:lstStyle/>
          <a:p>
            <a:pPr eaLnBrk="1" fontAlgn="auto" hangingPunct="1">
              <a:spcBef>
                <a:spcPts val="0"/>
              </a:spcBef>
              <a:spcAft>
                <a:spcPts val="0"/>
              </a:spcAft>
              <a:defRPr/>
            </a:pPr>
            <a:r>
              <a:rPr lang="en-US" altLang="zh-CN" sz="4400" b="1">
                <a:solidFill>
                  <a:sysClr val="window" lastClr="FFFFFF"/>
                </a:solidFill>
              </a:rPr>
              <a:t>2</a:t>
            </a:r>
            <a:endParaRPr lang="zh-CN" altLang="en-US" sz="4400" b="1" dirty="0">
              <a:solidFill>
                <a:sysClr val="window" lastClr="FFFFFF"/>
              </a:solidFill>
            </a:endParaRPr>
          </a:p>
        </p:txBody>
      </p:sp>
      <p:sp>
        <p:nvSpPr>
          <p:cNvPr id="54" name="文本框 53"/>
          <p:cNvSpPr txBox="1"/>
          <p:nvPr>
            <p:custDataLst>
              <p:tags r:id="rId13"/>
            </p:custDataLst>
          </p:nvPr>
        </p:nvSpPr>
        <p:spPr>
          <a:xfrm>
            <a:off x="6213325" y="4161883"/>
            <a:ext cx="546264" cy="841073"/>
          </a:xfrm>
          <a:prstGeom prst="rect">
            <a:avLst/>
          </a:prstGeom>
          <a:noFill/>
        </p:spPr>
        <p:txBody>
          <a:bodyPr wrap="square">
            <a:normAutofit/>
          </a:bodyPr>
          <a:lstStyle/>
          <a:p>
            <a:pPr eaLnBrk="1" fontAlgn="auto" hangingPunct="1">
              <a:spcBef>
                <a:spcPts val="0"/>
              </a:spcBef>
              <a:spcAft>
                <a:spcPts val="0"/>
              </a:spcAft>
              <a:defRPr/>
            </a:pPr>
            <a:r>
              <a:rPr lang="en-US" altLang="zh-CN" sz="4400" b="1">
                <a:solidFill>
                  <a:sysClr val="window" lastClr="FFFFFF"/>
                </a:solidFill>
              </a:rPr>
              <a:t>3</a:t>
            </a:r>
            <a:endParaRPr lang="zh-CN" altLang="en-US" sz="4400" b="1" dirty="0">
              <a:solidFill>
                <a:sysClr val="window" lastClr="FFFFFF"/>
              </a:solidFill>
            </a:endParaRPr>
          </a:p>
        </p:txBody>
      </p:sp>
      <p:sp>
        <p:nvSpPr>
          <p:cNvPr id="9" name="文本框 8"/>
          <p:cNvSpPr txBox="1"/>
          <p:nvPr>
            <p:custDataLst>
              <p:tags r:id="rId14"/>
            </p:custDataLst>
          </p:nvPr>
        </p:nvSpPr>
        <p:spPr>
          <a:xfrm>
            <a:off x="491882" y="2435613"/>
            <a:ext cx="4601210" cy="92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defPPr>
              <a:defRPr lang="zh-CN"/>
            </a:defPPr>
            <a:lvl1pPr eaLnBrk="1" hangingPunct="1">
              <a:defRPr>
                <a:solidFill>
                  <a:sysClr val="window" lastClr="FFFFFF"/>
                </a:solidFill>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gn="just" fontAlgn="auto">
              <a:lnSpc>
                <a:spcPct val="130000"/>
              </a:lnSpc>
            </a:pPr>
            <a:r>
              <a:rPr lang="zh-CN" altLang="en-US" sz="2000" b="1" dirty="0">
                <a:solidFill>
                  <a:schemeClr val="bg1"/>
                </a:solidFill>
                <a:latin typeface="微软雅黑" panose="020B0503020204020204" charset="-122"/>
                <a:ea typeface="微软雅黑" panose="020B0503020204020204" charset="-122"/>
                <a:cs typeface="+mn-ea"/>
              </a:rPr>
              <a:t>《关于促进崇明区绿色工业、文化创意             </a:t>
            </a:r>
            <a:endParaRPr lang="en-US" altLang="zh-CN" sz="2000" b="1" dirty="0">
              <a:solidFill>
                <a:schemeClr val="bg1"/>
              </a:solidFill>
              <a:latin typeface="微软雅黑" panose="020B0503020204020204" charset="-122"/>
              <a:ea typeface="微软雅黑" panose="020B0503020204020204" charset="-122"/>
              <a:cs typeface="+mn-ea"/>
            </a:endParaRPr>
          </a:p>
          <a:p>
            <a:pPr algn="just" fontAlgn="auto">
              <a:lnSpc>
                <a:spcPct val="130000"/>
              </a:lnSpc>
            </a:pPr>
            <a:r>
              <a:rPr lang="en-US" altLang="zh-CN" sz="2000" b="1" dirty="0">
                <a:solidFill>
                  <a:schemeClr val="bg1"/>
                </a:solidFill>
                <a:latin typeface="微软雅黑" panose="020B0503020204020204" charset="-122"/>
                <a:ea typeface="微软雅黑" panose="020B0503020204020204" charset="-122"/>
                <a:cs typeface="+mn-ea"/>
              </a:rPr>
              <a:t>   </a:t>
            </a:r>
            <a:r>
              <a:rPr lang="zh-CN" altLang="en-US" sz="2000" b="1" dirty="0">
                <a:solidFill>
                  <a:schemeClr val="bg1"/>
                </a:solidFill>
                <a:latin typeface="微软雅黑" panose="020B0503020204020204" charset="-122"/>
                <a:ea typeface="微软雅黑" panose="020B0503020204020204" charset="-122"/>
                <a:cs typeface="+mn-ea"/>
              </a:rPr>
              <a:t>和体育健康产业发展的若干政策意见》</a:t>
            </a:r>
            <a:endParaRPr lang="zh-CN" altLang="en-US" sz="2000" b="1" dirty="0">
              <a:solidFill>
                <a:schemeClr val="bg1"/>
              </a:solidFill>
              <a:latin typeface="微软雅黑" panose="020B0503020204020204" charset="-122"/>
              <a:ea typeface="微软雅黑" panose="020B0503020204020204" charset="-122"/>
              <a:cs typeface="+mn-ea"/>
            </a:endParaRPr>
          </a:p>
        </p:txBody>
      </p:sp>
      <p:sp>
        <p:nvSpPr>
          <p:cNvPr id="10" name="文本框 9"/>
          <p:cNvSpPr txBox="1"/>
          <p:nvPr>
            <p:custDataLst>
              <p:tags r:id="rId15"/>
            </p:custDataLst>
          </p:nvPr>
        </p:nvSpPr>
        <p:spPr>
          <a:xfrm>
            <a:off x="583865" y="3470273"/>
            <a:ext cx="4290321" cy="1756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defPPr>
              <a:defRPr lang="zh-CN"/>
            </a:defPPr>
            <a:lvl1pPr eaLnBrk="1" hangingPunct="1">
              <a:defRPr sz="1400">
                <a:solidFill>
                  <a:sysClr val="window" lastClr="FFFFFF"/>
                </a:solidFill>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gn="just" fontAlgn="auto">
              <a:lnSpc>
                <a:spcPct val="150000"/>
              </a:lnSpc>
            </a:pPr>
            <a:r>
              <a:rPr lang="en-US" altLang="zh-CN" sz="2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其中在“鼓励文化创意产业发展”部分制定了8条文创产业相关的扶</a:t>
            </a:r>
            <a:r>
              <a:rPr lang="zh-CN" altLang="en-US" sz="2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持政</a:t>
            </a:r>
            <a:r>
              <a:rPr lang="en-US" altLang="zh-CN" sz="2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策</a:t>
            </a:r>
            <a:r>
              <a:rPr lang="zh-CN" altLang="en-US" sz="2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en-US" altLang="zh-CN" sz="2000"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对推动我区文创产业发展起到一定作用，现该政策文件已到期</a:t>
            </a:r>
            <a:r>
              <a:rPr lang="en-US" altLang="zh-CN" sz="2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endParaRPr lang="en-US" altLang="zh-CN" sz="2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36" name="文本框 35"/>
          <p:cNvSpPr txBox="1"/>
          <p:nvPr>
            <p:custDataLst>
              <p:tags r:id="rId16"/>
            </p:custDataLst>
          </p:nvPr>
        </p:nvSpPr>
        <p:spPr>
          <a:xfrm>
            <a:off x="6121939" y="984355"/>
            <a:ext cx="5813425" cy="49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defPPr>
              <a:defRPr lang="zh-CN"/>
            </a:defPPr>
            <a:lvl1pPr eaLnBrk="1" hangingPunct="1">
              <a:defRPr>
                <a:solidFill>
                  <a:sysClr val="window" lastClr="FFFFFF"/>
                </a:solidFill>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zh-CN" altLang="en-US" sz="2000" b="1" dirty="0">
                <a:solidFill>
                  <a:schemeClr val="bg1"/>
                </a:solidFill>
                <a:latin typeface="微软雅黑" panose="020B0503020204020204" charset="-122"/>
                <a:ea typeface="微软雅黑" panose="020B0503020204020204" charset="-122"/>
                <a:cs typeface="+mn-ea"/>
              </a:rPr>
              <a:t>《关于加快本市文化创意产业创新发展的若干意见》</a:t>
            </a:r>
            <a:endParaRPr lang="zh-CN" altLang="en-US" sz="2000" b="1" dirty="0">
              <a:solidFill>
                <a:schemeClr val="bg1"/>
              </a:solidFill>
              <a:latin typeface="微软雅黑" panose="020B0503020204020204" charset="-122"/>
              <a:ea typeface="微软雅黑" panose="020B0503020204020204" charset="-122"/>
              <a:cs typeface="+mn-ea"/>
            </a:endParaRPr>
          </a:p>
        </p:txBody>
      </p:sp>
      <p:sp>
        <p:nvSpPr>
          <p:cNvPr id="11" name="文本框 10"/>
          <p:cNvSpPr txBox="1"/>
          <p:nvPr>
            <p:custDataLst>
              <p:tags r:id="rId17"/>
            </p:custDataLst>
          </p:nvPr>
        </p:nvSpPr>
        <p:spPr>
          <a:xfrm>
            <a:off x="7295973" y="1618059"/>
            <a:ext cx="4135755" cy="141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defPPr>
              <a:defRPr lang="zh-CN"/>
            </a:defPPr>
            <a:lvl1pPr eaLnBrk="1" hangingPunct="1">
              <a:defRPr sz="1400">
                <a:solidFill>
                  <a:sysClr val="window" lastClr="FFFFFF"/>
                </a:solidFill>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gn="just" fontAlgn="auto">
              <a:lnSpc>
                <a:spcPct val="150000"/>
              </a:lnSpc>
            </a:pPr>
            <a:r>
              <a:rPr lang="en-US" altLang="zh-CN" sz="2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制定了涉及设计、影视、演艺、动漫、时尚、出版等重点领域的50条政策措施。</a:t>
            </a:r>
            <a:endParaRPr lang="en-US" altLang="zh-CN" sz="2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12" name="文本框 11"/>
          <p:cNvSpPr txBox="1"/>
          <p:nvPr>
            <p:custDataLst>
              <p:tags r:id="rId18"/>
            </p:custDataLst>
          </p:nvPr>
        </p:nvSpPr>
        <p:spPr>
          <a:xfrm>
            <a:off x="7174442" y="3841505"/>
            <a:ext cx="4270375" cy="841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defPPr>
              <a:defRPr lang="zh-CN"/>
            </a:defPPr>
            <a:lvl1pPr eaLnBrk="1" hangingPunct="1">
              <a:defRPr>
                <a:solidFill>
                  <a:sysClr val="window" lastClr="FFFFFF"/>
                </a:solidFill>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fontAlgn="auto">
              <a:lnSpc>
                <a:spcPct val="130000"/>
              </a:lnSpc>
            </a:pPr>
            <a:r>
              <a:rPr lang="zh-CN" altLang="en-US" sz="2000" b="1" dirty="0">
                <a:solidFill>
                  <a:schemeClr val="bg1"/>
                </a:solidFill>
                <a:latin typeface="微软雅黑" panose="020B0503020204020204" charset="-122"/>
                <a:ea typeface="微软雅黑" panose="020B0503020204020204" charset="-122"/>
                <a:cs typeface="+mn-ea"/>
              </a:rPr>
              <a:t>《关于加快崇明区文化创意产业</a:t>
            </a:r>
            <a:endParaRPr lang="en-US" altLang="zh-CN" sz="2000" b="1" dirty="0">
              <a:solidFill>
                <a:schemeClr val="bg1"/>
              </a:solidFill>
              <a:latin typeface="微软雅黑" panose="020B0503020204020204" charset="-122"/>
              <a:ea typeface="微软雅黑" panose="020B0503020204020204" charset="-122"/>
              <a:cs typeface="+mn-ea"/>
            </a:endParaRPr>
          </a:p>
          <a:p>
            <a:pPr fontAlgn="auto">
              <a:lnSpc>
                <a:spcPct val="130000"/>
              </a:lnSpc>
            </a:pPr>
            <a:r>
              <a:rPr lang="zh-CN" altLang="en-US" sz="2000" b="1" dirty="0">
                <a:solidFill>
                  <a:schemeClr val="bg1"/>
                </a:solidFill>
                <a:latin typeface="微软雅黑" panose="020B0503020204020204" charset="-122"/>
                <a:ea typeface="微软雅黑" panose="020B0503020204020204" charset="-122"/>
                <a:cs typeface="+mn-ea"/>
              </a:rPr>
              <a:t>   创新发展的指导意见》</a:t>
            </a:r>
            <a:endParaRPr lang="zh-CN" altLang="en-US" sz="2000" b="1" dirty="0">
              <a:solidFill>
                <a:schemeClr val="bg1"/>
              </a:solidFill>
              <a:latin typeface="微软雅黑" panose="020B0503020204020204" charset="-122"/>
              <a:ea typeface="微软雅黑" panose="020B0503020204020204" charset="-122"/>
              <a:cs typeface="+mn-ea"/>
            </a:endParaRPr>
          </a:p>
        </p:txBody>
      </p:sp>
      <p:sp>
        <p:nvSpPr>
          <p:cNvPr id="42" name="文本框 41"/>
          <p:cNvSpPr txBox="1"/>
          <p:nvPr>
            <p:custDataLst>
              <p:tags r:id="rId19"/>
            </p:custDataLst>
          </p:nvPr>
        </p:nvSpPr>
        <p:spPr>
          <a:xfrm>
            <a:off x="7291789" y="5007583"/>
            <a:ext cx="4022560" cy="100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defPPr>
              <a:defRPr lang="zh-CN"/>
            </a:defPPr>
            <a:lvl1pPr eaLnBrk="1" hangingPunct="1">
              <a:defRPr sz="1400">
                <a:solidFill>
                  <a:sysClr val="window" lastClr="FFFFFF"/>
                </a:solidFill>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en-US" altLang="zh-CN" sz="2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分3个方面提出了18条工作意见。</a:t>
            </a:r>
            <a:endParaRPr lang="en-US" altLang="zh-CN" sz="2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14" name="流程图: 接点 13"/>
          <p:cNvSpPr/>
          <p:nvPr/>
        </p:nvSpPr>
        <p:spPr>
          <a:xfrm>
            <a:off x="387107" y="3660113"/>
            <a:ext cx="196123" cy="193434"/>
          </a:xfrm>
          <a:prstGeom prst="flowChartConnector">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流程图: 接点 47"/>
          <p:cNvSpPr/>
          <p:nvPr/>
        </p:nvSpPr>
        <p:spPr>
          <a:xfrm>
            <a:off x="7060374" y="1799987"/>
            <a:ext cx="196123" cy="193434"/>
          </a:xfrm>
          <a:prstGeom prst="flowChartConnector">
            <a:avLst/>
          </a:prstGeom>
          <a:solidFill>
            <a:srgbClr val="2E74B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流程图: 接点 48"/>
          <p:cNvSpPr/>
          <p:nvPr/>
        </p:nvSpPr>
        <p:spPr>
          <a:xfrm>
            <a:off x="7057311" y="5105862"/>
            <a:ext cx="196123" cy="193434"/>
          </a:xfrm>
          <a:prstGeom prst="flowChartConnector">
            <a:avLst/>
          </a:prstGeom>
          <a:solidFill>
            <a:srgbClr val="7F8FA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685800" y="-38735"/>
            <a:ext cx="2311400" cy="654050"/>
            <a:chOff x="8100" y="-255"/>
            <a:chExt cx="4470" cy="1030"/>
          </a:xfrm>
        </p:grpSpPr>
        <p:sp>
          <p:nvSpPr>
            <p:cNvPr id="5" name="矩形 4"/>
            <p:cNvSpPr/>
            <p:nvPr/>
          </p:nvSpPr>
          <p:spPr>
            <a:xfrm>
              <a:off x="8100" y="-255"/>
              <a:ext cx="4470" cy="68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100" y="605"/>
              <a:ext cx="4470" cy="17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12"/>
          <p:cNvSpPr txBox="1"/>
          <p:nvPr/>
        </p:nvSpPr>
        <p:spPr>
          <a:xfrm>
            <a:off x="685165" y="763270"/>
            <a:ext cx="2311400" cy="521970"/>
          </a:xfrm>
          <a:prstGeom prst="rect">
            <a:avLst/>
          </a:prstGeom>
          <a:noFill/>
        </p:spPr>
        <p:txBody>
          <a:bodyPr wrap="square" rtlCol="0">
            <a:spAutoFit/>
          </a:bodyPr>
          <a:lstStyle/>
          <a:p>
            <a:pPr algn="dist"/>
            <a:r>
              <a:rPr lang="zh-CN" altLang="en-US" sz="2800" b="1" dirty="0">
                <a:solidFill>
                  <a:srgbClr val="2E74B6"/>
                </a:solidFill>
                <a:latin typeface="方正书宋简体" panose="02000000000000000000" charset="-122"/>
                <a:ea typeface="方正书宋简体" panose="02000000000000000000" charset="-122"/>
                <a:sym typeface="+mn-ea"/>
              </a:rPr>
              <a:t>制定背景</a:t>
            </a:r>
            <a:endParaRPr lang="zh-CN" altLang="en-US" sz="2800" b="1" dirty="0">
              <a:solidFill>
                <a:srgbClr val="2E74B6"/>
              </a:solidFill>
              <a:latin typeface="方正书宋简体" panose="02000000000000000000" charset="-122"/>
              <a:ea typeface="方正书宋简体" panose="02000000000000000000" charset="-122"/>
              <a:sym typeface="+mn-ea"/>
            </a:endParaRPr>
          </a:p>
        </p:txBody>
      </p:sp>
      <p:sp>
        <p:nvSpPr>
          <p:cNvPr id="23" name="矩形 22"/>
          <p:cNvSpPr/>
          <p:nvPr/>
        </p:nvSpPr>
        <p:spPr>
          <a:xfrm>
            <a:off x="9320530" y="2228850"/>
            <a:ext cx="2533650" cy="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9388475" y="4699635"/>
            <a:ext cx="2533650" cy="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矩形 226"/>
          <p:cNvSpPr/>
          <p:nvPr>
            <p:custDataLst>
              <p:tags r:id="rId1"/>
            </p:custDataLst>
          </p:nvPr>
        </p:nvSpPr>
        <p:spPr>
          <a:xfrm>
            <a:off x="4603893" y="1956568"/>
            <a:ext cx="441146" cy="369332"/>
          </a:xfrm>
          <a:prstGeom prst="rect">
            <a:avLst/>
          </a:prstGeom>
        </p:spPr>
        <p:txBody>
          <a:bodyPr wrap="none">
            <a:normAutofit/>
          </a:bodyPr>
          <a:lstStyle/>
          <a:p>
            <a:pPr algn="ctr"/>
            <a:r>
              <a:rPr lang="en-US" altLang="zh-CN" b="1" dirty="0">
                <a:solidFill>
                  <a:sysClr val="window" lastClr="FFFFFF"/>
                </a:solidFill>
                <a:sym typeface="Arial" panose="020B0604020202020204" pitchFamily="34" charset="0"/>
              </a:rPr>
              <a:t>01</a:t>
            </a:r>
            <a:endParaRPr lang="zh-CN" altLang="en-US" b="1" dirty="0" err="1">
              <a:solidFill>
                <a:sysClr val="window" lastClr="FFFFFF"/>
              </a:solidFill>
              <a:sym typeface="Arial" panose="020B0604020202020204" pitchFamily="34" charset="0"/>
            </a:endParaRPr>
          </a:p>
        </p:txBody>
      </p:sp>
      <p:sp>
        <p:nvSpPr>
          <p:cNvPr id="228" name="矩形 227"/>
          <p:cNvSpPr/>
          <p:nvPr>
            <p:custDataLst>
              <p:tags r:id="rId2"/>
            </p:custDataLst>
          </p:nvPr>
        </p:nvSpPr>
        <p:spPr>
          <a:xfrm>
            <a:off x="8297618" y="2450610"/>
            <a:ext cx="441147" cy="369332"/>
          </a:xfrm>
          <a:prstGeom prst="rect">
            <a:avLst/>
          </a:prstGeom>
        </p:spPr>
        <p:txBody>
          <a:bodyPr wrap="none">
            <a:normAutofit/>
          </a:bodyPr>
          <a:lstStyle/>
          <a:p>
            <a:pPr algn="ctr"/>
            <a:r>
              <a:rPr lang="en-US" altLang="zh-CN" b="1" dirty="0">
                <a:solidFill>
                  <a:sysClr val="window" lastClr="FFFFFF"/>
                </a:solidFill>
                <a:sym typeface="Arial" panose="020B0604020202020204" pitchFamily="34" charset="0"/>
              </a:rPr>
              <a:t>02</a:t>
            </a:r>
            <a:endParaRPr lang="zh-CN" altLang="en-US" b="1" dirty="0" err="1">
              <a:solidFill>
                <a:sysClr val="window" lastClr="FFFFFF"/>
              </a:solidFill>
              <a:sym typeface="Arial" panose="020B0604020202020204" pitchFamily="34" charset="0"/>
            </a:endParaRPr>
          </a:p>
        </p:txBody>
      </p:sp>
      <p:sp>
        <p:nvSpPr>
          <p:cNvPr id="229" name="矩形 228"/>
          <p:cNvSpPr/>
          <p:nvPr>
            <p:custDataLst>
              <p:tags r:id="rId3"/>
            </p:custDataLst>
          </p:nvPr>
        </p:nvSpPr>
        <p:spPr>
          <a:xfrm>
            <a:off x="5200793" y="3484337"/>
            <a:ext cx="441147" cy="369332"/>
          </a:xfrm>
          <a:prstGeom prst="rect">
            <a:avLst/>
          </a:prstGeom>
        </p:spPr>
        <p:txBody>
          <a:bodyPr wrap="none">
            <a:normAutofit/>
          </a:bodyPr>
          <a:lstStyle/>
          <a:p>
            <a:pPr algn="ctr"/>
            <a:r>
              <a:rPr lang="en-US" altLang="zh-CN" b="1" dirty="0">
                <a:solidFill>
                  <a:sysClr val="window" lastClr="FFFFFF"/>
                </a:solidFill>
                <a:sym typeface="Arial" panose="020B0604020202020204" pitchFamily="34" charset="0"/>
              </a:rPr>
              <a:t>03</a:t>
            </a:r>
            <a:endParaRPr lang="zh-CN" altLang="en-US" b="1" dirty="0" err="1">
              <a:solidFill>
                <a:sysClr val="window" lastClr="FFFFFF"/>
              </a:solidFill>
              <a:sym typeface="Arial" panose="020B0604020202020204" pitchFamily="34" charset="0"/>
            </a:endParaRPr>
          </a:p>
        </p:txBody>
      </p:sp>
      <p:sp>
        <p:nvSpPr>
          <p:cNvPr id="230" name="矩形 229"/>
          <p:cNvSpPr/>
          <p:nvPr>
            <p:custDataLst>
              <p:tags r:id="rId4"/>
            </p:custDataLst>
          </p:nvPr>
        </p:nvSpPr>
        <p:spPr>
          <a:xfrm>
            <a:off x="8894518" y="3985950"/>
            <a:ext cx="441147" cy="369332"/>
          </a:xfrm>
          <a:prstGeom prst="rect">
            <a:avLst/>
          </a:prstGeom>
        </p:spPr>
        <p:txBody>
          <a:bodyPr wrap="none">
            <a:normAutofit/>
          </a:bodyPr>
          <a:lstStyle/>
          <a:p>
            <a:pPr algn="ctr"/>
            <a:r>
              <a:rPr lang="en-US" altLang="zh-CN" b="1" dirty="0">
                <a:solidFill>
                  <a:sysClr val="window" lastClr="FFFFFF"/>
                </a:solidFill>
                <a:sym typeface="Arial" panose="020B0604020202020204" pitchFamily="34" charset="0"/>
              </a:rPr>
              <a:t>04</a:t>
            </a:r>
            <a:endParaRPr lang="zh-CN" altLang="en-US" b="1" dirty="0" err="1">
              <a:solidFill>
                <a:sysClr val="window" lastClr="FFFFFF"/>
              </a:solidFill>
              <a:sym typeface="Arial" panose="020B0604020202020204" pitchFamily="34" charset="0"/>
            </a:endParaRPr>
          </a:p>
        </p:txBody>
      </p:sp>
      <p:sp>
        <p:nvSpPr>
          <p:cNvPr id="231" name="矩形 230"/>
          <p:cNvSpPr/>
          <p:nvPr>
            <p:custDataLst>
              <p:tags r:id="rId5"/>
            </p:custDataLst>
          </p:nvPr>
        </p:nvSpPr>
        <p:spPr>
          <a:xfrm>
            <a:off x="5797693" y="5012107"/>
            <a:ext cx="441147" cy="369332"/>
          </a:xfrm>
          <a:prstGeom prst="rect">
            <a:avLst/>
          </a:prstGeom>
        </p:spPr>
        <p:txBody>
          <a:bodyPr wrap="none">
            <a:normAutofit/>
          </a:bodyPr>
          <a:lstStyle/>
          <a:p>
            <a:pPr algn="ctr"/>
            <a:r>
              <a:rPr lang="en-US" altLang="zh-CN" b="1" dirty="0">
                <a:solidFill>
                  <a:sysClr val="window" lastClr="FFFFFF"/>
                </a:solidFill>
                <a:sym typeface="Arial" panose="020B0604020202020204" pitchFamily="34" charset="0"/>
              </a:rPr>
              <a:t>05</a:t>
            </a:r>
            <a:endParaRPr lang="zh-CN" altLang="en-US" b="1" dirty="0" err="1">
              <a:solidFill>
                <a:sysClr val="window" lastClr="FFFFFF"/>
              </a:solidFill>
              <a:sym typeface="Arial" panose="020B0604020202020204" pitchFamily="34" charset="0"/>
            </a:endParaRPr>
          </a:p>
        </p:txBody>
      </p:sp>
      <p:sp>
        <p:nvSpPr>
          <p:cNvPr id="235" name="文本框 234"/>
          <p:cNvSpPr txBox="1"/>
          <p:nvPr>
            <p:custDataLst>
              <p:tags r:id="rId6"/>
            </p:custDataLst>
          </p:nvPr>
        </p:nvSpPr>
        <p:spPr>
          <a:xfrm>
            <a:off x="5212289" y="2071036"/>
            <a:ext cx="2044208" cy="492919"/>
          </a:xfrm>
          <a:prstGeom prst="rect">
            <a:avLst/>
          </a:prstGeom>
          <a:noFill/>
        </p:spPr>
        <p:txBody>
          <a:bodyPr wrap="square" rtlCol="0" anchor="ctr">
            <a:noAutofit/>
          </a:bodyPr>
          <a:lstStyle/>
          <a:p>
            <a:pPr>
              <a:lnSpc>
                <a:spcPct val="120000"/>
              </a:lnSpc>
            </a:pPr>
            <a:r>
              <a:rPr lang="zh-CN" altLang="en-US" sz="2400" b="1" spc="150">
                <a:solidFill>
                  <a:sysClr val="window" lastClr="FFFFFF"/>
                </a:solidFill>
                <a:latin typeface="微软雅黑" panose="020B0503020204020204" charset="-122"/>
                <a:ea typeface="微软雅黑" panose="020B0503020204020204" charset="-122"/>
              </a:rPr>
              <a:t>扶持对象</a:t>
            </a:r>
            <a:endParaRPr lang="zh-CN" altLang="en-US" sz="2400" b="1" spc="150">
              <a:solidFill>
                <a:sysClr val="window" lastClr="FFFFFF"/>
              </a:solidFill>
              <a:latin typeface="微软雅黑" panose="020B0503020204020204" charset="-122"/>
              <a:ea typeface="微软雅黑" panose="020B0503020204020204" charset="-122"/>
            </a:endParaRPr>
          </a:p>
        </p:txBody>
      </p:sp>
      <p:grpSp>
        <p:nvGrpSpPr>
          <p:cNvPr id="39" name="组合 38"/>
          <p:cNvGrpSpPr/>
          <p:nvPr/>
        </p:nvGrpSpPr>
        <p:grpSpPr>
          <a:xfrm>
            <a:off x="0" y="6097383"/>
            <a:ext cx="12192000" cy="760618"/>
            <a:chOff x="0" y="6097383"/>
            <a:chExt cx="12192000" cy="760618"/>
          </a:xfrm>
        </p:grpSpPr>
        <p:sp>
          <p:nvSpPr>
            <p:cNvPr id="40" name="任意多边形: 形状 39"/>
            <p:cNvSpPr/>
            <p:nvPr/>
          </p:nvSpPr>
          <p:spPr>
            <a:xfrm>
              <a:off x="0" y="6097383"/>
              <a:ext cx="12192000" cy="760618"/>
            </a:xfrm>
            <a:custGeom>
              <a:avLst/>
              <a:gdLst>
                <a:gd name="connsiteX0" fmla="*/ 12192000 w 12192000"/>
                <a:gd name="connsiteY0" fmla="*/ 0 h 580183"/>
                <a:gd name="connsiteX1" fmla="*/ 12192000 w 12192000"/>
                <a:gd name="connsiteY1" fmla="*/ 580183 h 580183"/>
                <a:gd name="connsiteX2" fmla="*/ 9325530 w 12192000"/>
                <a:gd name="connsiteY2" fmla="*/ 580183 h 580183"/>
                <a:gd name="connsiteX3" fmla="*/ 9488423 w 12192000"/>
                <a:gd name="connsiteY3" fmla="*/ 563179 h 580183"/>
                <a:gd name="connsiteX4" fmla="*/ 11997595 w 12192000"/>
                <a:gd name="connsiteY4" fmla="*/ 69345 h 580183"/>
                <a:gd name="connsiteX5" fmla="*/ 0 w 12192000"/>
                <a:gd name="connsiteY5" fmla="*/ 0 h 580183"/>
                <a:gd name="connsiteX6" fmla="*/ 194406 w 12192000"/>
                <a:gd name="connsiteY6" fmla="*/ 69345 h 580183"/>
                <a:gd name="connsiteX7" fmla="*/ 2703577 w 12192000"/>
                <a:gd name="connsiteY7" fmla="*/ 563179 h 580183"/>
                <a:gd name="connsiteX8" fmla="*/ 2866470 w 12192000"/>
                <a:gd name="connsiteY8" fmla="*/ 580183 h 580183"/>
                <a:gd name="connsiteX9" fmla="*/ 0 w 12192000"/>
                <a:gd name="connsiteY9" fmla="*/ 580183 h 58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580183">
                  <a:moveTo>
                    <a:pt x="12192000" y="0"/>
                  </a:moveTo>
                  <a:lnTo>
                    <a:pt x="12192000" y="580183"/>
                  </a:lnTo>
                  <a:lnTo>
                    <a:pt x="9325530" y="580183"/>
                  </a:lnTo>
                  <a:lnTo>
                    <a:pt x="9488423" y="563179"/>
                  </a:lnTo>
                  <a:cubicBezTo>
                    <a:pt x="10496865" y="444465"/>
                    <a:pt x="11358099" y="274470"/>
                    <a:pt x="11997595" y="69345"/>
                  </a:cubicBezTo>
                  <a:close/>
                  <a:moveTo>
                    <a:pt x="0" y="0"/>
                  </a:moveTo>
                  <a:lnTo>
                    <a:pt x="194406" y="69345"/>
                  </a:lnTo>
                  <a:cubicBezTo>
                    <a:pt x="833901" y="274470"/>
                    <a:pt x="1695135" y="444465"/>
                    <a:pt x="2703577" y="563179"/>
                  </a:cubicBezTo>
                  <a:lnTo>
                    <a:pt x="2866470" y="580183"/>
                  </a:lnTo>
                  <a:lnTo>
                    <a:pt x="0" y="580183"/>
                  </a:lnTo>
                  <a:close/>
                </a:path>
              </a:pathLst>
            </a:custGeom>
            <a:solidFill>
              <a:schemeClr val="accent1">
                <a:lumMod val="20000"/>
                <a:lumOff val="80000"/>
              </a:schemeClr>
            </a:solidFill>
            <a:ln>
              <a:noFill/>
            </a:ln>
            <a:effectLst>
              <a:outerShdw blurRad="190500" dist="38100" algn="tl" rotWithShape="0">
                <a:schemeClr val="accent1">
                  <a:lumMod val="40000"/>
                  <a:lumOff val="60000"/>
                  <a:alpha val="40000"/>
                </a:scheme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sz="2000" dirty="0"/>
            </a:p>
          </p:txBody>
        </p:sp>
        <p:sp>
          <p:nvSpPr>
            <p:cNvPr id="41" name="任意多边形: 形状 40"/>
            <p:cNvSpPr/>
            <p:nvPr/>
          </p:nvSpPr>
          <p:spPr>
            <a:xfrm>
              <a:off x="0" y="6376172"/>
              <a:ext cx="12192000" cy="481828"/>
            </a:xfrm>
            <a:custGeom>
              <a:avLst/>
              <a:gdLst>
                <a:gd name="connsiteX0" fmla="*/ 12192000 w 12192000"/>
                <a:gd name="connsiteY0" fmla="*/ 0 h 580183"/>
                <a:gd name="connsiteX1" fmla="*/ 12192000 w 12192000"/>
                <a:gd name="connsiteY1" fmla="*/ 580183 h 580183"/>
                <a:gd name="connsiteX2" fmla="*/ 9325530 w 12192000"/>
                <a:gd name="connsiteY2" fmla="*/ 580183 h 580183"/>
                <a:gd name="connsiteX3" fmla="*/ 9488423 w 12192000"/>
                <a:gd name="connsiteY3" fmla="*/ 563179 h 580183"/>
                <a:gd name="connsiteX4" fmla="*/ 11997595 w 12192000"/>
                <a:gd name="connsiteY4" fmla="*/ 69345 h 580183"/>
                <a:gd name="connsiteX5" fmla="*/ 0 w 12192000"/>
                <a:gd name="connsiteY5" fmla="*/ 0 h 580183"/>
                <a:gd name="connsiteX6" fmla="*/ 194406 w 12192000"/>
                <a:gd name="connsiteY6" fmla="*/ 69345 h 580183"/>
                <a:gd name="connsiteX7" fmla="*/ 2703577 w 12192000"/>
                <a:gd name="connsiteY7" fmla="*/ 563179 h 580183"/>
                <a:gd name="connsiteX8" fmla="*/ 2866470 w 12192000"/>
                <a:gd name="connsiteY8" fmla="*/ 580183 h 580183"/>
                <a:gd name="connsiteX9" fmla="*/ 0 w 12192000"/>
                <a:gd name="connsiteY9" fmla="*/ 580183 h 58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580183">
                  <a:moveTo>
                    <a:pt x="12192000" y="0"/>
                  </a:moveTo>
                  <a:lnTo>
                    <a:pt x="12192000" y="580183"/>
                  </a:lnTo>
                  <a:lnTo>
                    <a:pt x="9325530" y="580183"/>
                  </a:lnTo>
                  <a:lnTo>
                    <a:pt x="9488423" y="563179"/>
                  </a:lnTo>
                  <a:cubicBezTo>
                    <a:pt x="10496865" y="444465"/>
                    <a:pt x="11358099" y="274470"/>
                    <a:pt x="11997595" y="69345"/>
                  </a:cubicBezTo>
                  <a:close/>
                  <a:moveTo>
                    <a:pt x="0" y="0"/>
                  </a:moveTo>
                  <a:lnTo>
                    <a:pt x="194406" y="69345"/>
                  </a:lnTo>
                  <a:cubicBezTo>
                    <a:pt x="833901" y="274470"/>
                    <a:pt x="1695135" y="444465"/>
                    <a:pt x="2703577" y="563179"/>
                  </a:cubicBezTo>
                  <a:lnTo>
                    <a:pt x="2866470" y="580183"/>
                  </a:lnTo>
                  <a:lnTo>
                    <a:pt x="0" y="580183"/>
                  </a:lnTo>
                  <a:close/>
                </a:path>
              </a:pathLst>
            </a:custGeom>
            <a:gradFill flip="none" rotWithShape="1">
              <a:gsLst>
                <a:gs pos="4000">
                  <a:schemeClr val="accent1">
                    <a:lumMod val="80000"/>
                    <a:lumOff val="20000"/>
                  </a:schemeClr>
                </a:gs>
                <a:gs pos="50000">
                  <a:schemeClr val="accent1"/>
                </a:gs>
                <a:gs pos="99000">
                  <a:schemeClr val="accent1">
                    <a:lumMod val="80000"/>
                    <a:lumOff val="20000"/>
                  </a:schemeClr>
                </a:gs>
              </a:gsLst>
              <a:lin ang="2700000" scaled="1"/>
              <a:tileRect/>
            </a:gradFill>
            <a:ln w="6350">
              <a:solidFill>
                <a:schemeClr val="accent1">
                  <a:lumMod val="20000"/>
                  <a:lumOff val="80000"/>
                </a:schemeClr>
              </a:solidFill>
            </a:ln>
            <a:effectLst>
              <a:outerShdw blurRad="254000" algn="ctr" rotWithShape="0">
                <a:schemeClr val="accent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2400" b="1" dirty="0">
                <a:solidFill>
                  <a:schemeClr val="bg1"/>
                </a:solidFill>
                <a:latin typeface="+mn-ea"/>
              </a:endParaRPr>
            </a:p>
          </p:txBody>
        </p:sp>
      </p:grpSp>
      <p:sp>
        <p:nvSpPr>
          <p:cNvPr id="22" name="矩形 3"/>
          <p:cNvSpPr>
            <a:spLocks noChangeArrowheads="1"/>
          </p:cNvSpPr>
          <p:nvPr/>
        </p:nvSpPr>
        <p:spPr bwMode="auto">
          <a:xfrm>
            <a:off x="4096032" y="1321850"/>
            <a:ext cx="7451090" cy="43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spcBef>
                <a:spcPct val="0"/>
              </a:spcBef>
              <a:buFont typeface="Arial" panose="020B0604020202020204" pitchFamily="34" charset="0"/>
              <a:buNone/>
            </a:pPr>
            <a:r>
              <a:rPr lang="zh-CN" altLang="en-US" sz="2400" b="1" dirty="0">
                <a:solidFill>
                  <a:srgbClr val="2F5EB0"/>
                </a:solidFill>
                <a:latin typeface="微软雅黑" panose="020B0503020204020204" charset="-122"/>
                <a:ea typeface="微软雅黑" panose="020B0503020204020204" charset="-122"/>
                <a:cs typeface="Arial" panose="020B0604020202020204" pitchFamily="34" charset="0"/>
              </a:rPr>
              <a:t>依据：《关于加快本市文化创意产业发展的若干意见》</a:t>
            </a:r>
            <a:endParaRPr lang="zh-CN" altLang="en-US" sz="2400" b="1" dirty="0">
              <a:solidFill>
                <a:srgbClr val="2F5EB0"/>
              </a:solidFill>
              <a:latin typeface="微软雅黑" panose="020B0503020204020204" charset="-122"/>
              <a:ea typeface="微软雅黑" panose="020B0503020204020204" charset="-122"/>
              <a:cs typeface="Arial" panose="020B0604020202020204" pitchFamily="34" charset="0"/>
            </a:endParaRPr>
          </a:p>
        </p:txBody>
      </p:sp>
      <p:sp>
        <p:nvSpPr>
          <p:cNvPr id="25" name="任意多边形 48"/>
          <p:cNvSpPr/>
          <p:nvPr/>
        </p:nvSpPr>
        <p:spPr>
          <a:xfrm rot="16200000">
            <a:off x="4292129" y="255413"/>
            <a:ext cx="623528" cy="2490148"/>
          </a:xfrm>
          <a:custGeom>
            <a:avLst/>
            <a:gdLst>
              <a:gd name="connsiteX0" fmla="*/ 623528 w 623528"/>
              <a:gd name="connsiteY0" fmla="*/ 1245074 h 2490148"/>
              <a:gd name="connsiteX1" fmla="*/ 991 w 623528"/>
              <a:gd name="connsiteY1" fmla="*/ 2490148 h 2490148"/>
              <a:gd name="connsiteX2" fmla="*/ 0 w 623528"/>
              <a:gd name="connsiteY2" fmla="*/ 2490148 h 2490148"/>
              <a:gd name="connsiteX3" fmla="*/ 0 w 623528"/>
              <a:gd name="connsiteY3" fmla="*/ 0 h 2490148"/>
              <a:gd name="connsiteX4" fmla="*/ 991 w 623528"/>
              <a:gd name="connsiteY4" fmla="*/ 0 h 249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528" h="2490148">
                <a:moveTo>
                  <a:pt x="623528" y="1245074"/>
                </a:moveTo>
                <a:lnTo>
                  <a:pt x="991" y="2490148"/>
                </a:lnTo>
                <a:lnTo>
                  <a:pt x="0" y="2490148"/>
                </a:lnTo>
                <a:lnTo>
                  <a:pt x="0" y="0"/>
                </a:lnTo>
                <a:lnTo>
                  <a:pt x="991" y="0"/>
                </a:lnTo>
                <a:close/>
              </a:path>
            </a:pathLst>
          </a:custGeom>
          <a:solidFill>
            <a:schemeClr val="accent1">
              <a:alpha val="20000"/>
            </a:schemeClr>
          </a:solidFill>
          <a:ln>
            <a:noFill/>
          </a:ln>
        </p:spPr>
        <p:txBody>
          <a:bodyPr vert="horz" wrap="square" lIns="91440" tIns="45720" rIns="91440" bIns="45720" numCol="1" anchor="t" anchorCtr="0" compatLnSpc="1">
            <a:noAutofit/>
          </a:bodyPr>
          <a:lstStyle/>
          <a:p>
            <a:pPr fontAlgn="auto">
              <a:spcBef>
                <a:spcPts val="0"/>
              </a:spcBef>
              <a:spcAft>
                <a:spcPts val="0"/>
              </a:spcAft>
            </a:pPr>
            <a:endParaRPr lang="zh-CN" altLang="en-US">
              <a:solidFill>
                <a:prstClr val="black"/>
              </a:solidFill>
              <a:latin typeface="微软雅黑" panose="020B0503020204020204" charset="-122"/>
              <a:ea typeface="微软雅黑" panose="020B0503020204020204" charset="-122"/>
              <a:sym typeface="微软雅黑" panose="020B0503020204020204" charset="-122"/>
            </a:endParaRPr>
          </a:p>
        </p:txBody>
      </p:sp>
      <p:sp>
        <p:nvSpPr>
          <p:cNvPr id="26" name="任意多边形 47"/>
          <p:cNvSpPr>
            <a:spLocks noChangeAspect="1"/>
          </p:cNvSpPr>
          <p:nvPr/>
        </p:nvSpPr>
        <p:spPr>
          <a:xfrm rot="16200000">
            <a:off x="6731003" y="255411"/>
            <a:ext cx="623528" cy="2490148"/>
          </a:xfrm>
          <a:custGeom>
            <a:avLst/>
            <a:gdLst>
              <a:gd name="connsiteX0" fmla="*/ 623528 w 623528"/>
              <a:gd name="connsiteY0" fmla="*/ 1245074 h 2490148"/>
              <a:gd name="connsiteX1" fmla="*/ 991 w 623528"/>
              <a:gd name="connsiteY1" fmla="*/ 2490148 h 2490148"/>
              <a:gd name="connsiteX2" fmla="*/ 0 w 623528"/>
              <a:gd name="connsiteY2" fmla="*/ 2490148 h 2490148"/>
              <a:gd name="connsiteX3" fmla="*/ 0 w 623528"/>
              <a:gd name="connsiteY3" fmla="*/ 0 h 2490148"/>
              <a:gd name="connsiteX4" fmla="*/ 991 w 623528"/>
              <a:gd name="connsiteY4" fmla="*/ 0 h 249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528" h="2490148">
                <a:moveTo>
                  <a:pt x="623528" y="1245074"/>
                </a:moveTo>
                <a:lnTo>
                  <a:pt x="991" y="2490148"/>
                </a:lnTo>
                <a:lnTo>
                  <a:pt x="0" y="2490148"/>
                </a:lnTo>
                <a:lnTo>
                  <a:pt x="0" y="0"/>
                </a:lnTo>
                <a:lnTo>
                  <a:pt x="991" y="0"/>
                </a:lnTo>
                <a:close/>
              </a:path>
            </a:pathLst>
          </a:custGeom>
          <a:solidFill>
            <a:srgbClr val="7030A0">
              <a:alpha val="20000"/>
            </a:srgbClr>
          </a:solidFill>
          <a:ln>
            <a:noFill/>
          </a:ln>
        </p:spPr>
        <p:txBody>
          <a:bodyPr vert="horz" wrap="square" lIns="91440" tIns="45720" rIns="91440" bIns="45720" numCol="1" anchor="t" anchorCtr="0" compatLnSpc="1">
            <a:noAutofit/>
          </a:bodyPr>
          <a:lstStyle/>
          <a:p>
            <a:pPr fontAlgn="auto">
              <a:spcBef>
                <a:spcPts val="0"/>
              </a:spcBef>
              <a:spcAft>
                <a:spcPts val="0"/>
              </a:spcAft>
            </a:pPr>
            <a:endParaRPr lang="zh-CN" altLang="en-US">
              <a:solidFill>
                <a:prstClr val="black"/>
              </a:solidFill>
              <a:latin typeface="微软雅黑" panose="020B0503020204020204" charset="-122"/>
              <a:ea typeface="微软雅黑" panose="020B0503020204020204" charset="-122"/>
              <a:sym typeface="微软雅黑" panose="020B0503020204020204" charset="-122"/>
            </a:endParaRPr>
          </a:p>
        </p:txBody>
      </p:sp>
      <p:sp>
        <p:nvSpPr>
          <p:cNvPr id="27" name="矩形 26"/>
          <p:cNvSpPr/>
          <p:nvPr/>
        </p:nvSpPr>
        <p:spPr>
          <a:xfrm>
            <a:off x="4614844" y="1807042"/>
            <a:ext cx="2468245" cy="76200"/>
          </a:xfrm>
          <a:prstGeom prst="rect">
            <a:avLst/>
          </a:prstGeom>
          <a:solidFill>
            <a:srgbClr val="2F5E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28" name="矩形 27"/>
          <p:cNvSpPr/>
          <p:nvPr/>
        </p:nvSpPr>
        <p:spPr>
          <a:xfrm>
            <a:off x="7083089" y="1805109"/>
            <a:ext cx="3544570" cy="76200"/>
          </a:xfrm>
          <a:prstGeom prst="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29" name="六边形 28"/>
          <p:cNvSpPr/>
          <p:nvPr/>
        </p:nvSpPr>
        <p:spPr>
          <a:xfrm rot="16200000">
            <a:off x="5466521" y="3654184"/>
            <a:ext cx="2440305" cy="2023745"/>
          </a:xfrm>
          <a:prstGeom prst="hexagon">
            <a:avLst/>
          </a:prstGeom>
          <a:solidFill>
            <a:srgbClr val="4F80BD"/>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微软雅黑" panose="020B0503020204020204" charset="-122"/>
              <a:ea typeface="微软雅黑" panose="020B0503020204020204" charset="-122"/>
              <a:sym typeface="微软雅黑" panose="020B0503020204020204" charset="-122"/>
            </a:endParaRPr>
          </a:p>
        </p:txBody>
      </p:sp>
      <p:sp>
        <p:nvSpPr>
          <p:cNvPr id="30" name="六边形 29"/>
          <p:cNvSpPr/>
          <p:nvPr/>
        </p:nvSpPr>
        <p:spPr>
          <a:xfrm rot="16200000">
            <a:off x="7453049" y="3736340"/>
            <a:ext cx="2331720" cy="1852295"/>
          </a:xfrm>
          <a:prstGeom prst="hexagon">
            <a:avLst/>
          </a:prstGeom>
          <a:solidFill>
            <a:srgbClr val="7C7C7C"/>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微软雅黑" panose="020B0503020204020204" charset="-122"/>
              <a:ea typeface="微软雅黑" panose="020B0503020204020204" charset="-122"/>
              <a:sym typeface="微软雅黑" panose="020B0503020204020204" charset="-122"/>
            </a:endParaRPr>
          </a:p>
        </p:txBody>
      </p:sp>
      <p:sp>
        <p:nvSpPr>
          <p:cNvPr id="31" name="文本框 27"/>
          <p:cNvSpPr txBox="1"/>
          <p:nvPr/>
        </p:nvSpPr>
        <p:spPr>
          <a:xfrm>
            <a:off x="6118552" y="4001453"/>
            <a:ext cx="1198880" cy="1322070"/>
          </a:xfrm>
          <a:prstGeom prst="rect">
            <a:avLst/>
          </a:prstGeom>
          <a:noFill/>
        </p:spPr>
        <p:txBody>
          <a:bodyPr wrap="none" rtlCol="0">
            <a:spAutoFit/>
          </a:bodyPr>
          <a:lstStyle/>
          <a:p>
            <a:pPr fontAlgn="auto">
              <a:spcBef>
                <a:spcPts val="0"/>
              </a:spcBef>
              <a:spcAft>
                <a:spcPts val="0"/>
              </a:spcAft>
            </a:pPr>
            <a:r>
              <a:rPr lang="zh-CN" altLang="en-US" sz="4000" dirty="0">
                <a:solidFill>
                  <a:prstClr val="white"/>
                </a:solidFill>
                <a:latin typeface="微软雅黑" panose="020B0503020204020204" charset="-122"/>
                <a:ea typeface="微软雅黑" panose="020B0503020204020204" charset="-122"/>
                <a:sym typeface="微软雅黑" panose="020B0503020204020204" charset="-122"/>
              </a:rPr>
              <a:t>传统</a:t>
            </a:r>
            <a:endParaRPr lang="zh-CN" altLang="en-US" sz="4000" dirty="0">
              <a:solidFill>
                <a:prstClr val="white"/>
              </a:solidFill>
              <a:latin typeface="微软雅黑" panose="020B0503020204020204" charset="-122"/>
              <a:ea typeface="微软雅黑" panose="020B0503020204020204" charset="-122"/>
              <a:sym typeface="微软雅黑" panose="020B0503020204020204" charset="-122"/>
            </a:endParaRPr>
          </a:p>
          <a:p>
            <a:pPr fontAlgn="auto">
              <a:spcBef>
                <a:spcPts val="0"/>
              </a:spcBef>
              <a:spcAft>
                <a:spcPts val="0"/>
              </a:spcAft>
            </a:pPr>
            <a:r>
              <a:rPr lang="zh-CN" altLang="en-US" sz="4000" dirty="0">
                <a:solidFill>
                  <a:prstClr val="white"/>
                </a:solidFill>
                <a:latin typeface="微软雅黑" panose="020B0503020204020204" charset="-122"/>
                <a:ea typeface="微软雅黑" panose="020B0503020204020204" charset="-122"/>
                <a:sym typeface="微软雅黑" panose="020B0503020204020204" charset="-122"/>
              </a:rPr>
              <a:t>产业</a:t>
            </a:r>
            <a:endParaRPr lang="zh-CN" altLang="en-US" sz="4000" dirty="0">
              <a:solidFill>
                <a:prstClr val="white"/>
              </a:solidFill>
              <a:latin typeface="微软雅黑" panose="020B0503020204020204" charset="-122"/>
              <a:ea typeface="微软雅黑" panose="020B0503020204020204" charset="-122"/>
              <a:sym typeface="微软雅黑" panose="020B0503020204020204" charset="-122"/>
            </a:endParaRPr>
          </a:p>
        </p:txBody>
      </p:sp>
      <p:sp>
        <p:nvSpPr>
          <p:cNvPr id="32" name="文本框 26"/>
          <p:cNvSpPr txBox="1"/>
          <p:nvPr/>
        </p:nvSpPr>
        <p:spPr>
          <a:xfrm>
            <a:off x="8019469" y="3991071"/>
            <a:ext cx="1198880" cy="1322070"/>
          </a:xfrm>
          <a:prstGeom prst="rect">
            <a:avLst/>
          </a:prstGeom>
          <a:noFill/>
        </p:spPr>
        <p:txBody>
          <a:bodyPr wrap="none" rtlCol="0">
            <a:spAutoFit/>
          </a:bodyPr>
          <a:lstStyle/>
          <a:p>
            <a:pPr fontAlgn="auto">
              <a:spcBef>
                <a:spcPts val="0"/>
              </a:spcBef>
              <a:spcAft>
                <a:spcPts val="0"/>
              </a:spcAft>
            </a:pPr>
            <a:r>
              <a:rPr lang="zh-CN" altLang="en-US" sz="4000" dirty="0">
                <a:solidFill>
                  <a:prstClr val="white"/>
                </a:solidFill>
                <a:latin typeface="微软雅黑" panose="020B0503020204020204" charset="-122"/>
                <a:ea typeface="微软雅黑" panose="020B0503020204020204" charset="-122"/>
                <a:sym typeface="微软雅黑" panose="020B0503020204020204" charset="-122"/>
              </a:rPr>
              <a:t>地域</a:t>
            </a:r>
            <a:endParaRPr lang="zh-CN" altLang="en-US" sz="4000" dirty="0">
              <a:solidFill>
                <a:prstClr val="white"/>
              </a:solidFill>
              <a:latin typeface="微软雅黑" panose="020B0503020204020204" charset="-122"/>
              <a:ea typeface="微软雅黑" panose="020B0503020204020204" charset="-122"/>
              <a:sym typeface="微软雅黑" panose="020B0503020204020204" charset="-122"/>
            </a:endParaRPr>
          </a:p>
          <a:p>
            <a:pPr fontAlgn="auto">
              <a:spcBef>
                <a:spcPts val="0"/>
              </a:spcBef>
              <a:spcAft>
                <a:spcPts val="0"/>
              </a:spcAft>
            </a:pPr>
            <a:r>
              <a:rPr lang="zh-CN" altLang="en-US" sz="4000" dirty="0">
                <a:solidFill>
                  <a:prstClr val="white"/>
                </a:solidFill>
                <a:latin typeface="微软雅黑" panose="020B0503020204020204" charset="-122"/>
                <a:ea typeface="微软雅黑" panose="020B0503020204020204" charset="-122"/>
                <a:sym typeface="微软雅黑" panose="020B0503020204020204" charset="-122"/>
              </a:rPr>
              <a:t>特色</a:t>
            </a:r>
            <a:endParaRPr lang="zh-CN" altLang="en-US" sz="4000" dirty="0">
              <a:solidFill>
                <a:prstClr val="white"/>
              </a:solidFill>
              <a:latin typeface="微软雅黑" panose="020B0503020204020204" charset="-122"/>
              <a:ea typeface="微软雅黑" panose="020B0503020204020204" charset="-122"/>
              <a:sym typeface="微软雅黑" panose="020B0503020204020204" charset="-122"/>
            </a:endParaRPr>
          </a:p>
        </p:txBody>
      </p:sp>
      <p:sp>
        <p:nvSpPr>
          <p:cNvPr id="33" name="文本框 32"/>
          <p:cNvSpPr txBox="1"/>
          <p:nvPr/>
        </p:nvSpPr>
        <p:spPr>
          <a:xfrm>
            <a:off x="5641940" y="2395008"/>
            <a:ext cx="4690708" cy="646331"/>
          </a:xfrm>
          <a:prstGeom prst="rect">
            <a:avLst/>
          </a:prstGeom>
          <a:noFill/>
        </p:spPr>
        <p:txBody>
          <a:bodyPr wrap="none" rtlCol="0">
            <a:spAutoFit/>
          </a:bodyPr>
          <a:lstStyle/>
          <a:p>
            <a:pPr algn="l"/>
            <a:r>
              <a:rPr lang="zh-CN" altLang="en-US" sz="3600" b="1" dirty="0">
                <a:solidFill>
                  <a:srgbClr val="2E73B6"/>
                </a:solidFill>
                <a:latin typeface="微软雅黑" panose="020B0503020204020204" charset="-122"/>
                <a:ea typeface="微软雅黑" panose="020B0503020204020204" charset="-122"/>
              </a:rPr>
              <a:t>打造“文创+”模式：</a:t>
            </a:r>
            <a:endParaRPr lang="zh-CN" altLang="en-US" sz="3600" b="1" dirty="0">
              <a:solidFill>
                <a:srgbClr val="2E73B6"/>
              </a:solidFill>
              <a:latin typeface="微软雅黑" panose="020B0503020204020204" charset="-122"/>
              <a:ea typeface="微软雅黑" panose="020B0503020204020204" charset="-122"/>
            </a:endParaRPr>
          </a:p>
        </p:txBody>
      </p:sp>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9650" y="2147985"/>
            <a:ext cx="3781230" cy="378123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19075" y="2019300"/>
            <a:ext cx="12630150" cy="2819400"/>
          </a:xfrm>
          <a:prstGeom prst="rect">
            <a:avLst/>
          </a:prstGeom>
          <a:solidFill>
            <a:srgbClr val="2E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5556250" y="4263390"/>
            <a:ext cx="1079500" cy="1079500"/>
            <a:chOff x="8750" y="6825"/>
            <a:chExt cx="1700" cy="1700"/>
          </a:xfrm>
        </p:grpSpPr>
        <p:sp>
          <p:nvSpPr>
            <p:cNvPr id="5" name="椭圆 4"/>
            <p:cNvSpPr/>
            <p:nvPr/>
          </p:nvSpPr>
          <p:spPr>
            <a:xfrm>
              <a:off x="8750" y="6825"/>
              <a:ext cx="1701" cy="1701"/>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commit"/>
            <p:cNvPicPr>
              <a:picLocks noChangeAspect="1"/>
            </p:cNvPicPr>
            <p:nvPr/>
          </p:nvPicPr>
          <p:blipFill>
            <a:blip r:embed="rId1">
              <a:duotone>
                <a:schemeClr val="accent1">
                  <a:shade val="45000"/>
                  <a:satMod val="135000"/>
                </a:schemeClr>
                <a:prstClr val="white"/>
              </a:duotone>
            </a:blip>
            <a:stretch>
              <a:fillRect/>
            </a:stretch>
          </p:blipFill>
          <p:spPr>
            <a:xfrm>
              <a:off x="9128" y="7251"/>
              <a:ext cx="850" cy="850"/>
            </a:xfrm>
            <a:prstGeom prst="rect">
              <a:avLst/>
            </a:prstGeom>
          </p:spPr>
        </p:pic>
      </p:grpSp>
      <p:sp>
        <p:nvSpPr>
          <p:cNvPr id="11" name="文本框 10"/>
          <p:cNvSpPr txBox="1"/>
          <p:nvPr/>
        </p:nvSpPr>
        <p:spPr>
          <a:xfrm>
            <a:off x="3816509" y="2973974"/>
            <a:ext cx="3959542" cy="769441"/>
          </a:xfrm>
          <a:prstGeom prst="rect">
            <a:avLst/>
          </a:prstGeom>
          <a:noFill/>
        </p:spPr>
        <p:txBody>
          <a:bodyPr wrap="square" rtlCol="0">
            <a:spAutoFit/>
          </a:bodyPr>
          <a:lstStyle/>
          <a:p>
            <a:pPr algn="dist"/>
            <a:r>
              <a:rPr lang="zh-CN" altLang="en-US" sz="4400" b="1" dirty="0">
                <a:solidFill>
                  <a:schemeClr val="bg1"/>
                </a:solidFill>
                <a:latin typeface="方正书宋简体" panose="02000000000000000000" charset="-122"/>
                <a:ea typeface="方正书宋简体" panose="02000000000000000000" charset="-122"/>
              </a:rPr>
              <a:t>二、制定过程</a:t>
            </a:r>
            <a:endParaRPr lang="en-US" altLang="zh-CN" sz="4400" b="1" dirty="0">
              <a:solidFill>
                <a:schemeClr val="bg1"/>
              </a:solidFill>
              <a:latin typeface="方正书宋简体" panose="02000000000000000000" charset="-122"/>
              <a:ea typeface="方正书宋简体" panose="02000000000000000000" charset="-122"/>
            </a:endParaRPr>
          </a:p>
        </p:txBody>
      </p:sp>
    </p:spTree>
  </p:cSld>
  <p:clrMapOvr>
    <a:masterClrMapping/>
  </p:clrMapOvr>
</p:sld>
</file>

<file path=ppt/tags/tag1.xml><?xml version="1.0" encoding="utf-8"?>
<p:tagLst xmlns:p="http://schemas.openxmlformats.org/presentationml/2006/main">
  <p:tag name="KSO_WM_UNIT_PLACING_PICTURE_USER_VIEWPORT" val="{&quot;height&quot;:1133.8661417322835,&quot;width&quot;:1133.8661417322835}"/>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350_5*l_h_i*1_1_1"/>
  <p:tag name="KSO_WM_TEMPLATE_CATEGORY" val="diagram"/>
  <p:tag name="KSO_WM_TEMPLATE_INDEX" val="350"/>
  <p:tag name="KSO_WM_UNIT_LAYERLEVEL" val="1_1_1"/>
  <p:tag name="KSO_WM_TAG_VERSION" val="1.0"/>
  <p:tag name="KSO_WM_BEAUTIFY_FLAG" val="#wm#"/>
  <p:tag name="KSO_WM_UNIT_TEXT_FILL_FORE_SCHEMECOLOR_INDEX" val="14"/>
  <p:tag name="KSO_WM_UNIT_TEXT_FILL_TYPE" val="1"/>
</p:tagLst>
</file>

<file path=ppt/tags/tag100.xml><?xml version="1.0" encoding="utf-8"?>
<p:tagLst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9"/>
  <p:tag name="KSO_WM_UNIT_ID" val="diagram20174811_3*l_i*1_9"/>
  <p:tag name="KSO_WM_TEMPLATE_CATEGORY" val="diagram"/>
  <p:tag name="KSO_WM_TEMPLATE_INDEX" val="20174811"/>
  <p:tag name="KSO_WM_UNIT_LAYERLEVEL" val="1_1"/>
  <p:tag name="KSO_WM_TAG_VERSION" val="1.0"/>
  <p:tag name="KSO_WM_BEAUTIFY_FLAG" val="#wm#"/>
</p:tagLst>
</file>

<file path=ppt/tags/tag101.xml><?xml version="1.0" encoding="utf-8"?>
<p:tagLst xmlns:p="http://schemas.openxmlformats.org/presentationml/2006/main">
  <p:tag name="KSO_WM_UNIT_FILL_FORE_SCHEMECOLOR_INDEX" val="5"/>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10"/>
  <p:tag name="KSO_WM_UNIT_ID" val="diagram20174811_3*l_i*1_10"/>
  <p:tag name="KSO_WM_TEMPLATE_CATEGORY" val="diagram"/>
  <p:tag name="KSO_WM_TEMPLATE_INDEX" val="20174811"/>
  <p:tag name="KSO_WM_UNIT_LAYERLEVEL" val="1_1"/>
  <p:tag name="KSO_WM_TAG_VERSION" val="1.0"/>
  <p:tag name="KSO_WM_BEAUTIFY_FLAG" val="#wm#"/>
</p:tagLst>
</file>

<file path=ppt/tags/tag102.xml><?xml version="1.0" encoding="utf-8"?>
<p:tagLst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11"/>
  <p:tag name="KSO_WM_UNIT_ID" val="diagram20174811_3*l_i*1_11"/>
  <p:tag name="KSO_WM_TEMPLATE_CATEGORY" val="diagram"/>
  <p:tag name="KSO_WM_TEMPLATE_INDEX" val="20174811"/>
  <p:tag name="KSO_WM_UNIT_LAYERLEVEL" val="1_1"/>
  <p:tag name="KSO_WM_TAG_VERSION" val="1.0"/>
  <p:tag name="KSO_WM_BEAUTIFY_FLAG" val="#wm#"/>
</p:tagLst>
</file>

<file path=ppt/tags/tag103.xml><?xml version="1.0" encoding="utf-8"?>
<p:tagLst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21"/>
  <p:tag name="KSO_WM_UNIT_ID" val="diagram20174811_3*l_i*1_21"/>
  <p:tag name="KSO_WM_TEMPLATE_CATEGORY" val="diagram"/>
  <p:tag name="KSO_WM_TEMPLATE_INDEX" val="20174811"/>
  <p:tag name="KSO_WM_UNIT_LAYERLEVEL" val="1_1"/>
  <p:tag name="KSO_WM_TAG_VERSION" val="1.0"/>
  <p:tag name="KSO_WM_BEAUTIFY_FLAG" val="#wm#"/>
</p:tagLst>
</file>

<file path=ppt/tags/tag104.xml><?xml version="1.0" encoding="utf-8"?>
<p:tagLst xmlns:p="http://schemas.openxmlformats.org/presentationml/2006/main">
  <p:tag name="KSO_WM_UNIT_SUBTYPE" val="a"/>
  <p:tag name="KSO_WM_UNIT_PRESET_TEXT" val="单击此处添加文本具体内容，简明扼要地阐述你的观点。"/>
  <p:tag name="KSO_WM_UNIT_NOCLEAR" val="0"/>
  <p:tag name="KSO_WM_UNIT_VALUE" val="45"/>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70323_3*l_h_f*1_1_1"/>
  <p:tag name="KSO_WM_TEMPLATE_CATEGORY" val="diagram"/>
  <p:tag name="KSO_WM_TEMPLATE_INDEX" val="20170323"/>
  <p:tag name="KSO_WM_UNIT_LAYERLEVEL" val="1_1_1"/>
  <p:tag name="KSO_WM_TAG_VERSION" val="1.0"/>
  <p:tag name="KSO_WM_BEAUTIFY_FLAG" val="#wm#"/>
  <p:tag name="KSO_WM_UNIT_TEXT_FILL_FORE_SCHEMECOLOR_INDEX" val="13"/>
  <p:tag name="KSO_WM_UNIT_TEXT_FILL_TYPE" val="1"/>
</p:tagLst>
</file>

<file path=ppt/tags/tag105.xml><?xml version="1.0" encoding="utf-8"?>
<p:tagLst xmlns:p="http://schemas.openxmlformats.org/presentationml/2006/main">
  <p:tag name="KSO_WM_UNIT_SUBTYPE" val="a"/>
  <p:tag name="KSO_WM_UNIT_PRESET_TEXT" val="单击此处添加文本具体内容，简明扼要地阐述你的观点。"/>
  <p:tag name="KSO_WM_UNIT_NOCLEAR" val="0"/>
  <p:tag name="KSO_WM_UNIT_VALUE" val="4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70323_3*l_h_f*1_2_1"/>
  <p:tag name="KSO_WM_TEMPLATE_CATEGORY" val="diagram"/>
  <p:tag name="KSO_WM_TEMPLATE_INDEX" val="20170323"/>
  <p:tag name="KSO_WM_UNIT_LAYERLEVEL" val="1_1_1"/>
  <p:tag name="KSO_WM_TAG_VERSION" val="1.0"/>
  <p:tag name="KSO_WM_BEAUTIFY_FLAG" val="#wm#"/>
  <p:tag name="KSO_WM_UNIT_TEXT_FILL_FORE_SCHEMECOLOR_INDEX" val="13"/>
  <p:tag name="KSO_WM_UNIT_TEXT_FILL_TYPE" val="1"/>
</p:tagLst>
</file>

<file path=ppt/tags/tag106.xml><?xml version="1.0" encoding="utf-8"?>
<p:tagLst xmlns:p="http://schemas.openxmlformats.org/presentationml/2006/main">
  <p:tag name="KSO_WM_UNIT_SUBTYPE" val="a"/>
  <p:tag name="KSO_WM_UNIT_PRESET_TEXT" val="单击此处添加文本具体内容，简明扼要地阐述你的观点。"/>
  <p:tag name="KSO_WM_UNIT_NOCLEAR" val="0"/>
  <p:tag name="KSO_WM_UNIT_VALUE" val="45"/>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70323_3*l_h_f*1_3_1"/>
  <p:tag name="KSO_WM_TEMPLATE_CATEGORY" val="diagram"/>
  <p:tag name="KSO_WM_TEMPLATE_INDEX" val="20170323"/>
  <p:tag name="KSO_WM_UNIT_LAYERLEVEL" val="1_1_1"/>
  <p:tag name="KSO_WM_TAG_VERSION" val="1.0"/>
  <p:tag name="KSO_WM_BEAUTIFY_FLAG" val="#wm#"/>
  <p:tag name="KSO_WM_UNIT_TEXT_FILL_FORE_SCHEMECOLOR_INDEX" val="13"/>
  <p:tag name="KSO_WM_UNIT_TEXT_FILL_TYPE" val="1"/>
</p:tagLst>
</file>

<file path=ppt/tags/tag107.xml><?xml version="1.0" encoding="utf-8"?>
<p:tagLst xmlns:p="http://schemas.openxmlformats.org/presentationml/2006/main">
  <p:tag name="KSO_WM_UNIT_SUBTYPE" val="a"/>
  <p:tag name="KSO_WM_UNIT_PRESET_TEXT" val="单击此处添加文本具体内容，简明扼要地阐述你的观点。"/>
  <p:tag name="KSO_WM_UNIT_NOCLEAR" val="0"/>
  <p:tag name="KSO_WM_UNIT_VALUE" val="45"/>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170323_3*l_h_f*1_4_1"/>
  <p:tag name="KSO_WM_TEMPLATE_CATEGORY" val="diagram"/>
  <p:tag name="KSO_WM_TEMPLATE_INDEX" val="20170323"/>
  <p:tag name="KSO_WM_UNIT_LAYERLEVEL" val="1_1_1"/>
  <p:tag name="KSO_WM_TAG_VERSION" val="1.0"/>
  <p:tag name="KSO_WM_BEAUTIFY_FLAG" val="#wm#"/>
  <p:tag name="KSO_WM_UNIT_TEXT_FILL_FORE_SCHEMECOLOR_INDEX" val="13"/>
  <p:tag name="KSO_WM_UNIT_TEXT_FILL_TYPE" val="1"/>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170323_3*l_h_i*1_1_1"/>
  <p:tag name="KSO_WM_TEMPLATE_CATEGORY" val="diagram"/>
  <p:tag name="KSO_WM_TEMPLATE_INDEX" val="20170323"/>
  <p:tag name="KSO_WM_UNIT_LAYERLEVEL" val="1_1_1"/>
  <p:tag name="KSO_WM_TAG_VERSION" val="1.0"/>
  <p:tag name="KSO_WM_BEAUTIFY_FLAG" val="#wm#"/>
  <p:tag name="KSO_WM_UNIT_FILL_FORE_SCHEMECOLOR_INDEX" val="8"/>
  <p:tag name="KSO_WM_UNIT_FILL_TYPE" val="1"/>
  <p:tag name="KSO_WM_UNIT_TEXT_FILL_FORE_SCHEMECOLOR_INDEX" val="14"/>
  <p:tag name="KSO_WM_UNIT_TEXT_FILL_TYPE" val="1"/>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170323_3*l_h_i*1_2_1"/>
  <p:tag name="KSO_WM_TEMPLATE_CATEGORY" val="diagram"/>
  <p:tag name="KSO_WM_TEMPLATE_INDEX" val="20170323"/>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350_5*l_h_i*1_2_1"/>
  <p:tag name="KSO_WM_TEMPLATE_CATEGORY" val="diagram"/>
  <p:tag name="KSO_WM_TEMPLATE_INDEX" val="350"/>
  <p:tag name="KSO_WM_UNIT_LAYERLEVEL" val="1_1_1"/>
  <p:tag name="KSO_WM_TAG_VERSION" val="1.0"/>
  <p:tag name="KSO_WM_BEAUTIFY_FLAG" val="#wm#"/>
  <p:tag name="KSO_WM_UNIT_TEXT_FILL_FORE_SCHEMECOLOR_INDEX" val="14"/>
  <p:tag name="KSO_WM_UNIT_TEXT_FILL_TYPE" val="1"/>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170323_3*l_h_i*1_3_1"/>
  <p:tag name="KSO_WM_TEMPLATE_CATEGORY" val="diagram"/>
  <p:tag name="KSO_WM_TEMPLATE_INDEX" val="20170323"/>
  <p:tag name="KSO_WM_UNIT_LAYERLEVEL" val="1_1_1"/>
  <p:tag name="KSO_WM_TAG_VERSION" val="1.0"/>
  <p:tag name="KSO_WM_BEAUTIFY_FLAG" val="#wm#"/>
  <p:tag name="KSO_WM_UNIT_FILL_FORE_SCHEMECOLOR_INDEX" val="8"/>
  <p:tag name="KSO_WM_UNIT_FILL_TYPE" val="1"/>
  <p:tag name="KSO_WM_UNIT_TEXT_FILL_FORE_SCHEMECOLOR_INDEX" val="14"/>
  <p:tag name="KSO_WM_UNIT_TEXT_FILL_TYPE" val="1"/>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diagram20170323_3*l_h_i*1_4_1"/>
  <p:tag name="KSO_WM_TEMPLATE_CATEGORY" val="diagram"/>
  <p:tag name="KSO_WM_TEMPLATE_INDEX" val="20170323"/>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5859_1*i*2"/>
  <p:tag name="KSO_WM_TEMPLATE_CATEGORY" val="diagram"/>
  <p:tag name="KSO_WM_TEMPLATE_INDEX" val="20215859"/>
  <p:tag name="KSO_WM_UNIT_LAYERLEVEL" val="1"/>
  <p:tag name="KSO_WM_TAG_VERSION" val="1.0"/>
  <p:tag name="KSO_WM_BEAUTIFY_FLAG" val="#wm#"/>
  <p:tag name="KSO_WM_UNIT_BLOCK" val="0"/>
  <p:tag name="KSO_WM_UNIT_SM_LIMIT_TYPE" val="2"/>
  <p:tag name="KSO_WM_UNIT_DEC_AREA_ID" val="99f353ae480e440b98704348263f9c45"/>
  <p:tag name="KSO_WM_UNIT_DECORATE_INFO" val="{&quot;ReferentInfo&quot;:{&quot;Id&quot;:&quot;slide&quot;,&quot;X&quot;:{&quot;Pos&quot;:0},&quot;Y&quot;:{&quot;Pos&quot;:1}},&quot;DecorateInfoX&quot;:{&quot;Pos&quot;:0,&quot;IsAbs&quot;:false},&quot;DecorateInfoY&quot;:{&quot;Pos&quot;:0,&quot;IsAbs&quot;:false},&quot;DecorateInfoW&quot;:{&quot;IsAbs&quot;:false},&quot;DecorateInfoH&quot;:{&quot;IsAbs&quot;:false},&quot;whChangeMode&quot;:1}"/>
  <p:tag name="KSO_WM_CHIP_GROUPID" val="5f5ee1ca4d6848d78f644aeb"/>
  <p:tag name="KSO_WM_CHIP_XID" val="5f5f3ba18e478fb0c58a9473"/>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530"/>
  <p:tag name="KSO_WM_TEMPLATE_ASSEMBLE_XID" val="60656ead4054ed1e2fb7fdac"/>
  <p:tag name="KSO_WM_TEMPLATE_ASSEMBLE_GROUPID" val="60656ead4054ed1e2fb7fdac"/>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5859_1*i*3"/>
  <p:tag name="KSO_WM_TEMPLATE_CATEGORY" val="diagram"/>
  <p:tag name="KSO_WM_TEMPLATE_INDEX" val="20215859"/>
  <p:tag name="KSO_WM_UNIT_LAYERLEVEL" val="1"/>
  <p:tag name="KSO_WM_TAG_VERSION" val="1.0"/>
  <p:tag name="KSO_WM_BEAUTIFY_FLAG" val="#wm#"/>
  <p:tag name="KSO_WM_UNIT_BLOCK" val="0"/>
  <p:tag name="KSO_WM_UNIT_SM_LIMIT_TYPE" val="2"/>
  <p:tag name="KSO_WM_UNIT_DEC_AREA_ID" val="8b98bbaa995844398455ac2301735c55"/>
  <p:tag name="KSO_WM_UNIT_DECORATE_INFO" val="{&quot;DecorateInfoH&quot;:{&quot;IsAbs&quot;:true},&quot;DecorateInfoW&quot;:{&quot;IsAbs&quot;:true},&quot;DecorateInfoX&quot;:{&quot;IsAbs&quot;:true,&quot;Pos&quot;:1},&quot;DecorateInfoY&quot;:{&quot;IsAbs&quot;:true,&quot;Pos&quot;:1},&quot;ReferentInfo&quot;:{&quot;Id&quot;:&quot;fb1987532beb4a58996e1f4394f0fa0c&quot;,&quot;X&quot;:{&quot;Pos&quot;:1},&quot;Y&quot;:{&quot;Pos&quot;:1}},&quot;whChangeMode&quot;:0}"/>
  <p:tag name="KSO_WM_CHIP_GROUPID" val="5f5ee1ca4d6848d78f644aeb"/>
  <p:tag name="KSO_WM_CHIP_XID" val="5f5f3ba18e478fb0c58a9473"/>
  <p:tag name="KSO_WM_UNIT_FILL_FORE_SCHEMECOLOR_INDEX_BRIGHTNESS" val="0"/>
  <p:tag name="KSO_WM_UNIT_FILL_FORE_SCHEMECOLOR_INDEX" val="14"/>
  <p:tag name="KSO_WM_UNIT_FILL_TYPE" val="1"/>
  <p:tag name="KSO_WM_UNIT_SHADOW_SCHEMECOLOR_INDEX_BRIGHTNESS" val="0"/>
  <p:tag name="KSO_WM_UNIT_SHADOW_SCHEMECOLOR_INDEX" val="13"/>
  <p:tag name="KSO_WM_UNIT_TEXT_FILL_FORE_SCHEMECOLOR_INDEX_BRIGHTNESS" val="0"/>
  <p:tag name="KSO_WM_UNIT_TEXT_FILL_FORE_SCHEMECOLOR_INDEX" val="2"/>
  <p:tag name="KSO_WM_UNIT_TEXT_FILL_TYPE" val="1"/>
  <p:tag name="KSO_WM_UNIT_VALUE" val="306"/>
  <p:tag name="KSO_WM_TEMPLATE_ASSEMBLE_XID" val="60656ead4054ed1e2fb7fdac"/>
  <p:tag name="KSO_WM_TEMPLATE_ASSEMBLE_GROUPID" val="60656ead4054ed1e2fb7fdac"/>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70857_2*l_h_i*1_1_1"/>
  <p:tag name="KSO_WM_TEMPLATE_CATEGORY" val="diagram"/>
  <p:tag name="KSO_WM_TEMPLATE_INDEX" val="20170857"/>
  <p:tag name="KSO_WM_UNIT_LAYERLEVEL" val="1_1_1"/>
  <p:tag name="KSO_WM_TAG_VERSION" val="1.0"/>
  <p:tag name="KSO_WM_BEAUTIFY_FLAG" val="#wm#"/>
  <p:tag name="KSO_WM_UNIT_LINE_FORE_SCHEMECOLOR_INDEX" val="14"/>
  <p:tag name="KSO_WM_UNIT_LINE_FILL_TYPE"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70857_2*l_h_i*1_1_2"/>
  <p:tag name="KSO_WM_TEMPLATE_CATEGORY" val="diagram"/>
  <p:tag name="KSO_WM_TEMPLATE_INDEX" val="20170857"/>
  <p:tag name="KSO_WM_UNIT_LAYERLEVEL" val="1_1_1"/>
  <p:tag name="KSO_WM_TAG_VERSION" val="1.0"/>
  <p:tag name="KSO_WM_BEAUTIFY_FLAG" val="#wm#"/>
  <p:tag name="KSO_WM_UNIT_FILL_FORE_SCHEMECOLOR_INDEX" val="5"/>
  <p:tag name="KSO_WM_UNIT_FILL_TYPE" val="1"/>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70857_2*l_h_i*1_2_1"/>
  <p:tag name="KSO_WM_TEMPLATE_CATEGORY" val="diagram"/>
  <p:tag name="KSO_WM_TEMPLATE_INDEX" val="20170857"/>
  <p:tag name="KSO_WM_UNIT_LAYERLEVEL" val="1_1_1"/>
  <p:tag name="KSO_WM_TAG_VERSION" val="1.0"/>
  <p:tag name="KSO_WM_BEAUTIFY_FLAG" val="#wm#"/>
  <p:tag name="KSO_WM_UNIT_LINE_FORE_SCHEMECOLOR_INDEX" val="14"/>
  <p:tag name="KSO_WM_UNIT_LINE_FILL_TYPE"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70857_2*l_h_i*1_2_2"/>
  <p:tag name="KSO_WM_TEMPLATE_CATEGORY" val="diagram"/>
  <p:tag name="KSO_WM_TEMPLATE_INDEX" val="20170857"/>
  <p:tag name="KSO_WM_UNIT_LAYERLEVEL" val="1_1_1"/>
  <p:tag name="KSO_WM_TAG_VERSION" val="1.0"/>
  <p:tag name="KSO_WM_BEAUTIFY_FLAG" val="#wm#"/>
  <p:tag name="KSO_WM_UNIT_FILL_FORE_SCHEMECOLOR_INDEX" val="6"/>
  <p:tag name="KSO_WM_UNIT_FILL_TYPE" val="1"/>
</p:tagLst>
</file>

<file path=ppt/tags/tag118.xml><?xml version="1.0" encoding="utf-8"?>
<p:tagLst xmlns:p="http://schemas.openxmlformats.org/presentationml/2006/mai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70857_2*l_h_a*1_1_1"/>
  <p:tag name="KSO_WM_TEMPLATE_CATEGORY" val="diagram"/>
  <p:tag name="KSO_WM_TEMPLATE_INDEX" val="20170857"/>
  <p:tag name="KSO_WM_UNIT_LAYERLEVEL" val="1_1_1"/>
  <p:tag name="KSO_WM_TAG_VERSION" val="1.0"/>
  <p:tag name="KSO_WM_BEAUTIFY_FLAG" val="#wm#"/>
  <p:tag name="KSO_WM_UNIT_PRESET_TEXT" val="单击此处添加标题"/>
  <p:tag name="KSO_WM_UNIT_TEXT_FILL_FORE_SCHEMECOLOR_INDEX" val="14"/>
  <p:tag name="KSO_WM_UNIT_TEXT_FILL_TYPE" val="1"/>
</p:tagLst>
</file>

<file path=ppt/tags/tag119.xml><?xml version="1.0" encoding="utf-8"?>
<p:tagLst xmlns:p="http://schemas.openxmlformats.org/presentationml/2006/main">
  <p:tag name="KSO_WM_UNIT_SUBTYPE" val="a"/>
  <p:tag name="KSO_WM_UNIT_NOCLEAR" val="0"/>
  <p:tag name="KSO_WM_UNIT_VALUE" val="8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70857_2*l_h_f*1_1_1"/>
  <p:tag name="KSO_WM_TEMPLATE_CATEGORY" val="diagram"/>
  <p:tag name="KSO_WM_TEMPLATE_INDEX" val="20170857"/>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
  <p:tag name="KSO_WM_UNIT_TEXT_FILL_FORE_SCHEMECOLOR_INDEX" val="13"/>
  <p:tag name="KSO_WM_UNIT_TEXT_FILL_TYPE"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350_5*l_h_i*1_3_1"/>
  <p:tag name="KSO_WM_TEMPLATE_CATEGORY" val="diagram"/>
  <p:tag name="KSO_WM_TEMPLATE_INDEX" val="350"/>
  <p:tag name="KSO_WM_UNIT_LAYERLEVEL" val="1_1_1"/>
  <p:tag name="KSO_WM_TAG_VERSION" val="1.0"/>
  <p:tag name="KSO_WM_BEAUTIFY_FLAG" val="#wm#"/>
  <p:tag name="KSO_WM_UNIT_TEXT_FILL_FORE_SCHEMECOLOR_INDEX" val="14"/>
  <p:tag name="KSO_WM_UNIT_TEXT_FILL_TYPE" val="1"/>
</p:tagLst>
</file>

<file path=ppt/tags/tag120.xml><?xml version="1.0" encoding="utf-8"?>
<p:tagLst xmlns:p="http://schemas.openxmlformats.org/presentationml/2006/mai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70857_2*l_h_a*1_2_1"/>
  <p:tag name="KSO_WM_TEMPLATE_CATEGORY" val="diagram"/>
  <p:tag name="KSO_WM_TEMPLATE_INDEX" val="20170857"/>
  <p:tag name="KSO_WM_UNIT_LAYERLEVEL" val="1_1_1"/>
  <p:tag name="KSO_WM_TAG_VERSION" val="1.0"/>
  <p:tag name="KSO_WM_BEAUTIFY_FLAG" val="#wm#"/>
  <p:tag name="KSO_WM_UNIT_PRESET_TEXT" val="单击此处添加标题"/>
  <p:tag name="KSO_WM_UNIT_TEXT_FILL_FORE_SCHEMECOLOR_INDEX" val="14"/>
  <p:tag name="KSO_WM_UNIT_TEXT_FILL_TYPE" val="1"/>
</p:tagLst>
</file>

<file path=ppt/tags/tag121.xml><?xml version="1.0" encoding="utf-8"?>
<p:tagLst xmlns:p="http://schemas.openxmlformats.org/presentationml/2006/main">
  <p:tag name="KSO_WM_UNIT_SUBTYPE" val="a"/>
  <p:tag name="KSO_WM_UNIT_NOCLEAR" val="0"/>
  <p:tag name="KSO_WM_UNIT_VALUE" val="8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70857_2*l_h_f*1_1_1"/>
  <p:tag name="KSO_WM_TEMPLATE_CATEGORY" val="diagram"/>
  <p:tag name="KSO_WM_TEMPLATE_INDEX" val="20170857"/>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
  <p:tag name="KSO_WM_UNIT_TEXT_FILL_FORE_SCHEMECOLOR_INDEX" val="13"/>
  <p:tag name="KSO_WM_UNIT_TEXT_FILL_TYPE" val="1"/>
</p:tagLst>
</file>

<file path=ppt/tags/tag122.xml><?xml version="1.0" encoding="utf-8"?>
<p:tagLst xmlns:p="http://schemas.openxmlformats.org/presentationml/2006/main">
  <p:tag name="KSO_WM_UNIT_TABLE_BEAUTIFY" val="smartTable{658e6079-e420-453b-837f-a40c27953e02}"/>
  <p:tag name="TABLE_ENDDRAG_ORIGIN_RECT" val="486*223"/>
  <p:tag name="TABLE_ENDDRAG_RECT" val="197*194*486*223"/>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01454_3*m_h_i*1_1_1"/>
  <p:tag name="KSO_WM_TEMPLATE_CATEGORY" val="diagram"/>
  <p:tag name="KSO_WM_TEMPLATE_INDEX" val="20201454"/>
  <p:tag name="KSO_WM_UNIT_LAYERLEVEL" val="1_1_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201454_3*m_h_i*1_1_2"/>
  <p:tag name="KSO_WM_TEMPLATE_CATEGORY" val="diagram"/>
  <p:tag name="KSO_WM_TEMPLATE_INDEX" val="20201454"/>
  <p:tag name="KSO_WM_UNIT_LAYERLEVEL" val="1_1_1"/>
  <p:tag name="KSO_WM_TAG_VERSION" val="1.0"/>
  <p:tag name="KSO_WM_BEAUTIFY_FLAG" val="#wm#"/>
  <p:tag name="KSO_WM_UNIT_FILL_FORE_SCHEMECOLOR_INDEX" val="14"/>
  <p:tag name="KSO_WM_UNIT_FILL_TYPE" val="1"/>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201454_3*m_h_i*1_1_3"/>
  <p:tag name="KSO_WM_TEMPLATE_CATEGORY" val="diagram"/>
  <p:tag name="KSO_WM_TEMPLATE_INDEX" val="20201454"/>
  <p:tag name="KSO_WM_UNIT_LAYERLEVEL" val="1_1_1"/>
  <p:tag name="KSO_WM_TAG_VERSION" val="1.0"/>
  <p:tag name="KSO_WM_BEAUTIFY_FLAG" val="#wm#"/>
  <p:tag name="KSO_WM_UNIT_LINE_FORE_SCHEMECOLOR_INDEX" val="5"/>
  <p:tag name="KSO_WM_UNIT_LINE_FILL_TYPE"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4"/>
  <p:tag name="KSO_WM_UNIT_ID" val="diagram20201454_3*m_h_i*1_1_4"/>
  <p:tag name="KSO_WM_TEMPLATE_CATEGORY" val="diagram"/>
  <p:tag name="KSO_WM_TEMPLATE_INDEX" val="20201454"/>
  <p:tag name="KSO_WM_UNIT_LAYERLEVEL" val="1_1_1"/>
  <p:tag name="KSO_WM_TAG_VERSION" val="1.0"/>
  <p:tag name="KSO_WM_BEAUTIFY_FLAG" val="#wm#"/>
  <p:tag name="KSO_WM_UNIT_FILL_FORE_SCHEMECOLOR_INDEX" val="5"/>
  <p:tag name="KSO_WM_UNIT_FILL_TYPE" val="1"/>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201454_3*m_h_i*1_3_1"/>
  <p:tag name="KSO_WM_TEMPLATE_CATEGORY" val="diagram"/>
  <p:tag name="KSO_WM_TEMPLATE_INDEX" val="20201454"/>
  <p:tag name="KSO_WM_UNIT_LAYERLEVEL" val="1_1_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201454_3*m_h_i*1_3_2"/>
  <p:tag name="KSO_WM_TEMPLATE_CATEGORY" val="diagram"/>
  <p:tag name="KSO_WM_TEMPLATE_INDEX" val="20201454"/>
  <p:tag name="KSO_WM_UNIT_LAYERLEVEL" val="1_1_1"/>
  <p:tag name="KSO_WM_TAG_VERSION" val="1.0"/>
  <p:tag name="KSO_WM_BEAUTIFY_FLAG" val="#wm#"/>
  <p:tag name="KSO_WM_UNIT_FILL_FORE_SCHEMECOLOR_INDEX" val="14"/>
  <p:tag name="KSO_WM_UNIT_FILL_TYPE" val="1"/>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201454_3*m_h_i*1_3_3"/>
  <p:tag name="KSO_WM_TEMPLATE_CATEGORY" val="diagram"/>
  <p:tag name="KSO_WM_TEMPLATE_INDEX" val="20201454"/>
  <p:tag name="KSO_WM_UNIT_LAYERLEVEL" val="1_1_1"/>
  <p:tag name="KSO_WM_TAG_VERSION" val="1.0"/>
  <p:tag name="KSO_WM_BEAUTIFY_FLAG" val="#wm#"/>
  <p:tag name="KSO_WM_UNIT_FILL_FORE_SCHEMECOLOR_INDEX" val="5"/>
  <p:tag name="KSO_WM_UNIT_FILL_TYPE"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350_5*l_h_i*1_1_1"/>
  <p:tag name="KSO_WM_TEMPLATE_CATEGORY" val="diagram"/>
  <p:tag name="KSO_WM_TEMPLATE_INDEX" val="350"/>
  <p:tag name="KSO_WM_UNIT_LAYERLEVEL" val="1_1_1"/>
  <p:tag name="KSO_WM_TAG_VERSION" val="1.0"/>
  <p:tag name="KSO_WM_BEAUTIFY_FLAG" val="#wm#"/>
  <p:tag name="KSO_WM_UNIT_TEXT_FILL_FORE_SCHEMECOLOR_INDEX" val="14"/>
  <p:tag name="KSO_WM_UNIT_TEXT_FILL_TYPE" val="1"/>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4"/>
  <p:tag name="KSO_WM_UNIT_ID" val="diagram20201454_3*m_h_i*1_3_4"/>
  <p:tag name="KSO_WM_TEMPLATE_CATEGORY" val="diagram"/>
  <p:tag name="KSO_WM_TEMPLATE_INDEX" val="20201454"/>
  <p:tag name="KSO_WM_UNIT_LAYERLEVEL" val="1_1_1"/>
  <p:tag name="KSO_WM_TAG_VERSION" val="1.0"/>
  <p:tag name="KSO_WM_BEAUTIFY_FLAG" val="#wm#"/>
  <p:tag name="KSO_WM_UNIT_LINE_FORE_SCHEMECOLOR_INDEX" val="5"/>
  <p:tag name="KSO_WM_UNIT_LINE_FILL_TYPE"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01454_3*m_h_i*1_2_1"/>
  <p:tag name="KSO_WM_TEMPLATE_CATEGORY" val="diagram"/>
  <p:tag name="KSO_WM_TEMPLATE_INDEX" val="20201454"/>
  <p:tag name="KSO_WM_UNIT_LAYERLEVEL" val="1_1_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201454_3*m_h_i*1_2_2"/>
  <p:tag name="KSO_WM_TEMPLATE_CATEGORY" val="diagram"/>
  <p:tag name="KSO_WM_TEMPLATE_INDEX" val="20201454"/>
  <p:tag name="KSO_WM_UNIT_LAYERLEVEL" val="1_1_1"/>
  <p:tag name="KSO_WM_TAG_VERSION" val="1.0"/>
  <p:tag name="KSO_WM_BEAUTIFY_FLAG" val="#wm#"/>
  <p:tag name="KSO_WM_UNIT_FILL_FORE_SCHEMECOLOR_INDEX" val="14"/>
  <p:tag name="KSO_WM_UNIT_FILL_TYPE" val="1"/>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201454_3*m_h_i*1_2_3"/>
  <p:tag name="KSO_WM_TEMPLATE_CATEGORY" val="diagram"/>
  <p:tag name="KSO_WM_TEMPLATE_INDEX" val="20201454"/>
  <p:tag name="KSO_WM_UNIT_LAYERLEVEL" val="1_1_1"/>
  <p:tag name="KSO_WM_TAG_VERSION" val="1.0"/>
  <p:tag name="KSO_WM_BEAUTIFY_FLAG" val="#wm#"/>
  <p:tag name="KSO_WM_UNIT_FILL_FORE_SCHEMECOLOR_INDEX" val="5"/>
  <p:tag name="KSO_WM_UNIT_FILL_TYPE" val="1"/>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diagram20201454_3*m_h_i*1_2_4"/>
  <p:tag name="KSO_WM_TEMPLATE_CATEGORY" val="diagram"/>
  <p:tag name="KSO_WM_TEMPLATE_INDEX" val="20201454"/>
  <p:tag name="KSO_WM_UNIT_LAYERLEVEL" val="1_1_1"/>
  <p:tag name="KSO_WM_TAG_VERSION" val="1.0"/>
  <p:tag name="KSO_WM_BEAUTIFY_FLAG" val="#wm#"/>
  <p:tag name="KSO_WM_UNIT_LINE_FORE_SCHEMECOLOR_INDEX" val="5"/>
  <p:tag name="KSO_WM_UNIT_LINE_FILL_TYPE"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20201454_3*m_h_i*1_4_1"/>
  <p:tag name="KSO_WM_TEMPLATE_CATEGORY" val="diagram"/>
  <p:tag name="KSO_WM_TEMPLATE_INDEX" val="20201454"/>
  <p:tag name="KSO_WM_UNIT_LAYERLEVEL" val="1_1_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2"/>
  <p:tag name="KSO_WM_UNIT_ID" val="diagram20201454_3*m_h_i*1_4_2"/>
  <p:tag name="KSO_WM_TEMPLATE_CATEGORY" val="diagram"/>
  <p:tag name="KSO_WM_TEMPLATE_INDEX" val="20201454"/>
  <p:tag name="KSO_WM_UNIT_LAYERLEVEL" val="1_1_1"/>
  <p:tag name="KSO_WM_TAG_VERSION" val="1.0"/>
  <p:tag name="KSO_WM_BEAUTIFY_FLAG" val="#wm#"/>
  <p:tag name="KSO_WM_UNIT_FILL_FORE_SCHEMECOLOR_INDEX" val="14"/>
  <p:tag name="KSO_WM_UNIT_FILL_TYPE" val="1"/>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3"/>
  <p:tag name="KSO_WM_UNIT_ID" val="diagram20201454_3*m_h_i*1_4_3"/>
  <p:tag name="KSO_WM_TEMPLATE_CATEGORY" val="diagram"/>
  <p:tag name="KSO_WM_TEMPLATE_INDEX" val="20201454"/>
  <p:tag name="KSO_WM_UNIT_LAYERLEVEL" val="1_1_1"/>
  <p:tag name="KSO_WM_TAG_VERSION" val="1.0"/>
  <p:tag name="KSO_WM_BEAUTIFY_FLAG" val="#wm#"/>
  <p:tag name="KSO_WM_UNIT_FILL_FORE_SCHEMECOLOR_INDEX" val="5"/>
  <p:tag name="KSO_WM_UNIT_FILL_TYPE" val="1"/>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4"/>
  <p:tag name="KSO_WM_UNIT_ID" val="diagram20201454_3*m_h_i*1_4_4"/>
  <p:tag name="KSO_WM_TEMPLATE_CATEGORY" val="diagram"/>
  <p:tag name="KSO_WM_TEMPLATE_INDEX" val="20201454"/>
  <p:tag name="KSO_WM_UNIT_LAYERLEVEL" val="1_1_1"/>
  <p:tag name="KSO_WM_TAG_VERSION" val="1.0"/>
  <p:tag name="KSO_WM_BEAUTIFY_FLAG" val="#wm#"/>
  <p:tag name="KSO_WM_UNIT_LINE_FORE_SCHEMECOLOR_INDEX" val="5"/>
  <p:tag name="KSO_WM_UNIT_LINE_FILL_TYPE"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5"/>
  <p:tag name="KSO_WM_UNIT_ID" val="diagram20201454_3*m_h_i*1_1_5"/>
  <p:tag name="KSO_WM_TEMPLATE_CATEGORY" val="diagram"/>
  <p:tag name="KSO_WM_TEMPLATE_INDEX" val="20201454"/>
  <p:tag name="KSO_WM_UNIT_LAYERLEVEL" val="1_1_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350_5*l_h_i*1_2_1"/>
  <p:tag name="KSO_WM_TEMPLATE_CATEGORY" val="diagram"/>
  <p:tag name="KSO_WM_TEMPLATE_INDEX" val="350"/>
  <p:tag name="KSO_WM_UNIT_LAYERLEVEL" val="1_1_1"/>
  <p:tag name="KSO_WM_TAG_VERSION" val="1.0"/>
  <p:tag name="KSO_WM_BEAUTIFY_FLAG" val="#wm#"/>
  <p:tag name="KSO_WM_UNIT_TEXT_FILL_FORE_SCHEMECOLOR_INDEX" val="14"/>
  <p:tag name="KSO_WM_UNIT_TEXT_FILL_TYPE" val="1"/>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3_5"/>
  <p:tag name="KSO_WM_UNIT_ID" val="diagram20201454_3*m_h_i*1_3_5"/>
  <p:tag name="KSO_WM_TEMPLATE_CATEGORY" val="diagram"/>
  <p:tag name="KSO_WM_TEMPLATE_INDEX" val="20201454"/>
  <p:tag name="KSO_WM_UNIT_LAYERLEVEL" val="1_1_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2_5"/>
  <p:tag name="KSO_WM_UNIT_ID" val="diagram20201454_3*m_h_i*1_2_5"/>
  <p:tag name="KSO_WM_TEMPLATE_CATEGORY" val="diagram"/>
  <p:tag name="KSO_WM_TEMPLATE_INDEX" val="20201454"/>
  <p:tag name="KSO_WM_UNIT_LAYERLEVEL" val="1_1_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4_5"/>
  <p:tag name="KSO_WM_UNIT_ID" val="diagram20201454_3*m_h_i*1_4_5"/>
  <p:tag name="KSO_WM_TEMPLATE_CATEGORY" val="diagram"/>
  <p:tag name="KSO_WM_TEMPLATE_INDEX" val="20201454"/>
  <p:tag name="KSO_WM_UNIT_LAYERLEVEL" val="1_1_1"/>
  <p:tag name="KSO_WM_TAG_VERSION" val="1.0"/>
  <p:tag name="KSO_WM_BEAUTIFY_FLAG" val="#wm#"/>
</p:tagLst>
</file>

<file path=ppt/tags/tag143.xml><?xml version="1.0" encoding="utf-8"?>
<p:tagLst xmlns:p="http://schemas.openxmlformats.org/presentationml/2006/main">
  <p:tag name="KSO_WM_UNIT_SUBTYPE" val="a"/>
  <p:tag name="KSO_WM_UNIT_PRESET_TEXT" val="单击此处添加文本具体内容，简明扼要的阐述您的观点。根据需要可酌情增减文字，以便观者准确的理解您传达的思想。"/>
  <p:tag name="KSO_WM_UNIT_NOCLEAR" val="0"/>
  <p:tag name="KSO_WM_UNIT_VALUE" val="84"/>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201454_3*m_h_f*1_1_1"/>
  <p:tag name="KSO_WM_TEMPLATE_CATEGORY" val="diagram"/>
  <p:tag name="KSO_WM_TEMPLATE_INDEX" val="20201454"/>
  <p:tag name="KSO_WM_UNIT_LAYERLEVEL" val="1_1_1"/>
  <p:tag name="KSO_WM_TAG_VERSION" val="1.0"/>
  <p:tag name="KSO_WM_BEAUTIFY_FLAG" val="#wm#"/>
  <p:tag name="KSO_WM_UNIT_TEXT_FILL_FORE_SCHEMECOLOR_INDEX" val="13"/>
  <p:tag name="KSO_WM_UNIT_TEXT_FILL_TYPE" val="1"/>
</p:tagLst>
</file>

<file path=ppt/tags/tag144.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201454_3*m_h_a*1_1_1"/>
  <p:tag name="KSO_WM_TEMPLATE_CATEGORY" val="diagram"/>
  <p:tag name="KSO_WM_TEMPLATE_INDEX" val="20201454"/>
  <p:tag name="KSO_WM_UNIT_LAYERLEVEL" val="1_1_1"/>
  <p:tag name="KSO_WM_TAG_VERSION" val="1.0"/>
  <p:tag name="KSO_WM_BEAUTIFY_FLAG" val="#wm#"/>
</p:tagLst>
</file>

<file path=ppt/tags/tag145.xml><?xml version="1.0" encoding="utf-8"?>
<p:tagLst xmlns:p="http://schemas.openxmlformats.org/presentationml/2006/main">
  <p:tag name="KSO_WM_UNIT_SUBTYPE" val="a"/>
  <p:tag name="KSO_WM_UNIT_PRESET_TEXT" val="单击此处添加文本具体内容，简明扼要的阐述您的观点。根据需要可酌情增减文字，以便观者准确的理解您传达的思想。"/>
  <p:tag name="KSO_WM_UNIT_NOCLEAR" val="0"/>
  <p:tag name="KSO_WM_UNIT_VALUE" val="84"/>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201454_3*m_h_f*1_2_1"/>
  <p:tag name="KSO_WM_TEMPLATE_CATEGORY" val="diagram"/>
  <p:tag name="KSO_WM_TEMPLATE_INDEX" val="20201454"/>
  <p:tag name="KSO_WM_UNIT_LAYERLEVEL" val="1_1_1"/>
  <p:tag name="KSO_WM_TAG_VERSION" val="1.0"/>
  <p:tag name="KSO_WM_BEAUTIFY_FLAG" val="#wm#"/>
  <p:tag name="KSO_WM_UNIT_TEXT_FILL_FORE_SCHEMECOLOR_INDEX" val="13"/>
  <p:tag name="KSO_WM_UNIT_TEXT_FILL_TYPE" val="1"/>
</p:tagLst>
</file>

<file path=ppt/tags/tag146.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20201454_3*m_h_a*1_2_1"/>
  <p:tag name="KSO_WM_TEMPLATE_CATEGORY" val="diagram"/>
  <p:tag name="KSO_WM_TEMPLATE_INDEX" val="20201454"/>
  <p:tag name="KSO_WM_UNIT_LAYERLEVEL" val="1_1_1"/>
  <p:tag name="KSO_WM_TAG_VERSION" val="1.0"/>
  <p:tag name="KSO_WM_BEAUTIFY_FLAG" val="#wm#"/>
</p:tagLst>
</file>

<file path=ppt/tags/tag147.xml><?xml version="1.0" encoding="utf-8"?>
<p:tagLst xmlns:p="http://schemas.openxmlformats.org/presentationml/2006/main">
  <p:tag name="KSO_WM_UNIT_SUBTYPE" val="a"/>
  <p:tag name="KSO_WM_UNIT_PRESET_TEXT" val="单击此处添加文本具体内容，简明扼要的阐述您的观点。根据需要可酌情增减文字，以便观者准确的理解您传达的思想。"/>
  <p:tag name="KSO_WM_UNIT_NOCLEAR" val="0"/>
  <p:tag name="KSO_WM_UNIT_VALUE" val="84"/>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201454_3*m_h_f*1_3_1"/>
  <p:tag name="KSO_WM_TEMPLATE_CATEGORY" val="diagram"/>
  <p:tag name="KSO_WM_TEMPLATE_INDEX" val="20201454"/>
  <p:tag name="KSO_WM_UNIT_LAYERLEVEL" val="1_1_1"/>
  <p:tag name="KSO_WM_TAG_VERSION" val="1.0"/>
  <p:tag name="KSO_WM_BEAUTIFY_FLAG" val="#wm#"/>
  <p:tag name="KSO_WM_UNIT_TEXT_FILL_FORE_SCHEMECOLOR_INDEX" val="13"/>
  <p:tag name="KSO_WM_UNIT_TEXT_FILL_TYPE" val="1"/>
</p:tagLst>
</file>

<file path=ppt/tags/tag148.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TYPE" val="m_h_a"/>
  <p:tag name="KSO_WM_UNIT_INDEX" val="1_3_1"/>
  <p:tag name="KSO_WM_UNIT_ID" val="diagram20201454_3*m_h_a*1_3_1"/>
  <p:tag name="KSO_WM_TEMPLATE_CATEGORY" val="diagram"/>
  <p:tag name="KSO_WM_TEMPLATE_INDEX" val="20201454"/>
  <p:tag name="KSO_WM_UNIT_LAYERLEVEL" val="1_1_1"/>
  <p:tag name="KSO_WM_TAG_VERSION" val="1.0"/>
  <p:tag name="KSO_WM_BEAUTIFY_FLAG" val="#wm#"/>
</p:tagLst>
</file>

<file path=ppt/tags/tag149.xml><?xml version="1.0" encoding="utf-8"?>
<p:tagLst xmlns:p="http://schemas.openxmlformats.org/presentationml/2006/main">
  <p:tag name="KSO_WM_UNIT_SUBTYPE" val="a"/>
  <p:tag name="KSO_WM_UNIT_PRESET_TEXT" val="单击此处添加文本具体内容，简明扼要的阐述您的观点。根据需要可酌情增减文字，以便观者准确的理解您传达的思想。"/>
  <p:tag name="KSO_WM_UNIT_NOCLEAR" val="0"/>
  <p:tag name="KSO_WM_UNIT_VALUE" val="84"/>
  <p:tag name="KSO_WM_UNIT_HIGHLIGHT" val="0"/>
  <p:tag name="KSO_WM_UNIT_COMPATIBLE" val="0"/>
  <p:tag name="KSO_WM_UNIT_DIAGRAM_ISNUMVISUAL" val="0"/>
  <p:tag name="KSO_WM_UNIT_DIAGRAM_ISREFERUNIT" val="0"/>
  <p:tag name="KSO_WM_DIAGRAM_GROUP_CODE" val="m1-1"/>
  <p:tag name="KSO_WM_UNIT_TYPE" val="m_h_f"/>
  <p:tag name="KSO_WM_UNIT_INDEX" val="1_4_1"/>
  <p:tag name="KSO_WM_UNIT_ID" val="diagram20201454_3*m_h_f*1_4_1"/>
  <p:tag name="KSO_WM_TEMPLATE_CATEGORY" val="diagram"/>
  <p:tag name="KSO_WM_TEMPLATE_INDEX" val="20201454"/>
  <p:tag name="KSO_WM_UNIT_LAYERLEVEL" val="1_1_1"/>
  <p:tag name="KSO_WM_TAG_VERSION" val="1.0"/>
  <p:tag name="KSO_WM_BEAUTIFY_FLAG" val="#wm#"/>
  <p:tag name="KSO_WM_UNIT_TEXT_FILL_FORE_SCHEMECOLOR_INDEX" val="13"/>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350_5*l_h_i*1_3_1"/>
  <p:tag name="KSO_WM_TEMPLATE_CATEGORY" val="diagram"/>
  <p:tag name="KSO_WM_TEMPLATE_INDEX" val="350"/>
  <p:tag name="KSO_WM_UNIT_LAYERLEVEL" val="1_1_1"/>
  <p:tag name="KSO_WM_TAG_VERSION" val="1.0"/>
  <p:tag name="KSO_WM_BEAUTIFY_FLAG" val="#wm#"/>
  <p:tag name="KSO_WM_UNIT_TEXT_FILL_FORE_SCHEMECOLOR_INDEX" val="14"/>
  <p:tag name="KSO_WM_UNIT_TEXT_FILL_TYPE" val="1"/>
</p:tagLst>
</file>

<file path=ppt/tags/tag150.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TYPE" val="m_h_a"/>
  <p:tag name="KSO_WM_UNIT_INDEX" val="1_4_1"/>
  <p:tag name="KSO_WM_UNIT_ID" val="diagram20201454_3*m_h_a*1_4_1"/>
  <p:tag name="KSO_WM_TEMPLATE_CATEGORY" val="diagram"/>
  <p:tag name="KSO_WM_TEMPLATE_INDEX" val="20201454"/>
  <p:tag name="KSO_WM_UNIT_LAYERLEVEL" val="1_1_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350_5*l_h_i*1_1_1"/>
  <p:tag name="KSO_WM_TEMPLATE_CATEGORY" val="diagram"/>
  <p:tag name="KSO_WM_TEMPLATE_INDEX" val="350"/>
  <p:tag name="KSO_WM_UNIT_LAYERLEVEL" val="1_1_1"/>
  <p:tag name="KSO_WM_TAG_VERSION" val="1.0"/>
  <p:tag name="KSO_WM_BEAUTIFY_FLAG" val="#wm#"/>
  <p:tag name="KSO_WM_UNIT_TEXT_FILL_FORE_SCHEMECOLOR_INDEX" val="14"/>
  <p:tag name="KSO_WM_UNIT_TEXT_FILL_TYPE" val="1"/>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350_5*l_h_i*1_2_1"/>
  <p:tag name="KSO_WM_TEMPLATE_CATEGORY" val="diagram"/>
  <p:tag name="KSO_WM_TEMPLATE_INDEX" val="350"/>
  <p:tag name="KSO_WM_UNIT_LAYERLEVEL" val="1_1_1"/>
  <p:tag name="KSO_WM_TAG_VERSION" val="1.0"/>
  <p:tag name="KSO_WM_BEAUTIFY_FLAG" val="#wm#"/>
  <p:tag name="KSO_WM_UNIT_TEXT_FILL_FORE_SCHEMECOLOR_INDEX" val="14"/>
  <p:tag name="KSO_WM_UNIT_TEXT_FILL_TYPE" val="1"/>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350_5*l_h_i*1_3_1"/>
  <p:tag name="KSO_WM_TEMPLATE_CATEGORY" val="diagram"/>
  <p:tag name="KSO_WM_TEMPLATE_INDEX" val="350"/>
  <p:tag name="KSO_WM_UNIT_LAYERLEVEL" val="1_1_1"/>
  <p:tag name="KSO_WM_TAG_VERSION" val="1.0"/>
  <p:tag name="KSO_WM_BEAUTIFY_FLAG" val="#wm#"/>
  <p:tag name="KSO_WM_UNIT_TEXT_FILL_FORE_SCHEMECOLOR_INDEX" val="14"/>
  <p:tag name="KSO_WM_UNIT_TEXT_FILL_TYPE" val="1"/>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diagram350_5*l_h_i*1_4_1"/>
  <p:tag name="KSO_WM_TEMPLATE_CATEGORY" val="diagram"/>
  <p:tag name="KSO_WM_TEMPLATE_INDEX" val="350"/>
  <p:tag name="KSO_WM_UNIT_LAYERLEVEL" val="1_1_1"/>
  <p:tag name="KSO_WM_TAG_VERSION" val="1.0"/>
  <p:tag name="KSO_WM_BEAUTIFY_FLAG" val="#wm#"/>
  <p:tag name="KSO_WM_UNIT_TEXT_FILL_FORE_SCHEMECOLOR_INDEX" val="14"/>
  <p:tag name="KSO_WM_UNIT_TEXT_FILL_TYPE" val="1"/>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1"/>
  <p:tag name="KSO_WM_UNIT_ID" val="diagram350_5*l_h_i*1_5_1"/>
  <p:tag name="KSO_WM_TEMPLATE_CATEGORY" val="diagram"/>
  <p:tag name="KSO_WM_TEMPLATE_INDEX" val="350"/>
  <p:tag name="KSO_WM_UNIT_LAYERLEVEL" val="1_1_1"/>
  <p:tag name="KSO_WM_TAG_VERSION" val="1.0"/>
  <p:tag name="KSO_WM_BEAUTIFY_FLAG" val="#wm#"/>
  <p:tag name="KSO_WM_UNIT_TEXT_FILL_FORE_SCHEMECOLOR_INDEX" val="14"/>
  <p:tag name="KSO_WM_UNIT_TEXT_FILL_TYPE" val="1"/>
</p:tagLst>
</file>

<file path=ppt/tags/tag156.xml><?xml version="1.0" encoding="utf-8"?>
<p:tagLst xmlns:p="http://schemas.openxmlformats.org/presentationml/2006/main">
  <p:tag name="KSO_WM_SLIDE_ITEM_CNT" val="5"/>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350_5*l_h_i*1_1_1"/>
  <p:tag name="KSO_WM_TEMPLATE_CATEGORY" val="diagram"/>
  <p:tag name="KSO_WM_TEMPLATE_INDEX" val="350"/>
  <p:tag name="KSO_WM_UNIT_LAYERLEVEL" val="1_1_1"/>
  <p:tag name="KSO_WM_TAG_VERSION" val="1.0"/>
  <p:tag name="KSO_WM_BEAUTIFY_FLAG" val="#wm#"/>
  <p:tag name="KSO_WM_UNIT_TEXT_FILL_FORE_SCHEMECOLOR_INDEX" val="14"/>
  <p:tag name="KSO_WM_UNIT_TEXT_FILL_TYPE" val="1"/>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350_5*l_h_i*1_2_1"/>
  <p:tag name="KSO_WM_TEMPLATE_CATEGORY" val="diagram"/>
  <p:tag name="KSO_WM_TEMPLATE_INDEX" val="350"/>
  <p:tag name="KSO_WM_UNIT_LAYERLEVEL" val="1_1_1"/>
  <p:tag name="KSO_WM_TAG_VERSION" val="1.0"/>
  <p:tag name="KSO_WM_BEAUTIFY_FLAG" val="#wm#"/>
  <p:tag name="KSO_WM_UNIT_TEXT_FILL_FORE_SCHEMECOLOR_INDEX" val="14"/>
  <p:tag name="KSO_WM_UNIT_TEXT_FILL_TYPE" val="1"/>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350_5*l_h_i*1_3_1"/>
  <p:tag name="KSO_WM_TEMPLATE_CATEGORY" val="diagram"/>
  <p:tag name="KSO_WM_TEMPLATE_INDEX" val="350"/>
  <p:tag name="KSO_WM_UNIT_LAYERLEVEL" val="1_1_1"/>
  <p:tag name="KSO_WM_TAG_VERSION" val="1.0"/>
  <p:tag name="KSO_WM_BEAUTIFY_FLAG" val="#wm#"/>
  <p:tag name="KSO_WM_UNIT_TEXT_FILL_FORE_SCHEMECOLOR_INDEX" val="14"/>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diagram350_5*l_h_i*1_4_1"/>
  <p:tag name="KSO_WM_TEMPLATE_CATEGORY" val="diagram"/>
  <p:tag name="KSO_WM_TEMPLATE_INDEX" val="350"/>
  <p:tag name="KSO_WM_UNIT_LAYERLEVEL" val="1_1_1"/>
  <p:tag name="KSO_WM_TAG_VERSION" val="1.0"/>
  <p:tag name="KSO_WM_BEAUTIFY_FLAG" val="#wm#"/>
  <p:tag name="KSO_WM_UNIT_TEXT_FILL_FORE_SCHEMECOLOR_INDEX" val="14"/>
  <p:tag name="KSO_WM_UNIT_TEXT_FILL_TYPE" val="1"/>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diagram350_5*l_h_i*1_4_1"/>
  <p:tag name="KSO_WM_TEMPLATE_CATEGORY" val="diagram"/>
  <p:tag name="KSO_WM_TEMPLATE_INDEX" val="350"/>
  <p:tag name="KSO_WM_UNIT_LAYERLEVEL" val="1_1_1"/>
  <p:tag name="KSO_WM_TAG_VERSION" val="1.0"/>
  <p:tag name="KSO_WM_BEAUTIFY_FLAG" val="#wm#"/>
  <p:tag name="KSO_WM_UNIT_TEXT_FILL_FORE_SCHEMECOLOR_INDEX" val="14"/>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1"/>
  <p:tag name="KSO_WM_UNIT_ID" val="diagram350_5*l_h_i*1_5_1"/>
  <p:tag name="KSO_WM_TEMPLATE_CATEGORY" val="diagram"/>
  <p:tag name="KSO_WM_TEMPLATE_INDEX" val="350"/>
  <p:tag name="KSO_WM_UNIT_LAYERLEVEL" val="1_1_1"/>
  <p:tag name="KSO_WM_TAG_VERSION" val="1.0"/>
  <p:tag name="KSO_WM_BEAUTIFY_FLAG" val="#wm#"/>
  <p:tag name="KSO_WM_UNIT_TEXT_FILL_FORE_SCHEMECOLOR_INDEX" val="14"/>
  <p:tag name="KSO_WM_UNIT_TEXT_FILL_TYPE" val="1"/>
</p:tagLst>
</file>

<file path=ppt/tags/tag18.xml><?xml version="1.0" encoding="utf-8"?>
<p:tagLst xmlns:p="http://schemas.openxmlformats.org/presentationml/2006/main">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350_5*l_h_f*1_4_1"/>
  <p:tag name="KSO_WM_TEMPLATE_CATEGORY" val="diagram"/>
  <p:tag name="KSO_WM_TEMPLATE_INDEX" val="350"/>
  <p:tag name="KSO_WM_UNIT_LAYERLEVEL" val="1_1_1"/>
  <p:tag name="KSO_WM_TAG_VERSION" val="1.0"/>
  <p:tag name="KSO_WM_BEAUTIFY_FLAG" val="#wm#"/>
  <p:tag name="KSO_WM_UNIT_PRESET_TEXT" val="单击此处添加文本"/>
  <p:tag name="KSO_WM_UNIT_TEXT_FILL_FORE_SCHEMECOLOR_INDEX" val="14"/>
  <p:tag name="KSO_WM_UNIT_TEXT_FILL_TYPE" val="1"/>
</p:tagLst>
</file>

<file path=ppt/tags/tag19.xml><?xml version="1.0" encoding="utf-8"?>
<p:tagLst xmlns:p="http://schemas.openxmlformats.org/presentationml/2006/main">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350_5*l_h_f*1_1_1"/>
  <p:tag name="KSO_WM_TEMPLATE_CATEGORY" val="diagram"/>
  <p:tag name="KSO_WM_TEMPLATE_INDEX" val="350"/>
  <p:tag name="KSO_WM_UNIT_LAYERLEVEL" val="1_1_1"/>
  <p:tag name="KSO_WM_TAG_VERSION" val="1.0"/>
  <p:tag name="KSO_WM_BEAUTIFY_FLAG" val="#wm#"/>
  <p:tag name="KSO_WM_UNIT_PRESET_TEXT" val="单击此处添加文本"/>
  <p:tag name="KSO_WM_UNIT_TEXT_FILL_FORE_SCHEMECOLOR_INDEX" val="14"/>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350_5*l_h_i*1_1_1"/>
  <p:tag name="KSO_WM_TEMPLATE_CATEGORY" val="diagram"/>
  <p:tag name="KSO_WM_TEMPLATE_INDEX" val="350"/>
  <p:tag name="KSO_WM_UNIT_LAYERLEVEL" val="1_1_1"/>
  <p:tag name="KSO_WM_TAG_VERSION" val="1.0"/>
  <p:tag name="KSO_WM_BEAUTIFY_FLAG" val="#wm#"/>
  <p:tag name="KSO_WM_UNIT_TEXT_FILL_FORE_SCHEMECOLOR_INDEX" val="14"/>
  <p:tag name="KSO_WM_UNIT_TEXT_FILL_TYPE" val="1"/>
</p:tagLst>
</file>

<file path=ppt/tags/tag20.xml><?xml version="1.0" encoding="utf-8"?>
<p:tagLst xmlns:p="http://schemas.openxmlformats.org/presentationml/2006/main">
  <p:tag name="ADJUSTMENTS" val="6.08642"/>
</p:tagLst>
</file>

<file path=ppt/tags/tag21.xml><?xml version="1.0" encoding="utf-8"?>
<p:tagLst xmlns:p="http://schemas.openxmlformats.org/presentationml/2006/main">
  <p:tag name="ADJUSTMENTS" val="6.08642"/>
</p:tagLst>
</file>

<file path=ppt/tags/tag22.xml><?xml version="1.0" encoding="utf-8"?>
<p:tagLst xmlns:p="http://schemas.openxmlformats.org/presentationml/2006/main">
  <p:tag name="ADJUSTMENTS" val="6.08642"/>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350_5*l_h_i*1_1_1"/>
  <p:tag name="KSO_WM_TEMPLATE_CATEGORY" val="diagram"/>
  <p:tag name="KSO_WM_TEMPLATE_INDEX" val="350"/>
  <p:tag name="KSO_WM_UNIT_LAYERLEVEL" val="1_1_1"/>
  <p:tag name="KSO_WM_TAG_VERSION" val="1.0"/>
  <p:tag name="KSO_WM_BEAUTIFY_FLAG" val="#wm#"/>
  <p:tag name="KSO_WM_UNIT_TEXT_FILL_FORE_SCHEMECOLOR_INDEX" val="14"/>
  <p:tag name="KSO_WM_UNIT_TEXT_FILL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350_5*l_h_i*1_3_1"/>
  <p:tag name="KSO_WM_TEMPLATE_CATEGORY" val="diagram"/>
  <p:tag name="KSO_WM_TEMPLATE_INDEX" val="350"/>
  <p:tag name="KSO_WM_UNIT_LAYERLEVEL" val="1_1_1"/>
  <p:tag name="KSO_WM_TAG_VERSION" val="1.0"/>
  <p:tag name="KSO_WM_BEAUTIFY_FLAG" val="#wm#"/>
  <p:tag name="KSO_WM_UNIT_TEXT_FILL_FORE_SCHEMECOLOR_INDEX" val="14"/>
  <p:tag name="KSO_WM_UNIT_TEXT_FILL_TYPE"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1"/>
  <p:tag name="KSO_WM_UNIT_ID" val="diagram350_5*l_h_i*1_5_1"/>
  <p:tag name="KSO_WM_TEMPLATE_CATEGORY" val="diagram"/>
  <p:tag name="KSO_WM_TEMPLATE_INDEX" val="350"/>
  <p:tag name="KSO_WM_UNIT_LAYERLEVEL" val="1_1_1"/>
  <p:tag name="KSO_WM_TAG_VERSION" val="1.0"/>
  <p:tag name="KSO_WM_BEAUTIFY_FLAG" val="#wm#"/>
  <p:tag name="KSO_WM_UNIT_TEXT_FILL_FORE_SCHEMECOLOR_INDEX" val="14"/>
  <p:tag name="KSO_WM_UNIT_TEXT_FILL_TYPE" val="1"/>
</p:tagLst>
</file>

<file path=ppt/tags/tag26.xml><?xml version="1.0" encoding="utf-8"?>
<p:tagLst xmlns:p="http://schemas.openxmlformats.org/presentationml/2006/main">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350_5*l_h_f*1_1_1"/>
  <p:tag name="KSO_WM_TEMPLATE_CATEGORY" val="diagram"/>
  <p:tag name="KSO_WM_TEMPLATE_INDEX" val="350"/>
  <p:tag name="KSO_WM_UNIT_LAYERLEVEL" val="1_1_1"/>
  <p:tag name="KSO_WM_TAG_VERSION" val="1.0"/>
  <p:tag name="KSO_WM_BEAUTIFY_FLAG" val="#wm#"/>
  <p:tag name="KSO_WM_UNIT_PRESET_TEXT" val="单击此处添加文本"/>
  <p:tag name="KSO_WM_UNIT_TEXT_FILL_FORE_SCHEMECOLOR_INDEX" val="14"/>
  <p:tag name="KSO_WM_UNIT_TEXT_FILL_TYPE" val="1"/>
</p:tagLst>
</file>

<file path=ppt/tags/tag27.xml><?xml version="1.0" encoding="utf-8"?>
<p:tagLst xmlns:p="http://schemas.openxmlformats.org/presentationml/2006/main">
  <p:tag name="KSO_WM_TAG_VERSION" val="1.0"/>
  <p:tag name="KSO_WM_BEAUTIFY_FLAG" val="#wm#"/>
  <p:tag name="KSO_WM_TEMPLATE_CATEGORY" val="diagram"/>
  <p:tag name="KSO_WM_TEMPLATE_INDEX" val="20170908"/>
  <p:tag name="KSO_WM_UNIT_TYPE" val="m_h_i"/>
  <p:tag name="KSO_WM_UNIT_INDEX" val="1_2_3"/>
  <p:tag name="KSO_WM_UNIT_ID" val="diagram20170908_3*m_h_i*1_2_3"/>
  <p:tag name="KSO_WM_UNIT_LAYERLEVEL" val="1_1_1"/>
  <p:tag name="KSO_WM_DIAGRAM_GROUP_CODE" val="m1-1"/>
  <p:tag name="KSO_WM_UNIT_FILL_FORE_SCHEMECOLOR_INDEX" val="9"/>
  <p:tag name="KSO_WM_UNIT_FILL_TYPE" val="1"/>
  <p:tag name="KSO_WM_UNIT_LINE_FORE_SCHEMECOLOR_INDEX" val="16"/>
  <p:tag name="KSO_WM_UNIT_LINE_FILL_TYPE" val="2"/>
  <p:tag name="KSO_WM_UNIT_TEXT_FILL_FORE_SCHEMECOLOR_INDEX" val="2"/>
  <p:tag name="KSO_WM_UNIT_TEXT_FILL_TYPE" val="1"/>
</p:tagLst>
</file>

<file path=ppt/tags/tag28.xml><?xml version="1.0" encoding="utf-8"?>
<p:tagLst xmlns:p="http://schemas.openxmlformats.org/presentationml/2006/main">
  <p:tag name="KSO_WM_TAG_VERSION" val="1.0"/>
  <p:tag name="KSO_WM_BEAUTIFY_FLAG" val="#wm#"/>
  <p:tag name="KSO_WM_TEMPLATE_CATEGORY" val="diagram"/>
  <p:tag name="KSO_WM_TEMPLATE_INDEX" val="20170908"/>
  <p:tag name="KSO_WM_UNIT_TYPE" val="m_h_i"/>
  <p:tag name="KSO_WM_UNIT_INDEX" val="1_2_1"/>
  <p:tag name="KSO_WM_UNIT_ID" val="diagram20170908_3*m_h_i*1_2_1"/>
  <p:tag name="KSO_WM_UNIT_LAYERLEVEL" val="1_1_1"/>
  <p:tag name="KSO_WM_DIAGRAM_GROUP_CODE" val="m1-1"/>
  <p:tag name="KSO_WM_UNIT_FILL_FORE_SCHEMECOLOR_INDEX" val="16"/>
  <p:tag name="KSO_WM_UNIT_FILL_TYPE" val="1"/>
  <p:tag name="KSO_WM_UNIT_TEXT_FILL_FORE_SCHEMECOLOR_INDEX" val="2"/>
  <p:tag name="KSO_WM_UNIT_TEXT_FILL_TYPE" val="1"/>
</p:tagLst>
</file>

<file path=ppt/tags/tag29.xml><?xml version="1.0" encoding="utf-8"?>
<p:tagLst xmlns:p="http://schemas.openxmlformats.org/presentationml/2006/main">
  <p:tag name="KSO_WM_TAG_VERSION" val="1.0"/>
  <p:tag name="KSO_WM_BEAUTIFY_FLAG" val="#wm#"/>
  <p:tag name="KSO_WM_TEMPLATE_CATEGORY" val="diagram"/>
  <p:tag name="KSO_WM_TEMPLATE_INDEX" val="20170908"/>
  <p:tag name="KSO_WM_UNIT_TYPE" val="m_h_i"/>
  <p:tag name="KSO_WM_UNIT_INDEX" val="1_1_1"/>
  <p:tag name="KSO_WM_UNIT_ID" val="diagram20170908_3*m_h_i*1_1_1"/>
  <p:tag name="KSO_WM_UNIT_LAYERLEVEL" val="1_1_1"/>
  <p:tag name="KSO_WM_DIAGRAM_GROUP_CODE" val="m1-1"/>
  <p:tag name="KSO_WM_UNIT_FILL_FORE_SCHEMECOLOR_INDEX" val="5"/>
  <p:tag name="KSO_WM_UNIT_FILL_TYPE" val="1"/>
  <p:tag name="KSO_WM_UNIT_LINE_FORE_SCHEMECOLOR_INDEX" val="16"/>
  <p:tag name="KSO_WM_UNIT_LINE_FILL_TYPE" val="2"/>
  <p:tag name="KSO_WM_UNIT_TEXT_FILL_FORE_SCHEMECOLOR_INDEX" val="2"/>
  <p:tag name="KSO_WM_UNIT_TEX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350_5*l_h_i*1_2_1"/>
  <p:tag name="KSO_WM_TEMPLATE_CATEGORY" val="diagram"/>
  <p:tag name="KSO_WM_TEMPLATE_INDEX" val="350"/>
  <p:tag name="KSO_WM_UNIT_LAYERLEVEL" val="1_1_1"/>
  <p:tag name="KSO_WM_TAG_VERSION" val="1.0"/>
  <p:tag name="KSO_WM_BEAUTIFY_FLAG" val="#wm#"/>
  <p:tag name="KSO_WM_UNIT_TEXT_FILL_FORE_SCHEMECOLOR_INDEX" val="14"/>
  <p:tag name="KSO_WM_UNIT_TEXT_FILL_TYPE" val="1"/>
</p:tagLst>
</file>

<file path=ppt/tags/tag30.xml><?xml version="1.0" encoding="utf-8"?>
<p:tagLst xmlns:p="http://schemas.openxmlformats.org/presentationml/2006/main">
  <p:tag name="KSO_WM_TAG_VERSION" val="1.0"/>
  <p:tag name="KSO_WM_BEAUTIFY_FLAG" val="#wm#"/>
  <p:tag name="KSO_WM_TEMPLATE_CATEGORY" val="diagram"/>
  <p:tag name="KSO_WM_TEMPLATE_INDEX" val="20170908"/>
  <p:tag name="KSO_WM_UNIT_TYPE" val="m_h_i"/>
  <p:tag name="KSO_WM_UNIT_INDEX" val="1_1_2"/>
  <p:tag name="KSO_WM_UNIT_ID" val="diagram20170908_3*m_h_i*1_1_2"/>
  <p:tag name="KSO_WM_UNIT_LAYERLEVEL" val="1_1_1"/>
  <p:tag name="KSO_WM_DIAGRAM_GROUP_CODE" val="m1-1"/>
  <p:tag name="KSO_WM_UNIT_FILL_FORE_SCHEMECOLOR_INDEX" val="16"/>
  <p:tag name="KSO_WM_UNIT_FILL_TYPE" val="1"/>
  <p:tag name="KSO_WM_UNIT_TEXT_FILL_FORE_SCHEMECOLOR_INDEX" val="2"/>
  <p:tag name="KSO_WM_UNIT_TEXT_FILL_TYPE" val="1"/>
</p:tagLst>
</file>

<file path=ppt/tags/tag31.xml><?xml version="1.0" encoding="utf-8"?>
<p:tagLst xmlns:p="http://schemas.openxmlformats.org/presentationml/2006/main">
  <p:tag name="KSO_WM_TAG_VERSION" val="1.0"/>
  <p:tag name="KSO_WM_BEAUTIFY_FLAG" val="#wm#"/>
  <p:tag name="KSO_WM_TEMPLATE_CATEGORY" val="diagram"/>
  <p:tag name="KSO_WM_TEMPLATE_INDEX" val="20170908"/>
  <p:tag name="KSO_WM_UNIT_TYPE" val="m_h_i"/>
  <p:tag name="KSO_WM_UNIT_INDEX" val="1_3_3"/>
  <p:tag name="KSO_WM_UNIT_ID" val="diagram20170908_3*m_h_i*1_3_3"/>
  <p:tag name="KSO_WM_UNIT_LAYERLEVEL" val="1_1_1"/>
  <p:tag name="KSO_WM_DIAGRAM_GROUP_CODE" val="m1-1"/>
  <p:tag name="KSO_WM_UNIT_FILL_FORE_SCHEMECOLOR_INDEX" val="6"/>
  <p:tag name="KSO_WM_UNIT_FILL_TYPE" val="1"/>
  <p:tag name="KSO_WM_UNIT_LINE_FORE_SCHEMECOLOR_INDEX" val="16"/>
  <p:tag name="KSO_WM_UNIT_LINE_FILL_TYPE" val="2"/>
  <p:tag name="KSO_WM_UNIT_TEXT_FILL_FORE_SCHEMECOLOR_INDEX" val="2"/>
  <p:tag name="KSO_WM_UNIT_TEXT_FILL_TYPE" val="1"/>
</p:tagLst>
</file>

<file path=ppt/tags/tag32.xml><?xml version="1.0" encoding="utf-8"?>
<p:tagLst xmlns:p="http://schemas.openxmlformats.org/presentationml/2006/main">
  <p:tag name="KSO_WM_TAG_VERSION" val="1.0"/>
  <p:tag name="KSO_WM_BEAUTIFY_FLAG" val="#wm#"/>
  <p:tag name="KSO_WM_TEMPLATE_CATEGORY" val="diagram"/>
  <p:tag name="KSO_WM_TEMPLATE_INDEX" val="20170908"/>
  <p:tag name="KSO_WM_UNIT_TYPE" val="m_h_i"/>
  <p:tag name="KSO_WM_UNIT_INDEX" val="1_3_1"/>
  <p:tag name="KSO_WM_UNIT_ID" val="diagram20170908_3*m_h_i*1_3_1"/>
  <p:tag name="KSO_WM_UNIT_LAYERLEVEL" val="1_1_1"/>
  <p:tag name="KSO_WM_DIAGRAM_GROUP_CODE" val="m1-1"/>
  <p:tag name="KSO_WM_UNIT_FILL_FORE_SCHEMECOLOR_INDEX" val="16"/>
  <p:tag name="KSO_WM_UNIT_FILL_TYPE" val="1"/>
  <p:tag name="KSO_WM_UNIT_TEXT_FILL_FORE_SCHEMECOLOR_INDEX" val="2"/>
  <p:tag name="KSO_WM_UNIT_TEXT_FILL_TYPE" val="1"/>
</p:tagLst>
</file>

<file path=ppt/tags/tag33.xml><?xml version="1.0" encoding="utf-8"?>
<p:tagLst xmlns:p="http://schemas.openxmlformats.org/presentationml/2006/main">
  <p:tag name="KSO_WM_UNIT_VALUE" val="0"/>
  <p:tag name="KSO_WM_UNIT_HIGHLIGHT" val="1"/>
  <p:tag name="KSO_WM_UNIT_COMPATIBLE" val="0"/>
  <p:tag name="KSO_WM_UNIT_CLEAR" val="0"/>
  <p:tag name="KSO_WM_TAG_VERSION" val="1.0"/>
  <p:tag name="KSO_WM_BEAUTIFY_FLAG" val="#wm#"/>
  <p:tag name="KSO_WM_TEMPLATE_CATEGORY" val="diagram"/>
  <p:tag name="KSO_WM_TEMPLATE_INDEX" val="20170908"/>
  <p:tag name="KSO_WM_UNIT_TYPE" val="m_h_i"/>
  <p:tag name="KSO_WM_UNIT_INDEX" val="1_1_3"/>
  <p:tag name="KSO_WM_UNIT_ID" val="diagram20170908_3*m_h_i*1_1_3"/>
  <p:tag name="KSO_WM_UNIT_LAYERLEVEL" val="1_1_1"/>
  <p:tag name="KSO_WM_DIAGRAM_GROUP_CODE" val="m1-1"/>
  <p:tag name="KSO_WM_UNIT_TEXT_FILL_FORE_SCHEMECOLOR_INDEX" val="14"/>
  <p:tag name="KSO_WM_UNIT_TEXT_FILL_TYPE" val="1"/>
</p:tagLst>
</file>

<file path=ppt/tags/tag34.xml><?xml version="1.0" encoding="utf-8"?>
<p:tagLst xmlns:p="http://schemas.openxmlformats.org/presentationml/2006/main">
  <p:tag name="KSO_WM_UNIT_VALUE" val="0"/>
  <p:tag name="KSO_WM_UNIT_HIGHLIGHT" val="1"/>
  <p:tag name="KSO_WM_UNIT_COMPATIBLE" val="0"/>
  <p:tag name="KSO_WM_UNIT_CLEAR" val="0"/>
  <p:tag name="KSO_WM_TAG_VERSION" val="1.0"/>
  <p:tag name="KSO_WM_BEAUTIFY_FLAG" val="#wm#"/>
  <p:tag name="KSO_WM_TEMPLATE_CATEGORY" val="diagram"/>
  <p:tag name="KSO_WM_TEMPLATE_INDEX" val="20170908"/>
  <p:tag name="KSO_WM_UNIT_TYPE" val="m_h_i"/>
  <p:tag name="KSO_WM_UNIT_INDEX" val="1_2_2"/>
  <p:tag name="KSO_WM_UNIT_ID" val="diagram20170908_3*m_h_i*1_2_2"/>
  <p:tag name="KSO_WM_UNIT_LAYERLEVEL" val="1_1_1"/>
  <p:tag name="KSO_WM_DIAGRAM_GROUP_CODE" val="m1-1"/>
  <p:tag name="KSO_WM_UNIT_TEXT_FILL_FORE_SCHEMECOLOR_INDEX" val="14"/>
  <p:tag name="KSO_WM_UNIT_TEXT_FILL_TYPE" val="1"/>
</p:tagLst>
</file>

<file path=ppt/tags/tag35.xml><?xml version="1.0" encoding="utf-8"?>
<p:tagLst xmlns:p="http://schemas.openxmlformats.org/presentationml/2006/main">
  <p:tag name="KSO_WM_UNIT_VALUE" val="0"/>
  <p:tag name="KSO_WM_UNIT_HIGHLIGHT" val="1"/>
  <p:tag name="KSO_WM_UNIT_COMPATIBLE" val="0"/>
  <p:tag name="KSO_WM_UNIT_CLEAR" val="0"/>
  <p:tag name="KSO_WM_TAG_VERSION" val="1.0"/>
  <p:tag name="KSO_WM_BEAUTIFY_FLAG" val="#wm#"/>
  <p:tag name="KSO_WM_TEMPLATE_CATEGORY" val="diagram"/>
  <p:tag name="KSO_WM_TEMPLATE_INDEX" val="20170908"/>
  <p:tag name="KSO_WM_UNIT_TYPE" val="m_h_i"/>
  <p:tag name="KSO_WM_UNIT_INDEX" val="1_3_2"/>
  <p:tag name="KSO_WM_UNIT_ID" val="diagram20170908_3*m_h_i*1_3_2"/>
  <p:tag name="KSO_WM_UNIT_LAYERLEVEL" val="1_1_1"/>
  <p:tag name="KSO_WM_DIAGRAM_GROUP_CODE" val="m1-1"/>
  <p:tag name="KSO_WM_UNIT_TEXT_FILL_FORE_SCHEMECOLOR_INDEX" val="14"/>
  <p:tag name="KSO_WM_UNIT_TEXT_FILL_TYPE" val="1"/>
</p:tagLst>
</file>

<file path=ppt/tags/tag36.xml><?xml version="1.0" encoding="utf-8"?>
<p:tagLst xmlns:p="http://schemas.openxmlformats.org/presentationml/2006/main">
  <p:tag name="KSO_WM_TAG_VERSION" val="1.0"/>
  <p:tag name="KSO_WM_BEAUTIFY_FLAG" val="#wm#"/>
  <p:tag name="KSO_WM_TEMPLATE_CATEGORY" val="diagram"/>
  <p:tag name="KSO_WM_TEMPLATE_INDEX" val="20170908"/>
  <p:tag name="KSO_WM_UNIT_TYPE" val="m_h_a"/>
  <p:tag name="KSO_WM_UNIT_INDEX" val="1_2_1"/>
  <p:tag name="KSO_WM_UNIT_LAYERLEVEL" val="1_1_1"/>
  <p:tag name="KSO_WM_UNIT_VALUE" val="9"/>
  <p:tag name="KSO_WM_UNIT_HIGHLIGHT" val="0"/>
  <p:tag name="KSO_WM_UNIT_COMPATIBLE" val="0"/>
  <p:tag name="KSO_WM_UNIT_CLEAR" val="0"/>
  <p:tag name="KSO_WM_UNIT_PRESET_TEXT_INDEX" val="3"/>
  <p:tag name="KSO_WM_UNIT_PRESET_TEXT_LEN" val="11"/>
  <p:tag name="KSO_WM_DIAGRAM_GROUP_CODE" val="m1-1"/>
  <p:tag name="KSO_WM_UNIT_ID" val="diagram20170908_3*m_h_a*1_2_1"/>
  <p:tag name="KSO_WM_UNIT_TEXT_FILL_FORE_SCHEMECOLOR_INDEX" val="13"/>
  <p:tag name="KSO_WM_UNIT_TEXT_FILL_TYPE" val="1"/>
</p:tagLst>
</file>

<file path=ppt/tags/tag37.xml><?xml version="1.0" encoding="utf-8"?>
<p:tagLst xmlns:p="http://schemas.openxmlformats.org/presentationml/2006/main">
  <p:tag name="KSO_WM_TAG_VERSION" val="1.0"/>
  <p:tag name="KSO_WM_BEAUTIFY_FLAG" val="#wm#"/>
  <p:tag name="KSO_WM_TEMPLATE_CATEGORY" val="diagram"/>
  <p:tag name="KSO_WM_TEMPLATE_INDEX" val="20170908"/>
  <p:tag name="KSO_WM_UNIT_TYPE" val="m_h_f"/>
  <p:tag name="KSO_WM_UNIT_INDEX" val="1_2_1"/>
  <p:tag name="KSO_WM_UNIT_ID" val="diagram20170908_3*m_h_f*1_2_1"/>
  <p:tag name="KSO_WM_UNIT_LAYERLEVEL" val="1_1_1"/>
  <p:tag name="KSO_WM_UNIT_VALUE" val="45"/>
  <p:tag name="KSO_WM_UNIT_HIGHLIGHT" val="0"/>
  <p:tag name="KSO_WM_UNIT_COMPATIBLE" val="0"/>
  <p:tag name="KSO_WM_UNIT_CLEAR" val="0"/>
  <p:tag name="KSO_WM_DIAGRAM_GROUP_CODE" val="m1-1"/>
  <p:tag name="KSO_WM_UNIT_PRESET_TEXT" val="Lorem ipsum dolor sit amet, consectetur adipisicing elit."/>
  <p:tag name="KSO_WM_UNIT_TEXT_FILL_FORE_SCHEMECOLOR_INDEX" val="13"/>
  <p:tag name="KSO_WM_UNIT_TEXT_FILL_TYPE" val="1"/>
</p:tagLst>
</file>

<file path=ppt/tags/tag38.xml><?xml version="1.0" encoding="utf-8"?>
<p:tagLst xmlns:p="http://schemas.openxmlformats.org/presentationml/2006/main">
  <p:tag name="KSO_WM_TAG_VERSION" val="1.0"/>
  <p:tag name="KSO_WM_BEAUTIFY_FLAG" val="#wm#"/>
  <p:tag name="KSO_WM_TEMPLATE_CATEGORY" val="diagram"/>
  <p:tag name="KSO_WM_TEMPLATE_INDEX" val="20170908"/>
  <p:tag name="KSO_WM_UNIT_TYPE" val="m_h_a"/>
  <p:tag name="KSO_WM_UNIT_INDEX" val="1_1_1"/>
  <p:tag name="KSO_WM_UNIT_LAYERLEVEL" val="1_1_1"/>
  <p:tag name="KSO_WM_UNIT_VALUE" val="9"/>
  <p:tag name="KSO_WM_UNIT_HIGHLIGHT" val="0"/>
  <p:tag name="KSO_WM_UNIT_COMPATIBLE" val="0"/>
  <p:tag name="KSO_WM_UNIT_CLEAR" val="0"/>
  <p:tag name="KSO_WM_UNIT_PRESET_TEXT_INDEX" val="3"/>
  <p:tag name="KSO_WM_UNIT_PRESET_TEXT_LEN" val="11"/>
  <p:tag name="KSO_WM_DIAGRAM_GROUP_CODE" val="m1-1"/>
  <p:tag name="KSO_WM_UNIT_ID" val="diagram20170908_3*m_h_a*1_1_1"/>
  <p:tag name="KSO_WM_UNIT_TEXT_FILL_FORE_SCHEMECOLOR_INDEX" val="13"/>
  <p:tag name="KSO_WM_UNIT_TEXT_FILL_TYPE" val="1"/>
</p:tagLst>
</file>

<file path=ppt/tags/tag39.xml><?xml version="1.0" encoding="utf-8"?>
<p:tagLst xmlns:p="http://schemas.openxmlformats.org/presentationml/2006/main">
  <p:tag name="KSO_WM_TAG_VERSION" val="1.0"/>
  <p:tag name="KSO_WM_BEAUTIFY_FLAG" val="#wm#"/>
  <p:tag name="KSO_WM_TEMPLATE_CATEGORY" val="diagram"/>
  <p:tag name="KSO_WM_TEMPLATE_INDEX" val="20170908"/>
  <p:tag name="KSO_WM_UNIT_TYPE" val="m_h_f"/>
  <p:tag name="KSO_WM_UNIT_INDEX" val="1_1_1"/>
  <p:tag name="KSO_WM_UNIT_ID" val="diagram20170908_3*m_h_f*1_1_1"/>
  <p:tag name="KSO_WM_UNIT_LAYERLEVEL" val="1_1_1"/>
  <p:tag name="KSO_WM_UNIT_VALUE" val="45"/>
  <p:tag name="KSO_WM_UNIT_HIGHLIGHT" val="0"/>
  <p:tag name="KSO_WM_UNIT_COMPATIBLE" val="0"/>
  <p:tag name="KSO_WM_UNIT_CLEAR" val="0"/>
  <p:tag name="KSO_WM_DIAGRAM_GROUP_CODE" val="m1-1"/>
  <p:tag name="KSO_WM_UNIT_PRESET_TEXT" val="Lorem ipsum dolor sit amet, consectetur adipisicing elit."/>
  <p:tag name="KSO_WM_UNIT_TEXT_FILL_FORE_SCHEMECOLOR_INDEX" val="13"/>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350_5*l_h_i*1_3_1"/>
  <p:tag name="KSO_WM_TEMPLATE_CATEGORY" val="diagram"/>
  <p:tag name="KSO_WM_TEMPLATE_INDEX" val="350"/>
  <p:tag name="KSO_WM_UNIT_LAYERLEVEL" val="1_1_1"/>
  <p:tag name="KSO_WM_TAG_VERSION" val="1.0"/>
  <p:tag name="KSO_WM_BEAUTIFY_FLAG" val="#wm#"/>
  <p:tag name="KSO_WM_UNIT_TEXT_FILL_FORE_SCHEMECOLOR_INDEX" val="14"/>
  <p:tag name="KSO_WM_UNIT_TEXT_FILL_TYPE" val="1"/>
</p:tagLst>
</file>

<file path=ppt/tags/tag40.xml><?xml version="1.0" encoding="utf-8"?>
<p:tagLst xmlns:p="http://schemas.openxmlformats.org/presentationml/2006/main">
  <p:tag name="KSO_WM_TAG_VERSION" val="1.0"/>
  <p:tag name="KSO_WM_BEAUTIFY_FLAG" val="#wm#"/>
  <p:tag name="KSO_WM_TEMPLATE_CATEGORY" val="diagram"/>
  <p:tag name="KSO_WM_TEMPLATE_INDEX" val="20170908"/>
  <p:tag name="KSO_WM_UNIT_TYPE" val="m_h_a"/>
  <p:tag name="KSO_WM_UNIT_INDEX" val="1_3_1"/>
  <p:tag name="KSO_WM_UNIT_LAYERLEVEL" val="1_1_1"/>
  <p:tag name="KSO_WM_UNIT_VALUE" val="9"/>
  <p:tag name="KSO_WM_UNIT_HIGHLIGHT" val="0"/>
  <p:tag name="KSO_WM_UNIT_COMPATIBLE" val="0"/>
  <p:tag name="KSO_WM_UNIT_CLEAR" val="0"/>
  <p:tag name="KSO_WM_UNIT_PRESET_TEXT_INDEX" val="3"/>
  <p:tag name="KSO_WM_UNIT_PRESET_TEXT_LEN" val="11"/>
  <p:tag name="KSO_WM_DIAGRAM_GROUP_CODE" val="m1-1"/>
  <p:tag name="KSO_WM_UNIT_ID" val="diagram20170908_3*m_h_a*1_3_1"/>
  <p:tag name="KSO_WM_UNIT_TEXT_FILL_FORE_SCHEMECOLOR_INDEX" val="13"/>
  <p:tag name="KSO_WM_UNIT_TEXT_FILL_TYPE" val="1"/>
</p:tagLst>
</file>

<file path=ppt/tags/tag41.xml><?xml version="1.0" encoding="utf-8"?>
<p:tagLst xmlns:p="http://schemas.openxmlformats.org/presentationml/2006/main">
  <p:tag name="KSO_WM_TAG_VERSION" val="1.0"/>
  <p:tag name="KSO_WM_BEAUTIFY_FLAG" val="#wm#"/>
  <p:tag name="KSO_WM_TEMPLATE_CATEGORY" val="diagram"/>
  <p:tag name="KSO_WM_TEMPLATE_INDEX" val="20170908"/>
  <p:tag name="KSO_WM_UNIT_TYPE" val="m_h_f"/>
  <p:tag name="KSO_WM_UNIT_INDEX" val="1_3_1"/>
  <p:tag name="KSO_WM_UNIT_ID" val="diagram20170908_3*m_h_f*1_3_1"/>
  <p:tag name="KSO_WM_UNIT_LAYERLEVEL" val="1_1_1"/>
  <p:tag name="KSO_WM_UNIT_VALUE" val="45"/>
  <p:tag name="KSO_WM_UNIT_HIGHLIGHT" val="0"/>
  <p:tag name="KSO_WM_UNIT_COMPATIBLE" val="0"/>
  <p:tag name="KSO_WM_UNIT_CLEAR" val="0"/>
  <p:tag name="KSO_WM_DIAGRAM_GROUP_CODE" val="m1-1"/>
  <p:tag name="KSO_WM_UNIT_PRESET_TEXT" val="Lorem ipsum dolor sit amet, consectetur adipisicing elit."/>
  <p:tag name="KSO_WM_UNIT_TEXT_FILL_FORE_SCHEMECOLOR_INDEX" val="13"/>
  <p:tag name="KSO_WM_UNIT_TEXT_FILL_TYPE"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350_5*l_h_i*1_1_1"/>
  <p:tag name="KSO_WM_TEMPLATE_CATEGORY" val="diagram"/>
  <p:tag name="KSO_WM_TEMPLATE_INDEX" val="350"/>
  <p:tag name="KSO_WM_UNIT_LAYERLEVEL" val="1_1_1"/>
  <p:tag name="KSO_WM_TAG_VERSION" val="1.0"/>
  <p:tag name="KSO_WM_BEAUTIFY_FLAG" val="#wm#"/>
  <p:tag name="KSO_WM_UNIT_TEXT_FILL_FORE_SCHEMECOLOR_INDEX" val="14"/>
  <p:tag name="KSO_WM_UNIT_TEXT_FILL_TYPE" val="1"/>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350_5*l_h_i*1_2_1"/>
  <p:tag name="KSO_WM_TEMPLATE_CATEGORY" val="diagram"/>
  <p:tag name="KSO_WM_TEMPLATE_INDEX" val="350"/>
  <p:tag name="KSO_WM_UNIT_LAYERLEVEL" val="1_1_1"/>
  <p:tag name="KSO_WM_TAG_VERSION" val="1.0"/>
  <p:tag name="KSO_WM_BEAUTIFY_FLAG" val="#wm#"/>
  <p:tag name="KSO_WM_UNIT_TEXT_FILL_FORE_SCHEMECOLOR_INDEX" val="14"/>
  <p:tag name="KSO_WM_UNIT_TEXT_FILL_TYPE" val="1"/>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350_5*l_h_i*1_3_1"/>
  <p:tag name="KSO_WM_TEMPLATE_CATEGORY" val="diagram"/>
  <p:tag name="KSO_WM_TEMPLATE_INDEX" val="350"/>
  <p:tag name="KSO_WM_UNIT_LAYERLEVEL" val="1_1_1"/>
  <p:tag name="KSO_WM_TAG_VERSION" val="1.0"/>
  <p:tag name="KSO_WM_BEAUTIFY_FLAG" val="#wm#"/>
  <p:tag name="KSO_WM_UNIT_TEXT_FILL_FORE_SCHEMECOLOR_INDEX" val="14"/>
  <p:tag name="KSO_WM_UNIT_TEXT_FILL_TYPE" val="1"/>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diagram350_5*l_h_i*1_4_1"/>
  <p:tag name="KSO_WM_TEMPLATE_CATEGORY" val="diagram"/>
  <p:tag name="KSO_WM_TEMPLATE_INDEX" val="350"/>
  <p:tag name="KSO_WM_UNIT_LAYERLEVEL" val="1_1_1"/>
  <p:tag name="KSO_WM_TAG_VERSION" val="1.0"/>
  <p:tag name="KSO_WM_BEAUTIFY_FLAG" val="#wm#"/>
  <p:tag name="KSO_WM_UNIT_TEXT_FILL_FORE_SCHEMECOLOR_INDEX" val="14"/>
  <p:tag name="KSO_WM_UNIT_TEXT_FILL_TYPE"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1"/>
  <p:tag name="KSO_WM_UNIT_ID" val="diagram350_5*l_h_i*1_5_1"/>
  <p:tag name="KSO_WM_TEMPLATE_CATEGORY" val="diagram"/>
  <p:tag name="KSO_WM_TEMPLATE_INDEX" val="350"/>
  <p:tag name="KSO_WM_UNIT_LAYERLEVEL" val="1_1_1"/>
  <p:tag name="KSO_WM_TAG_VERSION" val="1.0"/>
  <p:tag name="KSO_WM_BEAUTIFY_FLAG" val="#wm#"/>
  <p:tag name="KSO_WM_UNIT_TEXT_FILL_FORE_SCHEMECOLOR_INDEX" val="14"/>
  <p:tag name="KSO_WM_UNIT_TEXT_FILL_TYPE" val="1"/>
</p:tagLst>
</file>

<file path=ppt/tags/tag47.xml><?xml version="1.0" encoding="utf-8"?>
<p:tagLst xmlns:p="http://schemas.openxmlformats.org/presentationml/2006/main">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350_5*l_h_f*1_1_1"/>
  <p:tag name="KSO_WM_TEMPLATE_CATEGORY" val="diagram"/>
  <p:tag name="KSO_WM_TEMPLATE_INDEX" val="350"/>
  <p:tag name="KSO_WM_UNIT_LAYERLEVEL" val="1_1_1"/>
  <p:tag name="KSO_WM_TAG_VERSION" val="1.0"/>
  <p:tag name="KSO_WM_BEAUTIFY_FLAG" val="#wm#"/>
  <p:tag name="KSO_WM_UNIT_PRESET_TEXT" val="单击此处添加文本"/>
  <p:tag name="KSO_WM_UNIT_TEXT_FILL_FORE_SCHEMECOLOR_INDEX" val="14"/>
  <p:tag name="KSO_WM_UNIT_TEXT_FILL_TYPE" val="1"/>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160108_3*m_i*1_1"/>
  <p:tag name="KSO_WM_TEMPLATE_CATEGORY" val="diagram"/>
  <p:tag name="KSO_WM_TEMPLATE_INDEX" val="160108"/>
  <p:tag name="KSO_WM_UNIT_LAYERLEVEL" val="1_1"/>
  <p:tag name="KSO_WM_TAG_VERSION" val="1.0"/>
  <p:tag name="KSO_WM_BEAUTIFY_FLAG" val="#wm#"/>
  <p:tag name="KSO_WM_UNIT_LINE_FORE_SCHEMECOLOR_INDEX" val="14"/>
  <p:tag name="KSO_WM_UNIT_LINE_FILL_TYPE" val="2"/>
  <p:tag name="KSO_WM_UNIT_TEXT_FILL_FORE_SCHEMECOLOR_INDEX" val="2"/>
  <p:tag name="KSO_WM_UNIT_TEXT_FILL_TYPE"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160108_3*m_h_i*1_1_2"/>
  <p:tag name="KSO_WM_TEMPLATE_CATEGORY" val="diagram"/>
  <p:tag name="KSO_WM_TEMPLATE_INDEX" val="160108"/>
  <p:tag name="KSO_WM_UNIT_LAYERLEVEL" val="1_1_1"/>
  <p:tag name="KSO_WM_TAG_VERSION" val="1.0"/>
  <p:tag name="KSO_WM_BEAUTIFY_FLAG" val="#wm#"/>
  <p:tag name="KSO_WM_UNIT_FILL_FORE_SCHEMECOLOR_INDEX" val="14"/>
  <p:tag name="KSO_WM_UNIT_FILL_TYPE" val="1"/>
  <p:tag name="KSO_WM_UNIT_LINE_FORE_SCHEMECOLOR_INDEX" val="14"/>
  <p:tag name="KSO_WM_UNIT_LINE_FILL_TYPE" val="2"/>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diagram350_5*l_h_i*1_4_1"/>
  <p:tag name="KSO_WM_TEMPLATE_CATEGORY" val="diagram"/>
  <p:tag name="KSO_WM_TEMPLATE_INDEX" val="350"/>
  <p:tag name="KSO_WM_UNIT_LAYERLEVEL" val="1_1_1"/>
  <p:tag name="KSO_WM_TAG_VERSION" val="1.0"/>
  <p:tag name="KSO_WM_BEAUTIFY_FLAG" val="#wm#"/>
  <p:tag name="KSO_WM_UNIT_TEXT_FILL_FORE_SCHEMECOLOR_INDEX" val="14"/>
  <p:tag name="KSO_WM_UNIT_TEXT_FILL_TYPE"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160108_3*m_h_i*1_1_1"/>
  <p:tag name="KSO_WM_TEMPLATE_CATEGORY" val="diagram"/>
  <p:tag name="KSO_WM_TEMPLATE_INDEX" val="160108"/>
  <p:tag name="KSO_WM_UNIT_LAYERLEVEL" val="1_1_1"/>
  <p:tag name="KSO_WM_TAG_VERSION" val="1.0"/>
  <p:tag name="KSO_WM_BEAUTIFY_FLAG" val="#wm#"/>
  <p:tag name="KSO_WM_UNIT_FILL_FORE_SCHEMECOLOR_INDEX" val="5"/>
  <p:tag name="KSO_WM_UNIT_FILL_TYPE"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160108_3*m_h_i*1_2_2"/>
  <p:tag name="KSO_WM_TEMPLATE_CATEGORY" val="diagram"/>
  <p:tag name="KSO_WM_TEMPLATE_INDEX" val="160108"/>
  <p:tag name="KSO_WM_UNIT_LAYERLEVEL" val="1_1_1"/>
  <p:tag name="KSO_WM_TAG_VERSION" val="1.0"/>
  <p:tag name="KSO_WM_BEAUTIFY_FLAG" val="#wm#"/>
  <p:tag name="KSO_WM_UNIT_FILL_FORE_SCHEMECOLOR_INDEX" val="14"/>
  <p:tag name="KSO_WM_UNIT_FILL_TYPE" val="1"/>
  <p:tag name="KSO_WM_UNIT_LINE_FORE_SCHEMECOLOR_INDEX" val="14"/>
  <p:tag name="KSO_WM_UNIT_LINE_FILL_TYPE" val="2"/>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160108_3*m_h_i*1_2_1"/>
  <p:tag name="KSO_WM_TEMPLATE_CATEGORY" val="diagram"/>
  <p:tag name="KSO_WM_TEMPLATE_INDEX" val="160108"/>
  <p:tag name="KSO_WM_UNIT_LAYERLEVEL" val="1_1_1"/>
  <p:tag name="KSO_WM_TAG_VERSION" val="1.0"/>
  <p:tag name="KSO_WM_BEAUTIFY_FLAG" val="#wm#"/>
  <p:tag name="KSO_WM_UNIT_FILL_FORE_SCHEMECOLOR_INDEX" val="6"/>
  <p:tag name="KSO_WM_UNIT_FILL_TYPE" val="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160108_3*m_h_i*1_3_2"/>
  <p:tag name="KSO_WM_TEMPLATE_CATEGORY" val="diagram"/>
  <p:tag name="KSO_WM_TEMPLATE_INDEX" val="160108"/>
  <p:tag name="KSO_WM_UNIT_LAYERLEVEL" val="1_1_1"/>
  <p:tag name="KSO_WM_TAG_VERSION" val="1.0"/>
  <p:tag name="KSO_WM_BEAUTIFY_FLAG" val="#wm#"/>
  <p:tag name="KSO_WM_UNIT_FILL_FORE_SCHEMECOLOR_INDEX" val="14"/>
  <p:tag name="KSO_WM_UNIT_FILL_TYPE" val="1"/>
  <p:tag name="KSO_WM_UNIT_LINE_FORE_SCHEMECOLOR_INDEX" val="14"/>
  <p:tag name="KSO_WM_UNIT_LINE_FILL_TYPE" val="2"/>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160108_3*m_h_i*1_3_1"/>
  <p:tag name="KSO_WM_TEMPLATE_CATEGORY" val="diagram"/>
  <p:tag name="KSO_WM_TEMPLATE_INDEX" val="160108"/>
  <p:tag name="KSO_WM_UNIT_LAYERLEVEL" val="1_1_1"/>
  <p:tag name="KSO_WM_TAG_VERSION" val="1.0"/>
  <p:tag name="KSO_WM_BEAUTIFY_FLAG" val="#wm#"/>
  <p:tag name="KSO_WM_UNIT_FILL_FORE_SCHEMECOLOR_INDEX" val="7"/>
  <p:tag name="KSO_WM_UNIT_FILL_TYPE" val="1"/>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2"/>
  <p:tag name="KSO_WM_UNIT_ID" val="diagram160108_3*m_h_i*1_4_2"/>
  <p:tag name="KSO_WM_TEMPLATE_CATEGORY" val="diagram"/>
  <p:tag name="KSO_WM_TEMPLATE_INDEX" val="160108"/>
  <p:tag name="KSO_WM_UNIT_LAYERLEVEL" val="1_1_1"/>
  <p:tag name="KSO_WM_TAG_VERSION" val="1.0"/>
  <p:tag name="KSO_WM_BEAUTIFY_FLAG" val="#wm#"/>
  <p:tag name="KSO_WM_UNIT_FILL_FORE_SCHEMECOLOR_INDEX" val="14"/>
  <p:tag name="KSO_WM_UNIT_FILL_TYPE" val="1"/>
  <p:tag name="KSO_WM_UNIT_LINE_FORE_SCHEMECOLOR_INDEX" val="14"/>
  <p:tag name="KSO_WM_UNIT_LINE_FILL_TYPE" val="2"/>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160108_3*m_h_i*1_4_1"/>
  <p:tag name="KSO_WM_TEMPLATE_CATEGORY" val="diagram"/>
  <p:tag name="KSO_WM_TEMPLATE_INDEX" val="160108"/>
  <p:tag name="KSO_WM_UNIT_LAYERLEVEL" val="1_1_1"/>
  <p:tag name="KSO_WM_TAG_VERSION" val="1.0"/>
  <p:tag name="KSO_WM_BEAUTIFY_FLAG" val="#wm#"/>
  <p:tag name="KSO_WM_UNIT_FILL_FORE_SCHEMECOLOR_INDEX" val="8"/>
  <p:tag name="KSO_WM_UNIT_FILL_TYPE" val="1"/>
</p:tagLst>
</file>

<file path=ppt/tags/tag57.xml><?xml version="1.0" encoding="utf-8"?>
<p:tagLst xmlns:p="http://schemas.openxmlformats.org/presentationml/2006/main">
  <p:tag name="KSO_WM_UNIT_ISCONTENTSTITLE" val="0"/>
  <p:tag name="KSO_WM_UNIT_NOCLEAR" val="0"/>
  <p:tag name="KSO_WM_UNIT_BIND_DECORATION_IDS" val="diagram160108_3*m_i*1_2;diagram160108_3*m_i*1_3"/>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160108_3*m_h_i*1_1_3"/>
  <p:tag name="KSO_WM_TEMPLATE_CATEGORY" val="diagram"/>
  <p:tag name="KSO_WM_TEMPLATE_INDEX" val="160108"/>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58.xml><?xml version="1.0" encoding="utf-8"?>
<p:tagLst xmlns:p="http://schemas.openxmlformats.org/presentationml/2006/main">
  <p:tag name="KSO_WM_UNIT_SUBTYPE" val="a"/>
  <p:tag name="KSO_WM_UNIT_NOCLEAR" val="0"/>
  <p:tag name="KSO_WM_UNIT_VALUE" val="18"/>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160108_3*m_h_f*1_1_1"/>
  <p:tag name="KSO_WM_TEMPLATE_CATEGORY" val="diagram"/>
  <p:tag name="KSO_WM_TEMPLATE_INDEX" val="160108"/>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59.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160108_3*m_h_a*1_1_1"/>
  <p:tag name="KSO_WM_TEMPLATE_CATEGORY" val="diagram"/>
  <p:tag name="KSO_WM_TEMPLATE_INDEX" val="160108"/>
  <p:tag name="KSO_WM_UNIT_LAYERLEVEL" val="1_1_1"/>
  <p:tag name="KSO_WM_TAG_VERSION" val="1.0"/>
  <p:tag name="KSO_WM_BEAUTIFY_FLAG" val="#wm#"/>
  <p:tag name="KSO_WM_UNIT_PRESET_TEXT" val="添加标题"/>
  <p:tag name="KSO_WM_UNIT_TEXT_FILL_FORE_SCHEMECOLOR_INDEX" val="14"/>
  <p:tag name="KSO_WM_UNIT_TEXT_FILL_TYPE"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1"/>
  <p:tag name="KSO_WM_UNIT_ID" val="diagram350_5*l_h_i*1_5_1"/>
  <p:tag name="KSO_WM_TEMPLATE_CATEGORY" val="diagram"/>
  <p:tag name="KSO_WM_TEMPLATE_INDEX" val="350"/>
  <p:tag name="KSO_WM_UNIT_LAYERLEVEL" val="1_1_1"/>
  <p:tag name="KSO_WM_TAG_VERSION" val="1.0"/>
  <p:tag name="KSO_WM_BEAUTIFY_FLAG" val="#wm#"/>
  <p:tag name="KSO_WM_UNIT_TEXT_FILL_FORE_SCHEMECOLOR_INDEX" val="14"/>
  <p:tag name="KSO_WM_UNIT_TEXT_FILL_TYPE" val="1"/>
</p:tagLst>
</file>

<file path=ppt/tags/tag60.xml><?xml version="1.0" encoding="utf-8"?>
<p:tagLst xmlns:p="http://schemas.openxmlformats.org/presentationml/2006/main">
  <p:tag name="KSO_WM_UNIT_ISCONTENTSTITLE" val="0"/>
  <p:tag name="KSO_WM_UNIT_NOCLEAR" val="0"/>
  <p:tag name="KSO_WM_UNIT_BIND_DECORATION_IDS" val="diagram160108_3*m_i*1_6;diagram160108_3*m_i*1_7"/>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160108_3*m_h_i*1_3_3"/>
  <p:tag name="KSO_WM_TEMPLATE_CATEGORY" val="diagram"/>
  <p:tag name="KSO_WM_TEMPLATE_INDEX" val="160108"/>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61.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m_h_a"/>
  <p:tag name="KSO_WM_UNIT_INDEX" val="1_3_1"/>
  <p:tag name="KSO_WM_UNIT_ID" val="diagram160108_3*m_h_a*1_3_1"/>
  <p:tag name="KSO_WM_TEMPLATE_CATEGORY" val="diagram"/>
  <p:tag name="KSO_WM_TEMPLATE_INDEX" val="160108"/>
  <p:tag name="KSO_WM_UNIT_LAYERLEVEL" val="1_1_1"/>
  <p:tag name="KSO_WM_TAG_VERSION" val="1.0"/>
  <p:tag name="KSO_WM_BEAUTIFY_FLAG" val="#wm#"/>
  <p:tag name="KSO_WM_UNIT_PRESET_TEXT" val="添加标题"/>
  <p:tag name="KSO_WM_UNIT_TEXT_FILL_FORE_SCHEMECOLOR_INDEX" val="14"/>
  <p:tag name="KSO_WM_UNIT_TEXT_FILL_TYPE" val="1"/>
</p:tagLst>
</file>

<file path=ppt/tags/tag62.xml><?xml version="1.0" encoding="utf-8"?>
<p:tagLst xmlns:p="http://schemas.openxmlformats.org/presentationml/2006/main">
  <p:tag name="KSO_WM_UNIT_SUBTYPE" val="a"/>
  <p:tag name="KSO_WM_UNIT_NOCLEAR" val="0"/>
  <p:tag name="KSO_WM_UNIT_VALUE" val="18"/>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160108_3*m_h_f*1_3_1"/>
  <p:tag name="KSO_WM_TEMPLATE_CATEGORY" val="diagram"/>
  <p:tag name="KSO_WM_TEMPLATE_INDEX" val="160108"/>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63.xml><?xml version="1.0" encoding="utf-8"?>
<p:tagLst xmlns:p="http://schemas.openxmlformats.org/presentationml/2006/main">
  <p:tag name="KSO_WM_UNIT_ISCONTENTSTITLE" val="0"/>
  <p:tag name="KSO_WM_UNIT_NOCLEAR" val="0"/>
  <p:tag name="KSO_WM_UNIT_BIND_DECORATION_IDS" val="diagram160108_3*m_i*1_4;diagram160108_3*m_i*1_5"/>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160108_3*m_h_i*1_2_3"/>
  <p:tag name="KSO_WM_TEMPLATE_CATEGORY" val="diagram"/>
  <p:tag name="KSO_WM_TEMPLATE_INDEX" val="160108"/>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64.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160108_3*m_h_a*1_2_1"/>
  <p:tag name="KSO_WM_TEMPLATE_CATEGORY" val="diagram"/>
  <p:tag name="KSO_WM_TEMPLATE_INDEX" val="160108"/>
  <p:tag name="KSO_WM_UNIT_LAYERLEVEL" val="1_1_1"/>
  <p:tag name="KSO_WM_TAG_VERSION" val="1.0"/>
  <p:tag name="KSO_WM_BEAUTIFY_FLAG" val="#wm#"/>
  <p:tag name="KSO_WM_UNIT_PRESET_TEXT" val="添加标题"/>
  <p:tag name="KSO_WM_UNIT_TEXT_FILL_FORE_SCHEMECOLOR_INDEX" val="14"/>
  <p:tag name="KSO_WM_UNIT_TEXT_FILL_TYPE" val="1"/>
</p:tagLst>
</file>

<file path=ppt/tags/tag65.xml><?xml version="1.0" encoding="utf-8"?>
<p:tagLst xmlns:p="http://schemas.openxmlformats.org/presentationml/2006/main">
  <p:tag name="KSO_WM_UNIT_SUBTYPE" val="a"/>
  <p:tag name="KSO_WM_UNIT_NOCLEAR" val="0"/>
  <p:tag name="KSO_WM_UNIT_VALUE" val="18"/>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160108_3*m_h_f*1_2_1"/>
  <p:tag name="KSO_WM_TEMPLATE_CATEGORY" val="diagram"/>
  <p:tag name="KSO_WM_TEMPLATE_INDEX" val="160108"/>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66.xml><?xml version="1.0" encoding="utf-8"?>
<p:tagLst xmlns:p="http://schemas.openxmlformats.org/presentationml/2006/main">
  <p:tag name="KSO_WM_UNIT_ISCONTENTSTITLE" val="0"/>
  <p:tag name="KSO_WM_UNIT_NOCLEAR" val="0"/>
  <p:tag name="KSO_WM_UNIT_BIND_DECORATION_IDS" val="diagram160108_3*m_i*1_8;diagram160108_3*m_i*1_9"/>
  <p:tag name="KSO_WM_UNIT_HIGHLIGHT" val="0"/>
  <p:tag name="KSO_WM_UNIT_COMPATIBLE" val="0"/>
  <p:tag name="KSO_WM_UNIT_DIAGRAM_ISNUMVISUAL" val="0"/>
  <p:tag name="KSO_WM_UNIT_DIAGRAM_ISREFERUNIT" val="0"/>
  <p:tag name="KSO_WM_DIAGRAM_GROUP_CODE" val="m1-1"/>
  <p:tag name="KSO_WM_UNIT_TYPE" val="m_h_i"/>
  <p:tag name="KSO_WM_UNIT_INDEX" val="1_4_3"/>
  <p:tag name="KSO_WM_UNIT_ID" val="diagram160108_3*m_h_i*1_4_3"/>
  <p:tag name="KSO_WM_TEMPLATE_CATEGORY" val="diagram"/>
  <p:tag name="KSO_WM_TEMPLATE_INDEX" val="160108"/>
  <p:tag name="KSO_WM_UNIT_LAYERLEVEL" val="1_1_1"/>
  <p:tag name="KSO_WM_TAG_VERSION" val="1.0"/>
  <p:tag name="KSO_WM_BEAUTIFY_FLAG" val="#wm#"/>
  <p:tag name="KSO_WM_UNIT_FILL_FORE_SCHEMECOLOR_INDEX" val="8"/>
  <p:tag name="KSO_WM_UNIT_FILL_TYPE" val="1"/>
  <p:tag name="KSO_WM_UNIT_TEXT_FILL_FORE_SCHEMECOLOR_INDEX" val="14"/>
  <p:tag name="KSO_WM_UNIT_TEXT_FILL_TYPE" val="1"/>
</p:tagLst>
</file>

<file path=ppt/tags/tag67.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m_h_a"/>
  <p:tag name="KSO_WM_UNIT_INDEX" val="1_4_1"/>
  <p:tag name="KSO_WM_UNIT_ID" val="diagram160108_3*m_h_a*1_4_1"/>
  <p:tag name="KSO_WM_TEMPLATE_CATEGORY" val="diagram"/>
  <p:tag name="KSO_WM_TEMPLATE_INDEX" val="160108"/>
  <p:tag name="KSO_WM_UNIT_LAYERLEVEL" val="1_1_1"/>
  <p:tag name="KSO_WM_TAG_VERSION" val="1.0"/>
  <p:tag name="KSO_WM_BEAUTIFY_FLAG" val="#wm#"/>
  <p:tag name="KSO_WM_UNIT_PRESET_TEXT" val="添加标题"/>
  <p:tag name="KSO_WM_UNIT_TEXT_FILL_FORE_SCHEMECOLOR_INDEX" val="14"/>
  <p:tag name="KSO_WM_UNIT_TEXT_FILL_TYPE" val="1"/>
</p:tagLst>
</file>

<file path=ppt/tags/tag68.xml><?xml version="1.0" encoding="utf-8"?>
<p:tagLst xmlns:p="http://schemas.openxmlformats.org/presentationml/2006/main">
  <p:tag name="KSO_WM_UNIT_SUBTYPE" val="a"/>
  <p:tag name="KSO_WM_UNIT_NOCLEAR" val="0"/>
  <p:tag name="KSO_WM_UNIT_VALUE" val="18"/>
  <p:tag name="KSO_WM_UNIT_HIGHLIGHT" val="0"/>
  <p:tag name="KSO_WM_UNIT_COMPATIBLE" val="0"/>
  <p:tag name="KSO_WM_UNIT_DIAGRAM_ISNUMVISUAL" val="0"/>
  <p:tag name="KSO_WM_UNIT_DIAGRAM_ISREFERUNIT" val="0"/>
  <p:tag name="KSO_WM_DIAGRAM_GROUP_CODE" val="m1-1"/>
  <p:tag name="KSO_WM_UNIT_TYPE" val="m_h_f"/>
  <p:tag name="KSO_WM_UNIT_INDEX" val="1_4_1"/>
  <p:tag name="KSO_WM_UNIT_ID" val="diagram160108_3*m_h_f*1_4_1"/>
  <p:tag name="KSO_WM_TEMPLATE_CATEGORY" val="diagram"/>
  <p:tag name="KSO_WM_TEMPLATE_INDEX" val="160108"/>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69.xml><?xml version="1.0" encoding="utf-8"?>
<p:tagLst xmlns:p="http://schemas.openxmlformats.org/presentationml/2006/main">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350_5*l_h_f*1_3_1"/>
  <p:tag name="KSO_WM_TEMPLATE_CATEGORY" val="diagram"/>
  <p:tag name="KSO_WM_TEMPLATE_INDEX" val="350"/>
  <p:tag name="KSO_WM_UNIT_LAYERLEVEL" val="1_1_1"/>
  <p:tag name="KSO_WM_TAG_VERSION" val="1.0"/>
  <p:tag name="KSO_WM_BEAUTIFY_FLAG" val="#wm#"/>
  <p:tag name="KSO_WM_UNIT_PRESET_TEXT" val="单击此处添加文本"/>
  <p:tag name="KSO_WM_UNIT_TEXT_FILL_FORE_SCHEMECOLOR_INDEX" val="14"/>
  <p:tag name="KSO_WM_UNIT_TEXT_FILL_TYPE" val="1"/>
</p:tagLst>
</file>

<file path=ppt/tags/tag7.xml><?xml version="1.0" encoding="utf-8"?>
<p:tagLst xmlns:p="http://schemas.openxmlformats.org/presentationml/2006/main">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350_5*l_h_f*1_4_1"/>
  <p:tag name="KSO_WM_TEMPLATE_CATEGORY" val="diagram"/>
  <p:tag name="KSO_WM_TEMPLATE_INDEX" val="350"/>
  <p:tag name="KSO_WM_UNIT_LAYERLEVEL" val="1_1_1"/>
  <p:tag name="KSO_WM_TAG_VERSION" val="1.0"/>
  <p:tag name="KSO_WM_BEAUTIFY_FLAG" val="#wm#"/>
  <p:tag name="KSO_WM_UNIT_PRESET_TEXT" val="单击此处添加文本"/>
  <p:tag name="KSO_WM_UNIT_TEXT_FILL_FORE_SCHEMECOLOR_INDEX" val="14"/>
  <p:tag name="KSO_WM_UNIT_TEXT_FILL_TYPE" val="1"/>
</p:tagLst>
</file>

<file path=ppt/tags/tag70.xml><?xml version="1.0" encoding="utf-8"?>
<p:tagLst xmlns:p="http://schemas.openxmlformats.org/presentationml/2006/main">
  <p:tag name="KSO_WM_TEMPLATE_CATEGORY" val="diagram"/>
  <p:tag name="KSO_WM_TEMPLATE_INDEX" val="20170255"/>
  <p:tag name="KSO_WM_UNIT_TYPE" val="n_h_f"/>
  <p:tag name="KSO_WM_UNIT_INDEX" val="1_2_2"/>
  <p:tag name="KSO_WM_UNIT_ID" val="diagram20170255_3*n_h_f*1_2_2"/>
  <p:tag name="KSO_WM_UNIT_LAYERLEVEL" val="1_1_1"/>
  <p:tag name="KSO_WM_UNIT_VALUE" val="25"/>
  <p:tag name="KSO_WM_UNIT_HIGHLIGHT" val="0"/>
  <p:tag name="KSO_WM_UNIT_COMPATIBLE" val="0"/>
  <p:tag name="KSO_WM_UNIT_CLEAR" val="0"/>
  <p:tag name="KSO_WM_BEAUTIFY_FLAG" val="#wm#"/>
  <p:tag name="KSO_WM_TAG_VERSION" val="1.0"/>
  <p:tag name="KSO_WM_DIAGRAM_GROUP_CODE" val="n1-1"/>
  <p:tag name="KSO_WM_UNIT_PRESET_TEXT" val="Text"/>
  <p:tag name="KSO_WM_UNIT_FILL_FORE_SCHEMECOLOR_INDEX" val="6"/>
  <p:tag name="KSO_WM_UNIT_FILL_TYPE" val="1"/>
  <p:tag name="KSO_WM_UNIT_LINE_FORE_SCHEMECOLOR_INDEX" val="2"/>
  <p:tag name="KSO_WM_UNIT_LINE_FILL_TYPE" val="2"/>
  <p:tag name="KSO_WM_UNIT_TEXT_FILL_FORE_SCHEMECOLOR_INDEX" val="16"/>
  <p:tag name="KSO_WM_UNIT_TEXT_FILL_TYPE" val="1"/>
</p:tagLst>
</file>

<file path=ppt/tags/tag71.xml><?xml version="1.0" encoding="utf-8"?>
<p:tagLst xmlns:p="http://schemas.openxmlformats.org/presentationml/2006/main">
  <p:tag name="KSO_WM_TEMPLATE_CATEGORY" val="diagram"/>
  <p:tag name="KSO_WM_TEMPLATE_INDEX" val="20170255"/>
  <p:tag name="KSO_WM_UNIT_TYPE" val="n_h_i"/>
  <p:tag name="KSO_WM_UNIT_INDEX" val="1_1_5"/>
  <p:tag name="KSO_WM_UNIT_ID" val="diagram20170255_3*n_h_i*1_1_5"/>
  <p:tag name="KSO_WM_UNIT_LAYERLEVEL" val="1_1_1"/>
  <p:tag name="KSO_WM_BEAUTIFY_FLAG" val="#wm#"/>
  <p:tag name="KSO_WM_TAG_VERSION" val="1.0"/>
  <p:tag name="KSO_WM_DIAGRAM_GROUP_CODE" val="n1-1"/>
  <p:tag name="KSO_WM_UNIT_LINE_FORE_SCHEMECOLOR_INDEX" val="5"/>
  <p:tag name="KSO_WM_UNIT_LINE_FILL_TYPE" val="2"/>
</p:tagLst>
</file>

<file path=ppt/tags/tag72.xml><?xml version="1.0" encoding="utf-8"?>
<p:tagLst xmlns:p="http://schemas.openxmlformats.org/presentationml/2006/main">
  <p:tag name="KSO_WM_TEMPLATE_CATEGORY" val="diagram"/>
  <p:tag name="KSO_WM_TEMPLATE_INDEX" val="20170255"/>
  <p:tag name="KSO_WM_UNIT_TYPE" val="n_h_i"/>
  <p:tag name="KSO_WM_UNIT_INDEX" val="1_1_6"/>
  <p:tag name="KSO_WM_UNIT_ID" val="diagram20170255_3*n_h_i*1_1_6"/>
  <p:tag name="KSO_WM_UNIT_LAYERLEVEL" val="1_1_1"/>
  <p:tag name="KSO_WM_BEAUTIFY_FLAG" val="#wm#"/>
  <p:tag name="KSO_WM_TAG_VERSION" val="1.0"/>
  <p:tag name="KSO_WM_DIAGRAM_GROUP_CODE" val="n1-1"/>
  <p:tag name="KSO_WM_UNIT_LINE_FORE_SCHEMECOLOR_INDEX" val="5"/>
  <p:tag name="KSO_WM_UNIT_LINE_FILL_TYPE" val="2"/>
</p:tagLst>
</file>

<file path=ppt/tags/tag73.xml><?xml version="1.0" encoding="utf-8"?>
<p:tagLst xmlns:p="http://schemas.openxmlformats.org/presentationml/2006/main">
  <p:tag name="KSO_WM_TEMPLATE_CATEGORY" val="diagram"/>
  <p:tag name="KSO_WM_TEMPLATE_INDEX" val="20170255"/>
  <p:tag name="KSO_WM_UNIT_TYPE" val="n_h_i"/>
  <p:tag name="KSO_WM_UNIT_INDEX" val="1_1_7"/>
  <p:tag name="KSO_WM_UNIT_ID" val="diagram20170255_3*n_h_i*1_1_7"/>
  <p:tag name="KSO_WM_UNIT_LAYERLEVEL" val="1_1_1"/>
  <p:tag name="KSO_WM_BEAUTIFY_FLAG" val="#wm#"/>
  <p:tag name="KSO_WM_TAG_VERSION" val="1.0"/>
  <p:tag name="KSO_WM_DIAGRAM_GROUP_CODE" val="n1-1"/>
  <p:tag name="KSO_WM_UNIT_LINE_FORE_SCHEMECOLOR_INDEX" val="5"/>
  <p:tag name="KSO_WM_UNIT_LINE_FILL_TYPE" val="2"/>
</p:tagLst>
</file>

<file path=ppt/tags/tag74.xml><?xml version="1.0" encoding="utf-8"?>
<p:tagLst xmlns:p="http://schemas.openxmlformats.org/presentationml/2006/main">
  <p:tag name="KSO_WM_TEMPLATE_CATEGORY" val="diagram"/>
  <p:tag name="KSO_WM_TEMPLATE_INDEX" val="20170255"/>
  <p:tag name="KSO_WM_UNIT_TYPE" val="n_h_i"/>
  <p:tag name="KSO_WM_UNIT_INDEX" val="1_1_8"/>
  <p:tag name="KSO_WM_UNIT_ID" val="diagram20170255_3*n_h_i*1_1_8"/>
  <p:tag name="KSO_WM_UNIT_LAYERLEVEL" val="1_1_1"/>
  <p:tag name="KSO_WM_BEAUTIFY_FLAG" val="#wm#"/>
  <p:tag name="KSO_WM_TAG_VERSION" val="1.0"/>
  <p:tag name="KSO_WM_DIAGRAM_GROUP_CODE" val="n1-1"/>
  <p:tag name="KSO_WM_UNIT_LINE_FORE_SCHEMECOLOR_INDEX" val="5"/>
  <p:tag name="KSO_WM_UNIT_LINE_FILL_TYPE" val="2"/>
</p:tagLst>
</file>

<file path=ppt/tags/tag75.xml><?xml version="1.0" encoding="utf-8"?>
<p:tagLst xmlns:p="http://schemas.openxmlformats.org/presentationml/2006/main">
  <p:tag name="KSO_WM_TEMPLATE_CATEGORY" val="diagram"/>
  <p:tag name="KSO_WM_TEMPLATE_INDEX" val="20170255"/>
  <p:tag name="KSO_WM_UNIT_TYPE" val="n_h_f"/>
  <p:tag name="KSO_WM_UNIT_INDEX" val="1_1_5"/>
  <p:tag name="KSO_WM_UNIT_ID" val="diagram20170255_3*n_h_f*1_1_5"/>
  <p:tag name="KSO_WM_UNIT_LAYERLEVEL" val="1_1_1"/>
  <p:tag name="KSO_WM_UNIT_VALUE" val="16"/>
  <p:tag name="KSO_WM_UNIT_HIGHLIGHT" val="0"/>
  <p:tag name="KSO_WM_UNIT_COMPATIBLE" val="0"/>
  <p:tag name="KSO_WM_UNIT_CLEAR" val="0"/>
  <p:tag name="KSO_WM_BEAUTIFY_FLAG" val="#wm#"/>
  <p:tag name="KSO_WM_TAG_VERSION" val="1.0"/>
  <p:tag name="KSO_WM_DIAGRAM_GROUP_CODE" val="n1-1"/>
  <p:tag name="KSO_WM_UNIT_PRESET_TEXT" val="LOREM"/>
  <p:tag name="KSO_WM_UNIT_FILL_FORE_SCHEMECOLOR_INDEX" val="5"/>
  <p:tag name="KSO_WM_UNIT_FILL_TYPE" val="1"/>
  <p:tag name="KSO_WM_UNIT_LINE_FORE_SCHEMECOLOR_INDEX" val="2"/>
  <p:tag name="KSO_WM_UNIT_LINE_FILL_TYPE" val="2"/>
  <p:tag name="KSO_WM_UNIT_TEXT_FILL_FORE_SCHEMECOLOR_INDEX" val="16"/>
  <p:tag name="KSO_WM_UNIT_TEXT_FILL_TYPE" val="1"/>
</p:tagLst>
</file>

<file path=ppt/tags/tag76.xml><?xml version="1.0" encoding="utf-8"?>
<p:tagLst xmlns:p="http://schemas.openxmlformats.org/presentationml/2006/main">
  <p:tag name="KSO_WM_TEMPLATE_CATEGORY" val="diagram"/>
  <p:tag name="KSO_WM_TEMPLATE_INDEX" val="20170255"/>
  <p:tag name="KSO_WM_UNIT_TYPE" val="n_h_f"/>
  <p:tag name="KSO_WM_UNIT_INDEX" val="1_1_6"/>
  <p:tag name="KSO_WM_UNIT_ID" val="diagram20170255_3*n_h_f*1_1_6"/>
  <p:tag name="KSO_WM_UNIT_LAYERLEVEL" val="1_1_1"/>
  <p:tag name="KSO_WM_UNIT_VALUE" val="16"/>
  <p:tag name="KSO_WM_UNIT_HIGHLIGHT" val="0"/>
  <p:tag name="KSO_WM_UNIT_COMPATIBLE" val="0"/>
  <p:tag name="KSO_WM_UNIT_CLEAR" val="0"/>
  <p:tag name="KSO_WM_BEAUTIFY_FLAG" val="#wm#"/>
  <p:tag name="KSO_WM_TAG_VERSION" val="1.0"/>
  <p:tag name="KSO_WM_DIAGRAM_GROUP_CODE" val="n1-1"/>
  <p:tag name="KSO_WM_UNIT_PRESET_TEXT" val="LOREM"/>
  <p:tag name="KSO_WM_UNIT_FILL_FORE_SCHEMECOLOR_INDEX" val="7"/>
  <p:tag name="KSO_WM_UNIT_FILL_TYPE" val="1"/>
  <p:tag name="KSO_WM_UNIT_LINE_FORE_SCHEMECOLOR_INDEX" val="2"/>
  <p:tag name="KSO_WM_UNIT_LINE_FILL_TYPE" val="2"/>
  <p:tag name="KSO_WM_UNIT_TEXT_FILL_FORE_SCHEMECOLOR_INDEX" val="16"/>
  <p:tag name="KSO_WM_UNIT_TEXT_FILL_TYPE" val="1"/>
</p:tagLst>
</file>

<file path=ppt/tags/tag77.xml><?xml version="1.0" encoding="utf-8"?>
<p:tagLst xmlns:p="http://schemas.openxmlformats.org/presentationml/2006/main">
  <p:tag name="KSO_WM_TEMPLATE_CATEGORY" val="diagram"/>
  <p:tag name="KSO_WM_TEMPLATE_INDEX" val="20170255"/>
  <p:tag name="KSO_WM_UNIT_TYPE" val="n_h_f"/>
  <p:tag name="KSO_WM_UNIT_INDEX" val="1_1_7"/>
  <p:tag name="KSO_WM_UNIT_ID" val="diagram20170255_3*n_h_f*1_1_7"/>
  <p:tag name="KSO_WM_UNIT_LAYERLEVEL" val="1_1_1"/>
  <p:tag name="KSO_WM_UNIT_VALUE" val="16"/>
  <p:tag name="KSO_WM_UNIT_HIGHLIGHT" val="0"/>
  <p:tag name="KSO_WM_UNIT_COMPATIBLE" val="0"/>
  <p:tag name="KSO_WM_UNIT_CLEAR" val="0"/>
  <p:tag name="KSO_WM_BEAUTIFY_FLAG" val="#wm#"/>
  <p:tag name="KSO_WM_TAG_VERSION" val="1.0"/>
  <p:tag name="KSO_WM_DIAGRAM_GROUP_CODE" val="n1-1"/>
  <p:tag name="KSO_WM_UNIT_PRESET_TEXT" val="LOREM"/>
  <p:tag name="KSO_WM_UNIT_FILL_FORE_SCHEMECOLOR_INDEX" val="5"/>
  <p:tag name="KSO_WM_UNIT_FILL_TYPE" val="1"/>
  <p:tag name="KSO_WM_UNIT_LINE_FORE_SCHEMECOLOR_INDEX" val="2"/>
  <p:tag name="KSO_WM_UNIT_LINE_FILL_TYPE" val="2"/>
  <p:tag name="KSO_WM_UNIT_TEXT_FILL_FORE_SCHEMECOLOR_INDEX" val="16"/>
  <p:tag name="KSO_WM_UNIT_TEXT_FILL_TYPE" val="1"/>
</p:tagLst>
</file>

<file path=ppt/tags/tag78.xml><?xml version="1.0" encoding="utf-8"?>
<p:tagLst xmlns:p="http://schemas.openxmlformats.org/presentationml/2006/main">
  <p:tag name="KSO_WM_TEMPLATE_CATEGORY" val="diagram"/>
  <p:tag name="KSO_WM_TEMPLATE_INDEX" val="20170255"/>
  <p:tag name="KSO_WM_UNIT_TYPE" val="n_h_f"/>
  <p:tag name="KSO_WM_UNIT_INDEX" val="1_1_8"/>
  <p:tag name="KSO_WM_UNIT_ID" val="diagram20170255_3*n_h_f*1_1_8"/>
  <p:tag name="KSO_WM_UNIT_LAYERLEVEL" val="1_1_1"/>
  <p:tag name="KSO_WM_UNIT_VALUE" val="16"/>
  <p:tag name="KSO_WM_UNIT_HIGHLIGHT" val="0"/>
  <p:tag name="KSO_WM_UNIT_COMPATIBLE" val="0"/>
  <p:tag name="KSO_WM_UNIT_CLEAR" val="0"/>
  <p:tag name="KSO_WM_BEAUTIFY_FLAG" val="#wm#"/>
  <p:tag name="KSO_WM_TAG_VERSION" val="1.0"/>
  <p:tag name="KSO_WM_DIAGRAM_GROUP_CODE" val="n1-1"/>
  <p:tag name="KSO_WM_UNIT_PRESET_TEXT" val="LOREM"/>
  <p:tag name="KSO_WM_UNIT_FILL_FORE_SCHEMECOLOR_INDEX" val="7"/>
  <p:tag name="KSO_WM_UNIT_FILL_TYPE" val="1"/>
  <p:tag name="KSO_WM_UNIT_LINE_FORE_SCHEMECOLOR_INDEX" val="2"/>
  <p:tag name="KSO_WM_UNIT_LINE_FILL_TYPE" val="2"/>
  <p:tag name="KSO_WM_UNIT_TEXT_FILL_FORE_SCHEMECOLOR_INDEX" val="16"/>
  <p:tag name="KSO_WM_UNIT_TEXT_FILL_TYPE" val="1"/>
</p:tagLst>
</file>

<file path=ppt/tags/tag79.xml><?xml version="1.0" encoding="utf-8"?>
<p:tagLst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174811_3*l_i*1_1"/>
  <p:tag name="KSO_WM_TEMPLATE_CATEGORY" val="diagram"/>
  <p:tag name="KSO_WM_TEMPLATE_INDEX" val="20174811"/>
  <p:tag name="KSO_WM_UNIT_LAYERLEVEL" val="1_1"/>
  <p:tag name="KSO_WM_TAG_VERSION" val="1.0"/>
  <p:tag name="KSO_WM_BEAUTIFY_FLAG" val="#wm#"/>
</p:tagLst>
</file>

<file path=ppt/tags/tag8.xml><?xml version="1.0" encoding="utf-8"?>
<p:tagLst xmlns:p="http://schemas.openxmlformats.org/presentationml/2006/main">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350_5*l_h_f*1_1_1"/>
  <p:tag name="KSO_WM_TEMPLATE_CATEGORY" val="diagram"/>
  <p:tag name="KSO_WM_TEMPLATE_INDEX" val="350"/>
  <p:tag name="KSO_WM_UNIT_LAYERLEVEL" val="1_1_1"/>
  <p:tag name="KSO_WM_TAG_VERSION" val="1.0"/>
  <p:tag name="KSO_WM_BEAUTIFY_FLAG" val="#wm#"/>
  <p:tag name="KSO_WM_UNIT_PRESET_TEXT" val="单击此处添加文本"/>
  <p:tag name="KSO_WM_UNIT_TEXT_FILL_FORE_SCHEMECOLOR_INDEX" val="14"/>
  <p:tag name="KSO_WM_UNIT_TEXT_FILL_TYPE" val="1"/>
</p:tagLst>
</file>

<file path=ppt/tags/tag80.xml><?xml version="1.0" encoding="utf-8"?>
<p:tagLst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18"/>
  <p:tag name="KSO_WM_UNIT_ID" val="diagram20174811_3*l_i*1_18"/>
  <p:tag name="KSO_WM_TEMPLATE_CATEGORY" val="diagram"/>
  <p:tag name="KSO_WM_TEMPLATE_INDEX" val="20174811"/>
  <p:tag name="KSO_WM_UNIT_LAYERLEVEL" val="1_1"/>
  <p:tag name="KSO_WM_TAG_VERSION" val="1.0"/>
  <p:tag name="KSO_WM_BEAUTIFY_FLAG" val="#wm#"/>
</p:tagLst>
</file>

<file path=ppt/tags/tag81.xml><?xml version="1.0" encoding="utf-8"?>
<p:tagLst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16"/>
  <p:tag name="KSO_WM_UNIT_ID" val="diagram20174811_3*l_i*1_16"/>
  <p:tag name="KSO_WM_TEMPLATE_CATEGORY" val="diagram"/>
  <p:tag name="KSO_WM_TEMPLATE_INDEX" val="20174811"/>
  <p:tag name="KSO_WM_UNIT_LAYERLEVEL" val="1_1"/>
  <p:tag name="KSO_WM_TAG_VERSION" val="1.0"/>
  <p:tag name="KSO_WM_BEAUTIFY_FLAG" val="#wm#"/>
</p:tagLst>
</file>

<file path=ppt/tags/tag82.xml><?xml version="1.0" encoding="utf-8"?>
<p:tagLst xmlns:p="http://schemas.openxmlformats.org/presentationml/2006/main">
  <p:tag name="KSO_WM_UNIT_FILL_FORE_SCHEMECOLOR_INDEX" val="5"/>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17"/>
  <p:tag name="KSO_WM_UNIT_ID" val="diagram20174811_3*l_i*1_17"/>
  <p:tag name="KSO_WM_TEMPLATE_CATEGORY" val="diagram"/>
  <p:tag name="KSO_WM_TEMPLATE_INDEX" val="20174811"/>
  <p:tag name="KSO_WM_UNIT_LAYERLEVEL" val="1_1"/>
  <p:tag name="KSO_WM_TAG_VERSION" val="1.0"/>
  <p:tag name="KSO_WM_BEAUTIFY_FLAG" val="#wm#"/>
</p:tagLst>
</file>

<file path=ppt/tags/tag83.xml><?xml version="1.0" encoding="utf-8"?>
<p:tagLst xmlns:p="http://schemas.openxmlformats.org/presentationml/2006/main">
  <p:tag name="KSO_WM_UNIT_FILL_FORE_SCHEMECOLOR_INDEX" val="5"/>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23"/>
  <p:tag name="KSO_WM_UNIT_ID" val="diagram20174811_3*l_i*1_23"/>
  <p:tag name="KSO_WM_TEMPLATE_CATEGORY" val="diagram"/>
  <p:tag name="KSO_WM_TEMPLATE_INDEX" val="20174811"/>
  <p:tag name="KSO_WM_UNIT_LAYERLEVEL" val="1_1"/>
  <p:tag name="KSO_WM_TAG_VERSION" val="1.0"/>
  <p:tag name="KSO_WM_BEAUTIFY_FLAG" val="#wm#"/>
</p:tagLst>
</file>

<file path=ppt/tags/tag84.xml><?xml version="1.0" encoding="utf-8"?>
<p:tagLst xmlns:p="http://schemas.openxmlformats.org/presentationml/2006/main">
  <p:tag name="KSO_WM_UNIT_FILL_FORE_SCHEMECOLOR_INDEX" val="5"/>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3"/>
  <p:tag name="KSO_WM_UNIT_ID" val="diagram20174811_3*l_i*1_3"/>
  <p:tag name="KSO_WM_TEMPLATE_CATEGORY" val="diagram"/>
  <p:tag name="KSO_WM_TEMPLATE_INDEX" val="20174811"/>
  <p:tag name="KSO_WM_UNIT_LAYERLEVEL" val="1_1"/>
  <p:tag name="KSO_WM_TAG_VERSION" val="1.0"/>
  <p:tag name="KSO_WM_BEAUTIFY_FLAG" val="#wm#"/>
</p:tagLst>
</file>

<file path=ppt/tags/tag85.xml><?xml version="1.0" encoding="utf-8"?>
<p:tagLst xmlns:p="http://schemas.openxmlformats.org/presentationml/2006/main">
  <p:tag name="KSO_WM_UNIT_FILL_FORE_SCHEMECOLOR_INDEX" val="5"/>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8"/>
  <p:tag name="KSO_WM_UNIT_ID" val="diagram20174811_3*l_i*1_8"/>
  <p:tag name="KSO_WM_TEMPLATE_CATEGORY" val="diagram"/>
  <p:tag name="KSO_WM_TEMPLATE_INDEX" val="20174811"/>
  <p:tag name="KSO_WM_UNIT_LAYERLEVEL" val="1_1"/>
  <p:tag name="KSO_WM_TAG_VERSION" val="1.0"/>
  <p:tag name="KSO_WM_BEAUTIFY_FLAG" val="#wm#"/>
</p:tagLst>
</file>

<file path=ppt/tags/tag86.xml><?xml version="1.0" encoding="utf-8"?>
<p:tagLst xmlns:p="http://schemas.openxmlformats.org/presentationml/2006/main">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13"/>
  <p:tag name="KSO_WM_UNIT_ID" val="diagram20174811_3*l_i*1_13"/>
  <p:tag name="KSO_WM_TEMPLATE_CATEGORY" val="diagram"/>
  <p:tag name="KSO_WM_TEMPLATE_INDEX" val="20174811"/>
  <p:tag name="KSO_WM_UNIT_LAYERLEVEL" val="1_1"/>
  <p:tag name="KSO_WM_TAG_VERSION" val="1.0"/>
  <p:tag name="KSO_WM_BEAUTIFY_FLAG" val="#wm#"/>
  <p:tag name="KSO_WM_UNIT_FILL_FORE_SCHEMECOLOR_INDEX" val="15"/>
  <p:tag name="KSO_WM_UNIT_FILL_TYPE" val="1"/>
</p:tagLst>
</file>

<file path=ppt/tags/tag87.xml><?xml version="1.0" encoding="utf-8"?>
<p:tagLst xmlns:p="http://schemas.openxmlformats.org/presentationml/2006/main">
  <p:tag name="KSO_WM_UNIT_FILL_FORE_SCHEMECOLOR_INDEX" val="5"/>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20"/>
  <p:tag name="KSO_WM_UNIT_ID" val="diagram20174811_3*l_i*1_20"/>
  <p:tag name="KSO_WM_TEMPLATE_CATEGORY" val="diagram"/>
  <p:tag name="KSO_WM_TEMPLATE_INDEX" val="20174811"/>
  <p:tag name="KSO_WM_UNIT_LAYERLEVEL" val="1_1"/>
  <p:tag name="KSO_WM_TAG_VERSION" val="1.0"/>
  <p:tag name="KSO_WM_BEAUTIFY_FLAG" val="#wm#"/>
</p:tagLst>
</file>

<file path=ppt/tags/tag88.xml><?xml version="1.0" encoding="utf-8"?>
<p:tagLst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12"/>
  <p:tag name="KSO_WM_UNIT_ID" val="diagram20174811_3*l_i*1_12"/>
  <p:tag name="KSO_WM_TEMPLATE_CATEGORY" val="diagram"/>
  <p:tag name="KSO_WM_TEMPLATE_INDEX" val="20174811"/>
  <p:tag name="KSO_WM_UNIT_LAYERLEVEL" val="1_1"/>
  <p:tag name="KSO_WM_TAG_VERSION" val="1.0"/>
  <p:tag name="KSO_WM_BEAUTIFY_FLAG" val="#wm#"/>
</p:tagLst>
</file>

<file path=ppt/tags/tag89.xml><?xml version="1.0" encoding="utf-8"?>
<p:tagLst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19"/>
  <p:tag name="KSO_WM_UNIT_ID" val="diagram20174811_3*l_i*1_19"/>
  <p:tag name="KSO_WM_TEMPLATE_CATEGORY" val="diagram"/>
  <p:tag name="KSO_WM_TEMPLATE_INDEX" val="20174811"/>
  <p:tag name="KSO_WM_UNIT_LAYERLEVEL" val="1_1"/>
  <p:tag name="KSO_WM_TAG_VERSION" val="1.0"/>
  <p:tag name="KSO_WM_BEAUTIFY_FLAG" val="#wm#"/>
</p:tagLst>
</file>

<file path=ppt/tags/tag9.xml><?xml version="1.0" encoding="utf-8"?>
<p:tagLst xmlns:p="http://schemas.openxmlformats.org/presentationml/2006/main">
  <p:tag name="KSO_WM_UNIT_TABLE_BEAUTIFY" val="smartTable{b7935ddf-6137-4faa-8875-f31dbf280c75}"/>
  <p:tag name="TABLE_ENDDRAG_ORIGIN_RECT" val="715*272"/>
  <p:tag name="TABLE_ENDDRAG_RECT" val="144*180*715*272"/>
</p:tagLst>
</file>

<file path=ppt/tags/tag90.xml><?xml version="1.0" encoding="utf-8"?>
<p:tagLst xmlns:p="http://schemas.openxmlformats.org/presentationml/2006/main">
  <p:tag name="KSO_WM_UNIT_FILL_FORE_SCHEMECOLOR_INDEX" val="5"/>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22"/>
  <p:tag name="KSO_WM_UNIT_ID" val="diagram20174811_3*l_i*1_22"/>
  <p:tag name="KSO_WM_TEMPLATE_CATEGORY" val="diagram"/>
  <p:tag name="KSO_WM_TEMPLATE_INDEX" val="20174811"/>
  <p:tag name="KSO_WM_UNIT_LAYERLEVEL" val="1_1"/>
  <p:tag name="KSO_WM_TAG_VERSION" val="1.0"/>
  <p:tag name="KSO_WM_BEAUTIFY_FLAG" val="#wm#"/>
</p:tagLst>
</file>

<file path=ppt/tags/tag91.xml><?xml version="1.0" encoding="utf-8"?>
<p:tagLst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24"/>
  <p:tag name="KSO_WM_UNIT_ID" val="diagram20174811_3*l_i*1_24"/>
  <p:tag name="KSO_WM_TEMPLATE_CATEGORY" val="diagram"/>
  <p:tag name="KSO_WM_TEMPLATE_INDEX" val="20174811"/>
  <p:tag name="KSO_WM_UNIT_LAYERLEVEL" val="1_1"/>
  <p:tag name="KSO_WM_TAG_VERSION" val="1.0"/>
  <p:tag name="KSO_WM_BEAUTIFY_FLAG" val="#wm#"/>
</p:tagLst>
</file>

<file path=ppt/tags/tag92.xml><?xml version="1.0" encoding="utf-8"?>
<p:tagLst xmlns:p="http://schemas.openxmlformats.org/presentationml/2006/main">
  <p:tag name="KSO_WM_UNIT_FILL_FORE_SCHEMECOLOR_INDEX" val="5"/>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25"/>
  <p:tag name="KSO_WM_UNIT_ID" val="diagram20174811_3*l_i*1_25"/>
  <p:tag name="KSO_WM_TEMPLATE_CATEGORY" val="diagram"/>
  <p:tag name="KSO_WM_TEMPLATE_INDEX" val="20174811"/>
  <p:tag name="KSO_WM_UNIT_LAYERLEVEL" val="1_1"/>
  <p:tag name="KSO_WM_TAG_VERSION" val="1.0"/>
  <p:tag name="KSO_WM_BEAUTIFY_FLAG" val="#wm#"/>
</p:tagLst>
</file>

<file path=ppt/tags/tag93.xml><?xml version="1.0" encoding="utf-8"?>
<p:tagLst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174811_3*l_i*1_2"/>
  <p:tag name="KSO_WM_TEMPLATE_CATEGORY" val="diagram"/>
  <p:tag name="KSO_WM_TEMPLATE_INDEX" val="20174811"/>
  <p:tag name="KSO_WM_UNIT_LAYERLEVEL" val="1_1"/>
  <p:tag name="KSO_WM_TAG_VERSION" val="1.0"/>
  <p:tag name="KSO_WM_BEAUTIFY_FLAG" val="#wm#"/>
</p:tagLst>
</file>

<file path=ppt/tags/tag94.xml><?xml version="1.0" encoding="utf-8"?>
<p:tagLst xmlns:p="http://schemas.openxmlformats.org/presentationml/2006/main">
  <p:tag name="KSO_WM_UNIT_FILL_FORE_SCHEMECOLOR_INDEX" val="5"/>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4"/>
  <p:tag name="KSO_WM_UNIT_ID" val="diagram20174811_3*l_i*1_4"/>
  <p:tag name="KSO_WM_TEMPLATE_CATEGORY" val="diagram"/>
  <p:tag name="KSO_WM_TEMPLATE_INDEX" val="20174811"/>
  <p:tag name="KSO_WM_UNIT_LAYERLEVEL" val="1_1"/>
  <p:tag name="KSO_WM_TAG_VERSION" val="1.0"/>
  <p:tag name="KSO_WM_BEAUTIFY_FLAG" val="#wm#"/>
</p:tagLst>
</file>

<file path=ppt/tags/tag95.xml><?xml version="1.0" encoding="utf-8"?>
<p:tagLst xmlns:p="http://schemas.openxmlformats.org/presentationml/2006/main">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14"/>
  <p:tag name="KSO_WM_UNIT_ID" val="diagram20174811_3*l_i*1_14"/>
  <p:tag name="KSO_WM_TEMPLATE_CATEGORY" val="diagram"/>
  <p:tag name="KSO_WM_TEMPLATE_INDEX" val="20174811"/>
  <p:tag name="KSO_WM_UNIT_LAYERLEVEL" val="1_1"/>
  <p:tag name="KSO_WM_TAG_VERSION" val="1.0"/>
  <p:tag name="KSO_WM_BEAUTIFY_FLAG" val="#wm#"/>
  <p:tag name="KSO_WM_UNIT_FILL_FORE_SCHEMECOLOR_INDEX" val="15"/>
  <p:tag name="KSO_WM_UNIT_FILL_TYPE" val="1"/>
</p:tagLst>
</file>

<file path=ppt/tags/tag96.xml><?xml version="1.0" encoding="utf-8"?>
<p:tagLst xmlns:p="http://schemas.openxmlformats.org/presentationml/2006/main">
  <p:tag name="KSO_WM_UNIT_FILL_FORE_SCHEMECOLOR_INDEX" val="5"/>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15"/>
  <p:tag name="KSO_WM_UNIT_ID" val="diagram20174811_3*l_i*1_15"/>
  <p:tag name="KSO_WM_TEMPLATE_CATEGORY" val="diagram"/>
  <p:tag name="KSO_WM_TEMPLATE_INDEX" val="20174811"/>
  <p:tag name="KSO_WM_UNIT_LAYERLEVEL" val="1_1"/>
  <p:tag name="KSO_WM_TAG_VERSION" val="1.0"/>
  <p:tag name="KSO_WM_BEAUTIFY_FLAG" val="#wm#"/>
</p:tagLst>
</file>

<file path=ppt/tags/tag97.xml><?xml version="1.0" encoding="utf-8"?>
<p:tagLst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5"/>
  <p:tag name="KSO_WM_UNIT_ID" val="diagram20174811_3*l_i*1_5"/>
  <p:tag name="KSO_WM_TEMPLATE_CATEGORY" val="diagram"/>
  <p:tag name="KSO_WM_TEMPLATE_INDEX" val="20174811"/>
  <p:tag name="KSO_WM_UNIT_LAYERLEVEL" val="1_1"/>
  <p:tag name="KSO_WM_TAG_VERSION" val="1.0"/>
  <p:tag name="KSO_WM_BEAUTIFY_FLAG" val="#wm#"/>
</p:tagLst>
</file>

<file path=ppt/tags/tag98.xml><?xml version="1.0" encoding="utf-8"?>
<p:tagLst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6"/>
  <p:tag name="KSO_WM_UNIT_ID" val="diagram20174811_3*l_i*1_6"/>
  <p:tag name="KSO_WM_TEMPLATE_CATEGORY" val="diagram"/>
  <p:tag name="KSO_WM_TEMPLATE_INDEX" val="20174811"/>
  <p:tag name="KSO_WM_UNIT_LAYERLEVEL" val="1_1"/>
  <p:tag name="KSO_WM_TAG_VERSION" val="1.0"/>
  <p:tag name="KSO_WM_BEAUTIFY_FLAG" val="#wm#"/>
</p:tagLst>
</file>

<file path=ppt/tags/tag99.xml><?xml version="1.0" encoding="utf-8"?>
<p:tagLst xmlns:p="http://schemas.openxmlformats.org/presentationml/2006/main">
  <p:tag name="KSO_WM_UNIT_FILL_FORE_SCHEMECOLOR_INDEX" val="5"/>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7"/>
  <p:tag name="KSO_WM_UNIT_ID" val="diagram20174811_3*l_i*1_7"/>
  <p:tag name="KSO_WM_TEMPLATE_CATEGORY" val="diagram"/>
  <p:tag name="KSO_WM_TEMPLATE_INDEX" val="20174811"/>
  <p:tag name="KSO_WM_UNIT_LAYERLEVEL" val="1_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4565</Words>
  <Application>WPS 演示</Application>
  <PresentationFormat>宽屏</PresentationFormat>
  <Paragraphs>599</Paragraphs>
  <Slides>36</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36</vt:i4>
      </vt:variant>
    </vt:vector>
  </HeadingPairs>
  <TitlesOfParts>
    <vt:vector size="49" baseType="lpstr">
      <vt:lpstr>Arial</vt:lpstr>
      <vt:lpstr>宋体</vt:lpstr>
      <vt:lpstr>Wingdings</vt:lpstr>
      <vt:lpstr>微软雅黑</vt:lpstr>
      <vt:lpstr>方正小标宋简体</vt:lpstr>
      <vt:lpstr>方正书宋简体</vt:lpstr>
      <vt:lpstr>仿宋_GB2312</vt:lpstr>
      <vt:lpstr>Calibri</vt:lpstr>
      <vt:lpstr>Arial Unicode MS</vt:lpstr>
      <vt:lpstr>Calibri Light</vt:lpstr>
      <vt:lpstr>等线</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yoshiki</cp:lastModifiedBy>
  <cp:revision>86</cp:revision>
  <dcterms:created xsi:type="dcterms:W3CDTF">2019-02-20T07:46:00Z</dcterms:created>
  <dcterms:modified xsi:type="dcterms:W3CDTF">2022-06-06T00:58:20Z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2052-11.1.0.11372</vt:lpwstr>
  </property>
  <property fmtid="{D5CDD505-2E9C-101B-9397-08002B2CF9AE}" pid="3" name="KSOTemplateUUID">
    <vt:lpwstr>v1.0_mb_F7A9sLMrteJjGlIz6P52ng==</vt:lpwstr>
  </property>
  <property fmtid="{D5CDD505-2E9C-101B-9397-08002B2CF9AE}" pid="4" name="ICV">
    <vt:lpwstr>58AE0D2C08CF410096F75698F7894DEE</vt:lpwstr>
  </property>
</Properties>
</file>